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1"/>
  </p:notesMasterIdLst>
  <p:handoutMasterIdLst>
    <p:handoutMasterId r:id="rId212"/>
  </p:handoutMasterIdLst>
  <p:sldIdLst>
    <p:sldId id="259" r:id="rId2"/>
    <p:sldId id="313" r:id="rId3"/>
    <p:sldId id="656" r:id="rId4"/>
    <p:sldId id="592" r:id="rId5"/>
    <p:sldId id="639" r:id="rId6"/>
    <p:sldId id="640" r:id="rId7"/>
    <p:sldId id="641" r:id="rId8"/>
    <p:sldId id="643" r:id="rId9"/>
    <p:sldId id="644" r:id="rId10"/>
    <p:sldId id="645" r:id="rId11"/>
    <p:sldId id="646" r:id="rId12"/>
    <p:sldId id="647" r:id="rId13"/>
    <p:sldId id="648" r:id="rId14"/>
    <p:sldId id="649" r:id="rId15"/>
    <p:sldId id="650" r:id="rId16"/>
    <p:sldId id="651" r:id="rId17"/>
    <p:sldId id="652" r:id="rId18"/>
    <p:sldId id="642" r:id="rId19"/>
    <p:sldId id="594" r:id="rId20"/>
    <p:sldId id="661" r:id="rId21"/>
    <p:sldId id="483" r:id="rId22"/>
    <p:sldId id="476" r:id="rId23"/>
    <p:sldId id="593" r:id="rId24"/>
    <p:sldId id="477" r:id="rId25"/>
    <p:sldId id="478" r:id="rId26"/>
    <p:sldId id="479" r:id="rId27"/>
    <p:sldId id="480" r:id="rId28"/>
    <p:sldId id="481" r:id="rId29"/>
    <p:sldId id="653" r:id="rId30"/>
    <p:sldId id="654" r:id="rId31"/>
    <p:sldId id="655" r:id="rId32"/>
    <p:sldId id="484" r:id="rId33"/>
    <p:sldId id="485" r:id="rId34"/>
    <p:sldId id="486" r:id="rId35"/>
    <p:sldId id="669" r:id="rId36"/>
    <p:sldId id="670" r:id="rId37"/>
    <p:sldId id="671" r:id="rId38"/>
    <p:sldId id="672" r:id="rId39"/>
    <p:sldId id="662" r:id="rId40"/>
    <p:sldId id="487" r:id="rId41"/>
    <p:sldId id="488" r:id="rId42"/>
    <p:sldId id="489" r:id="rId43"/>
    <p:sldId id="490" r:id="rId44"/>
    <p:sldId id="491" r:id="rId45"/>
    <p:sldId id="493" r:id="rId46"/>
    <p:sldId id="494" r:id="rId47"/>
    <p:sldId id="495" r:id="rId48"/>
    <p:sldId id="613" r:id="rId49"/>
    <p:sldId id="614" r:id="rId50"/>
    <p:sldId id="496" r:id="rId51"/>
    <p:sldId id="615" r:id="rId52"/>
    <p:sldId id="497" r:id="rId53"/>
    <p:sldId id="616" r:id="rId54"/>
    <p:sldId id="498" r:id="rId55"/>
    <p:sldId id="499" r:id="rId56"/>
    <p:sldId id="500" r:id="rId57"/>
    <p:sldId id="617" r:id="rId58"/>
    <p:sldId id="660" r:id="rId59"/>
    <p:sldId id="492" r:id="rId60"/>
    <p:sldId id="501" r:id="rId61"/>
    <p:sldId id="618" r:id="rId62"/>
    <p:sldId id="505" r:id="rId63"/>
    <p:sldId id="506" r:id="rId64"/>
    <p:sldId id="507" r:id="rId65"/>
    <p:sldId id="508" r:id="rId66"/>
    <p:sldId id="509" r:id="rId67"/>
    <p:sldId id="510" r:id="rId68"/>
    <p:sldId id="524" r:id="rId69"/>
    <p:sldId id="512" r:id="rId70"/>
    <p:sldId id="673" r:id="rId71"/>
    <p:sldId id="619" r:id="rId72"/>
    <p:sldId id="511" r:id="rId73"/>
    <p:sldId id="513" r:id="rId74"/>
    <p:sldId id="514" r:id="rId75"/>
    <p:sldId id="516" r:id="rId76"/>
    <p:sldId id="517" r:id="rId77"/>
    <p:sldId id="518" r:id="rId78"/>
    <p:sldId id="620" r:id="rId79"/>
    <p:sldId id="519" r:id="rId80"/>
    <p:sldId id="521" r:id="rId81"/>
    <p:sldId id="522" r:id="rId82"/>
    <p:sldId id="523" r:id="rId83"/>
    <p:sldId id="621" r:id="rId84"/>
    <p:sldId id="525" r:id="rId85"/>
    <p:sldId id="520" r:id="rId86"/>
    <p:sldId id="526" r:id="rId87"/>
    <p:sldId id="531" r:id="rId88"/>
    <p:sldId id="532" r:id="rId89"/>
    <p:sldId id="527" r:id="rId90"/>
    <p:sldId id="529" r:id="rId91"/>
    <p:sldId id="530" r:id="rId92"/>
    <p:sldId id="533" r:id="rId93"/>
    <p:sldId id="535" r:id="rId94"/>
    <p:sldId id="534" r:id="rId95"/>
    <p:sldId id="536" r:id="rId96"/>
    <p:sldId id="537" r:id="rId97"/>
    <p:sldId id="538" r:id="rId98"/>
    <p:sldId id="539" r:id="rId99"/>
    <p:sldId id="540" r:id="rId100"/>
    <p:sldId id="542" r:id="rId101"/>
    <p:sldId id="543" r:id="rId102"/>
    <p:sldId id="544" r:id="rId103"/>
    <p:sldId id="541" r:id="rId104"/>
    <p:sldId id="583" r:id="rId105"/>
    <p:sldId id="585" r:id="rId106"/>
    <p:sldId id="586" r:id="rId107"/>
    <p:sldId id="587" r:id="rId108"/>
    <p:sldId id="588" r:id="rId109"/>
    <p:sldId id="589" r:id="rId110"/>
    <p:sldId id="545" r:id="rId111"/>
    <p:sldId id="546" r:id="rId112"/>
    <p:sldId id="547" r:id="rId113"/>
    <p:sldId id="549" r:id="rId114"/>
    <p:sldId id="550" r:id="rId115"/>
    <p:sldId id="551" r:id="rId116"/>
    <p:sldId id="552" r:id="rId117"/>
    <p:sldId id="548" r:id="rId118"/>
    <p:sldId id="571" r:id="rId119"/>
    <p:sldId id="572" r:id="rId120"/>
    <p:sldId id="573" r:id="rId121"/>
    <p:sldId id="574" r:id="rId122"/>
    <p:sldId id="575" r:id="rId123"/>
    <p:sldId id="576" r:id="rId124"/>
    <p:sldId id="577" r:id="rId125"/>
    <p:sldId id="590" r:id="rId126"/>
    <p:sldId id="591" r:id="rId127"/>
    <p:sldId id="622" r:id="rId128"/>
    <p:sldId id="553" r:id="rId129"/>
    <p:sldId id="623" r:id="rId130"/>
    <p:sldId id="554" r:id="rId131"/>
    <p:sldId id="350" r:id="rId132"/>
    <p:sldId id="279" r:id="rId133"/>
    <p:sldId id="430" r:id="rId134"/>
    <p:sldId id="596" r:id="rId135"/>
    <p:sldId id="597" r:id="rId136"/>
    <p:sldId id="598" r:id="rId137"/>
    <p:sldId id="599" r:id="rId138"/>
    <p:sldId id="600" r:id="rId139"/>
    <p:sldId id="601" r:id="rId140"/>
    <p:sldId id="602" r:id="rId141"/>
    <p:sldId id="603" r:id="rId142"/>
    <p:sldId id="604" r:id="rId143"/>
    <p:sldId id="605" r:id="rId144"/>
    <p:sldId id="606" r:id="rId145"/>
    <p:sldId id="607" r:id="rId146"/>
    <p:sldId id="608" r:id="rId147"/>
    <p:sldId id="609" r:id="rId148"/>
    <p:sldId id="610" r:id="rId149"/>
    <p:sldId id="611" r:id="rId150"/>
    <p:sldId id="612" r:id="rId151"/>
    <p:sldId id="431" r:id="rId152"/>
    <p:sldId id="559" r:id="rId153"/>
    <p:sldId id="560" r:id="rId154"/>
    <p:sldId id="561" r:id="rId155"/>
    <p:sldId id="563" r:id="rId156"/>
    <p:sldId id="565" r:id="rId157"/>
    <p:sldId id="566" r:id="rId158"/>
    <p:sldId id="625" r:id="rId159"/>
    <p:sldId id="567" r:id="rId160"/>
    <p:sldId id="569" r:id="rId161"/>
    <p:sldId id="624" r:id="rId162"/>
    <p:sldId id="471" r:id="rId163"/>
    <p:sldId id="472" r:id="rId164"/>
    <p:sldId id="354" r:id="rId165"/>
    <p:sldId id="355" r:id="rId166"/>
    <p:sldId id="356" r:id="rId167"/>
    <p:sldId id="357" r:id="rId168"/>
    <p:sldId id="358" r:id="rId169"/>
    <p:sldId id="359" r:id="rId170"/>
    <p:sldId id="360" r:id="rId171"/>
    <p:sldId id="361" r:id="rId172"/>
    <p:sldId id="362" r:id="rId173"/>
    <p:sldId id="363" r:id="rId174"/>
    <p:sldId id="364" r:id="rId175"/>
    <p:sldId id="365" r:id="rId176"/>
    <p:sldId id="366" r:id="rId177"/>
    <p:sldId id="367" r:id="rId178"/>
    <p:sldId id="368" r:id="rId179"/>
    <p:sldId id="369" r:id="rId180"/>
    <p:sldId id="370" r:id="rId181"/>
    <p:sldId id="371" r:id="rId182"/>
    <p:sldId id="372" r:id="rId183"/>
    <p:sldId id="373" r:id="rId184"/>
    <p:sldId id="374" r:id="rId185"/>
    <p:sldId id="375" r:id="rId186"/>
    <p:sldId id="376" r:id="rId187"/>
    <p:sldId id="377" r:id="rId188"/>
    <p:sldId id="378" r:id="rId189"/>
    <p:sldId id="379" r:id="rId190"/>
    <p:sldId id="380" r:id="rId191"/>
    <p:sldId id="381" r:id="rId192"/>
    <p:sldId id="382" r:id="rId193"/>
    <p:sldId id="383" r:id="rId194"/>
    <p:sldId id="384" r:id="rId195"/>
    <p:sldId id="385" r:id="rId196"/>
    <p:sldId id="386" r:id="rId197"/>
    <p:sldId id="387" r:id="rId198"/>
    <p:sldId id="388" r:id="rId199"/>
    <p:sldId id="663" r:id="rId200"/>
    <p:sldId id="664" r:id="rId201"/>
    <p:sldId id="665" r:id="rId202"/>
    <p:sldId id="579" r:id="rId203"/>
    <p:sldId id="668" r:id="rId204"/>
    <p:sldId id="666" r:id="rId205"/>
    <p:sldId id="578" r:id="rId206"/>
    <p:sldId id="581" r:id="rId207"/>
    <p:sldId id="582" r:id="rId208"/>
    <p:sldId id="667" r:id="rId209"/>
    <p:sldId id="312" r:id="rId210"/>
  </p:sldIdLst>
  <p:sldSz cx="10515600" cy="7772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5224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04497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5674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08995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612441" algn="l" defTabSz="104497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3134929" algn="l" defTabSz="104497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657417" algn="l" defTabSz="104497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4179905" algn="l" defTabSz="104497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00FFCC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434" autoAdjust="0"/>
  </p:normalViewPr>
  <p:slideViewPr>
    <p:cSldViewPr>
      <p:cViewPr>
        <p:scale>
          <a:sx n="70" d="100"/>
          <a:sy n="70" d="100"/>
        </p:scale>
        <p:origin x="-228" y="-63"/>
      </p:cViewPr>
      <p:guideLst>
        <p:guide orient="horz" pos="2448"/>
        <p:guide pos="3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16" Type="http://schemas.openxmlformats.org/officeDocument/2006/relationships/tableStyles" Target="tableStyles.xml"/><Relationship Id="rId211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slide" Target="slides/slide205.xml"/><Relationship Id="rId201" Type="http://schemas.openxmlformats.org/officeDocument/2006/relationships/slide" Target="slides/slide200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handoutMaster" Target="handoutMasters/handoutMaster1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viewProps" Target="viewProps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theme" Target="theme/theme1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5D84E1-C452-46C8-AF0D-FBCD89F8BED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674BEEB-AEF3-4823-A7B4-C2B684DC2910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m-KH" sz="1400" dirty="0" smtClean="0">
              <a:latin typeface="Khmer OS System" pitchFamily="2" charset="0"/>
              <a:cs typeface="Khmer OS System" pitchFamily="2" charset="0"/>
            </a:rPr>
            <a:t>គោលបំណង</a:t>
          </a:r>
          <a:endParaRPr lang="en-US" sz="1400" dirty="0" smtClean="0">
            <a:latin typeface="Khmer OS System" pitchFamily="2" charset="0"/>
            <a:cs typeface="Khmer OS System" pitchFamily="2" charset="0"/>
          </a:endParaRPr>
        </a:p>
        <a:p>
          <a:r>
            <a:rPr lang="km-KH" sz="1400" dirty="0" smtClean="0">
              <a:latin typeface="Khmer OS System" pitchFamily="2" charset="0"/>
              <a:cs typeface="Khmer OS System" pitchFamily="2" charset="0"/>
            </a:rPr>
            <a:t>ដំណើរការធុរកិច្ច  </a:t>
          </a:r>
          <a:endParaRPr lang="en-GB" sz="1400" dirty="0"/>
        </a:p>
      </dgm:t>
    </dgm:pt>
    <dgm:pt modelId="{86387521-7E2B-4219-8AE8-ADF6FB3539FD}" type="parTrans" cxnId="{B99ED5B2-9B8E-4E8D-A642-5A7E88CFF53D}">
      <dgm:prSet/>
      <dgm:spPr/>
      <dgm:t>
        <a:bodyPr/>
        <a:lstStyle/>
        <a:p>
          <a:endParaRPr lang="en-GB"/>
        </a:p>
      </dgm:t>
    </dgm:pt>
    <dgm:pt modelId="{D2666A8C-72AE-4DAF-AA40-A0E0102A0B5C}" type="sibTrans" cxnId="{B99ED5B2-9B8E-4E8D-A642-5A7E88CFF53D}">
      <dgm:prSet/>
      <dgm:spPr/>
      <dgm:t>
        <a:bodyPr/>
        <a:lstStyle/>
        <a:p>
          <a:endParaRPr lang="en-GB"/>
        </a:p>
      </dgm:t>
    </dgm:pt>
    <dgm:pt modelId="{CA5AB110-2874-4824-9C15-4969D04389DD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m-KH" sz="1400" dirty="0" smtClean="0">
              <a:latin typeface="Khmer OS System" pitchFamily="2" charset="0"/>
              <a:cs typeface="Khmer OS System" pitchFamily="2" charset="0"/>
            </a:rPr>
            <a:t>ហានិភ័យ</a:t>
          </a:r>
          <a:endParaRPr lang="en-US" sz="1400" dirty="0" smtClean="0">
            <a:latin typeface="Khmer OS System" pitchFamily="2" charset="0"/>
            <a:cs typeface="Khmer OS System" pitchFamily="2" charset="0"/>
          </a:endParaRPr>
        </a:p>
        <a:p>
          <a:r>
            <a:rPr lang="km-KH" sz="1400" dirty="0" smtClean="0">
              <a:latin typeface="Khmer OS System" pitchFamily="2" charset="0"/>
              <a:cs typeface="Khmer OS System" pitchFamily="2" charset="0"/>
            </a:rPr>
            <a:t>ដាច់ខាត</a:t>
          </a:r>
          <a:endParaRPr lang="en-GB" sz="1400" dirty="0">
            <a:latin typeface="Khmer OS System" pitchFamily="2" charset="0"/>
            <a:cs typeface="Khmer OS System" pitchFamily="2" charset="0"/>
          </a:endParaRPr>
        </a:p>
      </dgm:t>
    </dgm:pt>
    <dgm:pt modelId="{B31245FD-6E65-477A-B0F2-86E67D2B378C}" type="parTrans" cxnId="{8C8E0C3C-7C9F-4734-B30A-1C701CD4F735}">
      <dgm:prSet/>
      <dgm:spPr/>
      <dgm:t>
        <a:bodyPr/>
        <a:lstStyle/>
        <a:p>
          <a:endParaRPr lang="en-GB"/>
        </a:p>
      </dgm:t>
    </dgm:pt>
    <dgm:pt modelId="{53242560-3AD5-4FB8-987B-E314BB228268}" type="sibTrans" cxnId="{8C8E0C3C-7C9F-4734-B30A-1C701CD4F735}">
      <dgm:prSet/>
      <dgm:spPr/>
      <dgm:t>
        <a:bodyPr/>
        <a:lstStyle/>
        <a:p>
          <a:endParaRPr lang="en-GB"/>
        </a:p>
      </dgm:t>
    </dgm:pt>
    <dgm:pt modelId="{C668040E-BE9E-450B-9EE0-6EB77CAF805D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m-KH" sz="1400" dirty="0" smtClean="0">
              <a:latin typeface="Khmer OS System" pitchFamily="2" charset="0"/>
              <a:cs typeface="Khmer OS System" pitchFamily="2" charset="0"/>
            </a:rPr>
            <a:t>ហានិភ័យសំណល់</a:t>
          </a:r>
          <a:endParaRPr lang="en-GB" sz="1400" dirty="0">
            <a:latin typeface="Khmer OS System" pitchFamily="2" charset="0"/>
            <a:cs typeface="Khmer OS System" pitchFamily="2" charset="0"/>
          </a:endParaRPr>
        </a:p>
      </dgm:t>
    </dgm:pt>
    <dgm:pt modelId="{3776A642-4CA3-4A3F-802E-B85DC50C2E10}" type="parTrans" cxnId="{7F1CA50C-4614-4020-9403-59B43586F7C5}">
      <dgm:prSet/>
      <dgm:spPr/>
      <dgm:t>
        <a:bodyPr/>
        <a:lstStyle/>
        <a:p>
          <a:endParaRPr lang="en-GB"/>
        </a:p>
      </dgm:t>
    </dgm:pt>
    <dgm:pt modelId="{F436C107-7F87-49AF-9903-299228B627CB}" type="sibTrans" cxnId="{7F1CA50C-4614-4020-9403-59B43586F7C5}">
      <dgm:prSet/>
      <dgm:spPr/>
      <dgm:t>
        <a:bodyPr/>
        <a:lstStyle/>
        <a:p>
          <a:endParaRPr lang="en-GB"/>
        </a:p>
      </dgm:t>
    </dgm:pt>
    <dgm:pt modelId="{7191721E-34D5-4A29-9156-43691E39D885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m-KH" sz="1400" dirty="0" smtClean="0">
              <a:latin typeface="Khmer OS System" pitchFamily="2" charset="0"/>
              <a:cs typeface="Khmer OS System" pitchFamily="2" charset="0"/>
            </a:rPr>
            <a:t>ការគ្រប់គ្រង</a:t>
          </a:r>
          <a:endParaRPr lang="en-US" sz="1400" dirty="0" smtClean="0">
            <a:latin typeface="Khmer OS System" pitchFamily="2" charset="0"/>
            <a:cs typeface="Khmer OS System" pitchFamily="2" charset="0"/>
          </a:endParaRPr>
        </a:p>
        <a:p>
          <a:r>
            <a:rPr lang="km-KH" sz="1400" dirty="0" smtClean="0">
              <a:latin typeface="Khmer OS System" pitchFamily="2" charset="0"/>
              <a:cs typeface="Khmer OS System" pitchFamily="2" charset="0"/>
            </a:rPr>
            <a:t>ផ្ទៃក្នុង (កុងត្រូល)</a:t>
          </a:r>
          <a:endParaRPr lang="en-GB" sz="1400" dirty="0">
            <a:latin typeface="Khmer OS System" pitchFamily="2" charset="0"/>
            <a:cs typeface="Khmer OS System" pitchFamily="2" charset="0"/>
          </a:endParaRPr>
        </a:p>
      </dgm:t>
    </dgm:pt>
    <dgm:pt modelId="{44E58752-5D7F-4479-9C6F-9E0E41D91D9C}" type="parTrans" cxnId="{6FECED88-2AB3-4AB8-B06E-160395BB1D8A}">
      <dgm:prSet/>
      <dgm:spPr/>
      <dgm:t>
        <a:bodyPr/>
        <a:lstStyle/>
        <a:p>
          <a:endParaRPr lang="en-GB"/>
        </a:p>
      </dgm:t>
    </dgm:pt>
    <dgm:pt modelId="{96553EDD-C290-4C64-8F7D-9FCE6EE22322}" type="sibTrans" cxnId="{6FECED88-2AB3-4AB8-B06E-160395BB1D8A}">
      <dgm:prSet/>
      <dgm:spPr/>
      <dgm:t>
        <a:bodyPr/>
        <a:lstStyle/>
        <a:p>
          <a:endParaRPr lang="en-GB"/>
        </a:p>
      </dgm:t>
    </dgm:pt>
    <dgm:pt modelId="{5CBA0917-B10E-463E-9D62-9FCE7C15C213}" type="pres">
      <dgm:prSet presAssocID="{9E5D84E1-C452-46C8-AF0D-FBCD89F8BED3}" presName="Name0" presStyleCnt="0">
        <dgm:presLayoutVars>
          <dgm:dir/>
          <dgm:animLvl val="lvl"/>
          <dgm:resizeHandles val="exact"/>
        </dgm:presLayoutVars>
      </dgm:prSet>
      <dgm:spPr/>
    </dgm:pt>
    <dgm:pt modelId="{057E9ACC-DD21-4815-9A10-01E384159450}" type="pres">
      <dgm:prSet presAssocID="{5674BEEB-AEF3-4823-A7B4-C2B684DC2910}" presName="parTxOnly" presStyleLbl="node1" presStyleIdx="0" presStyleCnt="4" custLinFactY="-2548" custLinFactNeighborX="-40875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6919DE-27C2-4AF3-A4F5-3909170F6605}" type="pres">
      <dgm:prSet presAssocID="{D2666A8C-72AE-4DAF-AA40-A0E0102A0B5C}" presName="parTxOnlySpace" presStyleCnt="0"/>
      <dgm:spPr/>
    </dgm:pt>
    <dgm:pt modelId="{B488F270-489B-47BE-82BC-642BDBB9422A}" type="pres">
      <dgm:prSet presAssocID="{CA5AB110-2874-4824-9C15-4969D04389DD}" presName="parTxOnly" presStyleLbl="node1" presStyleIdx="1" presStyleCnt="4" custLinFactY="-2548" custLinFactNeighborX="-31682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D21684-2056-4575-B66A-FD7E5CBF6214}" type="pres">
      <dgm:prSet presAssocID="{53242560-3AD5-4FB8-987B-E314BB228268}" presName="parTxOnlySpace" presStyleCnt="0"/>
      <dgm:spPr/>
    </dgm:pt>
    <dgm:pt modelId="{15842790-53EB-4BC7-826C-54AB2F2209A6}" type="pres">
      <dgm:prSet presAssocID="{7191721E-34D5-4A29-9156-43691E39D885}" presName="parTxOnly" presStyleLbl="node1" presStyleIdx="2" presStyleCnt="4" custLinFactY="-2548" custLinFactNeighborX="-54229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5A1724-D255-410F-9DF2-18E31507E63E}" type="pres">
      <dgm:prSet presAssocID="{96553EDD-C290-4C64-8F7D-9FCE6EE22322}" presName="parTxOnlySpace" presStyleCnt="0"/>
      <dgm:spPr/>
    </dgm:pt>
    <dgm:pt modelId="{239A456E-F388-411D-9DA2-97AFDFD26F7A}" type="pres">
      <dgm:prSet presAssocID="{C668040E-BE9E-450B-9EE0-6EB77CAF805D}" presName="parTxOnly" presStyleLbl="node1" presStyleIdx="3" presStyleCnt="4" custLinFactY="-2548" custLinFactNeighborX="-90896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2FF0F0B-8AFA-4F7F-AABC-EEEB8F079F17}" type="presOf" srcId="{9E5D84E1-C452-46C8-AF0D-FBCD89F8BED3}" destId="{5CBA0917-B10E-463E-9D62-9FCE7C15C213}" srcOrd="0" destOrd="0" presId="urn:microsoft.com/office/officeart/2005/8/layout/chevron1"/>
    <dgm:cxn modelId="{B99ED5B2-9B8E-4E8D-A642-5A7E88CFF53D}" srcId="{9E5D84E1-C452-46C8-AF0D-FBCD89F8BED3}" destId="{5674BEEB-AEF3-4823-A7B4-C2B684DC2910}" srcOrd="0" destOrd="0" parTransId="{86387521-7E2B-4219-8AE8-ADF6FB3539FD}" sibTransId="{D2666A8C-72AE-4DAF-AA40-A0E0102A0B5C}"/>
    <dgm:cxn modelId="{0C694853-D652-482B-9D77-68A305C97B3F}" type="presOf" srcId="{5674BEEB-AEF3-4823-A7B4-C2B684DC2910}" destId="{057E9ACC-DD21-4815-9A10-01E384159450}" srcOrd="0" destOrd="0" presId="urn:microsoft.com/office/officeart/2005/8/layout/chevron1"/>
    <dgm:cxn modelId="{BD0B0583-3309-4018-93D0-D4494C9AAFD9}" type="presOf" srcId="{CA5AB110-2874-4824-9C15-4969D04389DD}" destId="{B488F270-489B-47BE-82BC-642BDBB9422A}" srcOrd="0" destOrd="0" presId="urn:microsoft.com/office/officeart/2005/8/layout/chevron1"/>
    <dgm:cxn modelId="{5AFC4629-A42C-4E1A-8CFA-A01B4C83A963}" type="presOf" srcId="{7191721E-34D5-4A29-9156-43691E39D885}" destId="{15842790-53EB-4BC7-826C-54AB2F2209A6}" srcOrd="0" destOrd="0" presId="urn:microsoft.com/office/officeart/2005/8/layout/chevron1"/>
    <dgm:cxn modelId="{7F1CA50C-4614-4020-9403-59B43586F7C5}" srcId="{9E5D84E1-C452-46C8-AF0D-FBCD89F8BED3}" destId="{C668040E-BE9E-450B-9EE0-6EB77CAF805D}" srcOrd="3" destOrd="0" parTransId="{3776A642-4CA3-4A3F-802E-B85DC50C2E10}" sibTransId="{F436C107-7F87-49AF-9903-299228B627CB}"/>
    <dgm:cxn modelId="{6FECED88-2AB3-4AB8-B06E-160395BB1D8A}" srcId="{9E5D84E1-C452-46C8-AF0D-FBCD89F8BED3}" destId="{7191721E-34D5-4A29-9156-43691E39D885}" srcOrd="2" destOrd="0" parTransId="{44E58752-5D7F-4479-9C6F-9E0E41D91D9C}" sibTransId="{96553EDD-C290-4C64-8F7D-9FCE6EE22322}"/>
    <dgm:cxn modelId="{127FE393-0097-4F21-8FE4-4AE847919B51}" type="presOf" srcId="{C668040E-BE9E-450B-9EE0-6EB77CAF805D}" destId="{239A456E-F388-411D-9DA2-97AFDFD26F7A}" srcOrd="0" destOrd="0" presId="urn:microsoft.com/office/officeart/2005/8/layout/chevron1"/>
    <dgm:cxn modelId="{8C8E0C3C-7C9F-4734-B30A-1C701CD4F735}" srcId="{9E5D84E1-C452-46C8-AF0D-FBCD89F8BED3}" destId="{CA5AB110-2874-4824-9C15-4969D04389DD}" srcOrd="1" destOrd="0" parTransId="{B31245FD-6E65-477A-B0F2-86E67D2B378C}" sibTransId="{53242560-3AD5-4FB8-987B-E314BB228268}"/>
    <dgm:cxn modelId="{2E8EA875-FFAA-41CF-8E1A-653572E2C4DB}" type="presParOf" srcId="{5CBA0917-B10E-463E-9D62-9FCE7C15C213}" destId="{057E9ACC-DD21-4815-9A10-01E384159450}" srcOrd="0" destOrd="0" presId="urn:microsoft.com/office/officeart/2005/8/layout/chevron1"/>
    <dgm:cxn modelId="{01A01F2F-C48C-407A-9C4B-BA7FA84BFF60}" type="presParOf" srcId="{5CBA0917-B10E-463E-9D62-9FCE7C15C213}" destId="{046919DE-27C2-4AF3-A4F5-3909170F6605}" srcOrd="1" destOrd="0" presId="urn:microsoft.com/office/officeart/2005/8/layout/chevron1"/>
    <dgm:cxn modelId="{4B9C64DD-EA88-437E-922D-A2C14B33D434}" type="presParOf" srcId="{5CBA0917-B10E-463E-9D62-9FCE7C15C213}" destId="{B488F270-489B-47BE-82BC-642BDBB9422A}" srcOrd="2" destOrd="0" presId="urn:microsoft.com/office/officeart/2005/8/layout/chevron1"/>
    <dgm:cxn modelId="{4D8318F5-ADA6-4CE3-A9B8-7DCFC676BB33}" type="presParOf" srcId="{5CBA0917-B10E-463E-9D62-9FCE7C15C213}" destId="{8ED21684-2056-4575-B66A-FD7E5CBF6214}" srcOrd="3" destOrd="0" presId="urn:microsoft.com/office/officeart/2005/8/layout/chevron1"/>
    <dgm:cxn modelId="{BA0166E5-DC02-4681-91C4-62B3A7063373}" type="presParOf" srcId="{5CBA0917-B10E-463E-9D62-9FCE7C15C213}" destId="{15842790-53EB-4BC7-826C-54AB2F2209A6}" srcOrd="4" destOrd="0" presId="urn:microsoft.com/office/officeart/2005/8/layout/chevron1"/>
    <dgm:cxn modelId="{7D61F727-7108-405E-BDD3-97D06BBE3E91}" type="presParOf" srcId="{5CBA0917-B10E-463E-9D62-9FCE7C15C213}" destId="{4B5A1724-D255-410F-9DF2-18E31507E63E}" srcOrd="5" destOrd="0" presId="urn:microsoft.com/office/officeart/2005/8/layout/chevron1"/>
    <dgm:cxn modelId="{C7393E76-DFF1-4020-99DA-C7F3738531DB}" type="presParOf" srcId="{5CBA0917-B10E-463E-9D62-9FCE7C15C213}" destId="{239A456E-F388-411D-9DA2-97AFDFD26F7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9266CF-7702-4B73-8D34-E26E9EE19755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D1F3698-8FBB-4929-9885-BCFBF09EEE7A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m-KH" sz="1600" dirty="0" smtClean="0">
              <a:latin typeface="Khmer OS System" pitchFamily="2" charset="0"/>
              <a:cs typeface="Khmer OS System" pitchFamily="2" charset="0"/>
            </a:rPr>
            <a:t>នាយកដ្ឋានសវនកម្មផ្ទៃក្នុង</a:t>
          </a:r>
          <a:endParaRPr lang="en-GB" sz="1600" dirty="0">
            <a:latin typeface="Khmer OS System" pitchFamily="2" charset="0"/>
            <a:cs typeface="Khmer OS System" pitchFamily="2" charset="0"/>
          </a:endParaRPr>
        </a:p>
      </dgm:t>
    </dgm:pt>
    <dgm:pt modelId="{60AE0EF7-54E3-4DEF-AB76-EECB9C5D35BB}" type="parTrans" cxnId="{BCFBCAA1-7B5C-4968-9109-A134A04A9CDB}">
      <dgm:prSet/>
      <dgm:spPr/>
      <dgm:t>
        <a:bodyPr/>
        <a:lstStyle/>
        <a:p>
          <a:endParaRPr lang="en-GB"/>
        </a:p>
      </dgm:t>
    </dgm:pt>
    <dgm:pt modelId="{AB5E11D3-98A5-4416-9A5B-66548183DA34}" type="sibTrans" cxnId="{BCFBCAA1-7B5C-4968-9109-A134A04A9CDB}">
      <dgm:prSet/>
      <dgm:spPr/>
      <dgm:t>
        <a:bodyPr/>
        <a:lstStyle/>
        <a:p>
          <a:endParaRPr lang="en-GB"/>
        </a:p>
      </dgm:t>
    </dgm:pt>
    <dgm:pt modelId="{1B6A4F7A-068A-445A-8000-782BAF46375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m-KH" sz="1600" dirty="0" smtClean="0">
              <a:latin typeface="Khmer OS System" pitchFamily="2" charset="0"/>
              <a:cs typeface="Khmer OS System" pitchFamily="2" charset="0"/>
            </a:rPr>
            <a:t>ផែនការយុទ្ធសាស្រ្តសវនកម្ម</a:t>
          </a:r>
          <a:endParaRPr lang="en-GB" sz="1600" dirty="0">
            <a:latin typeface="Khmer OS System" pitchFamily="2" charset="0"/>
            <a:cs typeface="Khmer OS System" pitchFamily="2" charset="0"/>
          </a:endParaRPr>
        </a:p>
      </dgm:t>
    </dgm:pt>
    <dgm:pt modelId="{33171D39-0064-4D03-93E8-6C79C67961C5}" type="parTrans" cxnId="{1BEA6FE3-E50F-4467-9319-02CDAB7CD39C}">
      <dgm:prSet/>
      <dgm:spPr/>
      <dgm:t>
        <a:bodyPr/>
        <a:lstStyle/>
        <a:p>
          <a:endParaRPr lang="en-GB"/>
        </a:p>
      </dgm:t>
    </dgm:pt>
    <dgm:pt modelId="{7719E674-85B2-4C0F-A2C5-88D2597F3B28}" type="sibTrans" cxnId="{1BEA6FE3-E50F-4467-9319-02CDAB7CD39C}">
      <dgm:prSet/>
      <dgm:spPr/>
      <dgm:t>
        <a:bodyPr/>
        <a:lstStyle/>
        <a:p>
          <a:endParaRPr lang="en-GB"/>
        </a:p>
      </dgm:t>
    </dgm:pt>
    <dgm:pt modelId="{6AED0472-5A31-48CB-85AF-EAA74CB2462A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m-KH" sz="1200" dirty="0" smtClean="0">
              <a:latin typeface="Khmer OS System" pitchFamily="2" charset="0"/>
              <a:cs typeface="Khmer OS System" pitchFamily="2" charset="0"/>
            </a:rPr>
            <a:t>ការរៀបចំ </a:t>
          </a:r>
          <a:r>
            <a:rPr lang="en-GB" sz="1200" dirty="0" smtClean="0">
              <a:latin typeface="Khmer OS System" pitchFamily="2" charset="0"/>
              <a:cs typeface="Khmer OS System" pitchFamily="2" charset="0"/>
            </a:rPr>
            <a:t>SAP</a:t>
          </a:r>
          <a:endParaRPr lang="en-GB" sz="1200" dirty="0">
            <a:latin typeface="Khmer OS System" pitchFamily="2" charset="0"/>
            <a:cs typeface="Khmer OS System" pitchFamily="2" charset="0"/>
          </a:endParaRPr>
        </a:p>
      </dgm:t>
    </dgm:pt>
    <dgm:pt modelId="{98B95AA8-E7CA-43C3-938E-F663CA61946E}" type="parTrans" cxnId="{9876C72E-49F7-48F6-911A-A601B04426C6}">
      <dgm:prSet/>
      <dgm:spPr/>
      <dgm:t>
        <a:bodyPr/>
        <a:lstStyle/>
        <a:p>
          <a:endParaRPr lang="en-GB"/>
        </a:p>
      </dgm:t>
    </dgm:pt>
    <dgm:pt modelId="{DBDE75B4-3A47-461B-A95A-6D094E8B551C}" type="sibTrans" cxnId="{9876C72E-49F7-48F6-911A-A601B04426C6}">
      <dgm:prSet/>
      <dgm:spPr/>
      <dgm:t>
        <a:bodyPr/>
        <a:lstStyle/>
        <a:p>
          <a:endParaRPr lang="en-GB"/>
        </a:p>
      </dgm:t>
    </dgm:pt>
    <dgm:pt modelId="{8E912FCF-2008-4143-B498-CC01B9027C78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m-KH" sz="1200" dirty="0" smtClean="0">
              <a:latin typeface="Khmer OS System" pitchFamily="2" charset="0"/>
              <a:cs typeface="Khmer OS System" pitchFamily="2" charset="0"/>
            </a:rPr>
            <a:t>ការធ្វើបច្ចុប្ប្នភាព </a:t>
          </a:r>
          <a:r>
            <a:rPr lang="en-GB" sz="1200" dirty="0" smtClean="0">
              <a:latin typeface="Khmer OS System" pitchFamily="2" charset="0"/>
              <a:cs typeface="Khmer OS System" pitchFamily="2" charset="0"/>
            </a:rPr>
            <a:t>SAP</a:t>
          </a:r>
          <a:endParaRPr lang="en-GB" sz="1200" dirty="0">
            <a:latin typeface="Khmer OS System" pitchFamily="2" charset="0"/>
            <a:cs typeface="Khmer OS System" pitchFamily="2" charset="0"/>
          </a:endParaRPr>
        </a:p>
      </dgm:t>
    </dgm:pt>
    <dgm:pt modelId="{3D091156-8637-45B4-8DD5-0CACDCDA8BB9}" type="parTrans" cxnId="{6955B9AC-5167-45A5-B2C7-32203884021F}">
      <dgm:prSet/>
      <dgm:spPr/>
      <dgm:t>
        <a:bodyPr/>
        <a:lstStyle/>
        <a:p>
          <a:endParaRPr lang="en-GB"/>
        </a:p>
      </dgm:t>
    </dgm:pt>
    <dgm:pt modelId="{EA2027C1-8027-431C-9E81-4795386FCFA9}" type="sibTrans" cxnId="{6955B9AC-5167-45A5-B2C7-32203884021F}">
      <dgm:prSet/>
      <dgm:spPr/>
      <dgm:t>
        <a:bodyPr/>
        <a:lstStyle/>
        <a:p>
          <a:endParaRPr lang="en-GB"/>
        </a:p>
      </dgm:t>
    </dgm:pt>
    <dgm:pt modelId="{538F55FF-5806-4866-BEC0-78EEAAAE081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m-KH" sz="1600" dirty="0" smtClean="0">
              <a:latin typeface="Khmer OS System" pitchFamily="2" charset="0"/>
              <a:cs typeface="Khmer OS System" pitchFamily="2" charset="0"/>
            </a:rPr>
            <a:t> កិច្ចការសវនកម្ម</a:t>
          </a:r>
          <a:endParaRPr lang="en-GB" sz="1600" dirty="0">
            <a:latin typeface="Khmer OS System" pitchFamily="2" charset="0"/>
            <a:cs typeface="Khmer OS System" pitchFamily="2" charset="0"/>
          </a:endParaRPr>
        </a:p>
      </dgm:t>
    </dgm:pt>
    <dgm:pt modelId="{9A2297DE-ECA5-44CA-B562-727B794810EB}" type="parTrans" cxnId="{EB80D079-4BFE-455B-BDA4-A09B24672A31}">
      <dgm:prSet/>
      <dgm:spPr/>
      <dgm:t>
        <a:bodyPr/>
        <a:lstStyle/>
        <a:p>
          <a:endParaRPr lang="en-GB"/>
        </a:p>
      </dgm:t>
    </dgm:pt>
    <dgm:pt modelId="{1DE76FB1-CF5B-4292-AB49-AAA0A9260C92}" type="sibTrans" cxnId="{EB80D079-4BFE-455B-BDA4-A09B24672A31}">
      <dgm:prSet/>
      <dgm:spPr/>
      <dgm:t>
        <a:bodyPr/>
        <a:lstStyle/>
        <a:p>
          <a:endParaRPr lang="en-GB"/>
        </a:p>
      </dgm:t>
    </dgm:pt>
    <dgm:pt modelId="{BD3F67E1-8C6D-4996-B996-FBAFB8BD011B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ts val="1440"/>
            </a:lnSpc>
          </a:pPr>
          <a:r>
            <a:rPr lang="km-KH" sz="1200" dirty="0" smtClean="0">
              <a:latin typeface="Khmer OS System" pitchFamily="2" charset="0"/>
              <a:cs typeface="Khmer OS System" pitchFamily="2" charset="0"/>
            </a:rPr>
            <a:t>ការរៀបចំ</a:t>
          </a:r>
        </a:p>
        <a:p>
          <a:pPr>
            <a:lnSpc>
              <a:spcPts val="1440"/>
            </a:lnSpc>
          </a:pPr>
          <a:r>
            <a:rPr lang="km-KH" sz="1200" dirty="0" smtClean="0">
              <a:latin typeface="Khmer OS System" pitchFamily="2" charset="0"/>
              <a:cs typeface="Khmer OS System" pitchFamily="2" charset="0"/>
            </a:rPr>
            <a:t>ផែនការចុះ</a:t>
          </a:r>
          <a:endParaRPr lang="en-GB" sz="1200" dirty="0">
            <a:latin typeface="Khmer OS System" pitchFamily="2" charset="0"/>
            <a:cs typeface="Khmer OS System" pitchFamily="2" charset="0"/>
          </a:endParaRPr>
        </a:p>
      </dgm:t>
    </dgm:pt>
    <dgm:pt modelId="{F244AEC6-39BA-4076-92C6-D5A1FBBB35AF}" type="parTrans" cxnId="{0593CA6B-F796-4FC9-9268-CFD7D2DAB21E}">
      <dgm:prSet/>
      <dgm:spPr/>
      <dgm:t>
        <a:bodyPr/>
        <a:lstStyle/>
        <a:p>
          <a:endParaRPr lang="en-GB"/>
        </a:p>
      </dgm:t>
    </dgm:pt>
    <dgm:pt modelId="{FEAF3D9E-8D65-4FF3-9E65-F7FDD74BD7E3}" type="sibTrans" cxnId="{0593CA6B-F796-4FC9-9268-CFD7D2DAB21E}">
      <dgm:prSet/>
      <dgm:spPr/>
      <dgm:t>
        <a:bodyPr/>
        <a:lstStyle/>
        <a:p>
          <a:endParaRPr lang="en-GB"/>
        </a:p>
      </dgm:t>
    </dgm:pt>
    <dgm:pt modelId="{859C9AAB-9FD8-4C72-ACCB-B1604818DA33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m-KH" sz="1200" dirty="0" smtClean="0">
              <a:latin typeface="Khmer OS System" pitchFamily="2" charset="0"/>
              <a:cs typeface="Khmer OS System" pitchFamily="2" charset="0"/>
            </a:rPr>
            <a:t>ការអនុវត្ត      ជាក់ស្តែង</a:t>
          </a:r>
          <a:endParaRPr lang="en-GB" sz="1200" dirty="0">
            <a:latin typeface="Khmer OS System" pitchFamily="2" charset="0"/>
            <a:cs typeface="Khmer OS System" pitchFamily="2" charset="0"/>
          </a:endParaRPr>
        </a:p>
      </dgm:t>
    </dgm:pt>
    <dgm:pt modelId="{A79C6665-5AC1-4BE5-9DB2-F32BF1590F60}" type="parTrans" cxnId="{32F0F88F-E94C-43B2-8CA0-C9BB31403B15}">
      <dgm:prSet/>
      <dgm:spPr/>
      <dgm:t>
        <a:bodyPr/>
        <a:lstStyle/>
        <a:p>
          <a:endParaRPr lang="en-GB"/>
        </a:p>
      </dgm:t>
    </dgm:pt>
    <dgm:pt modelId="{AA4985ED-7A4C-4F5A-87B4-5A62462DBD3E}" type="sibTrans" cxnId="{32F0F88F-E94C-43B2-8CA0-C9BB31403B15}">
      <dgm:prSet/>
      <dgm:spPr/>
      <dgm:t>
        <a:bodyPr/>
        <a:lstStyle/>
        <a:p>
          <a:endParaRPr lang="en-GB"/>
        </a:p>
      </dgm:t>
    </dgm:pt>
    <dgm:pt modelId="{8B0DD729-BB00-4FE9-8EBE-098BA1C8EB4B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m-KH" sz="1200" dirty="0" smtClean="0"/>
            <a:t>ការធ្វើ    របាយការណ៏</a:t>
          </a:r>
          <a:endParaRPr lang="en-GB" sz="1200" dirty="0"/>
        </a:p>
      </dgm:t>
    </dgm:pt>
    <dgm:pt modelId="{800B90FD-5968-4902-BC29-5457098ACE8A}" type="parTrans" cxnId="{0AED153F-9140-4CDA-813C-1E63D359D69A}">
      <dgm:prSet/>
      <dgm:spPr/>
      <dgm:t>
        <a:bodyPr/>
        <a:lstStyle/>
        <a:p>
          <a:endParaRPr lang="en-GB"/>
        </a:p>
      </dgm:t>
    </dgm:pt>
    <dgm:pt modelId="{DEAC3ACE-560C-4691-A980-D5C395F8724A}" type="sibTrans" cxnId="{0AED153F-9140-4CDA-813C-1E63D359D69A}">
      <dgm:prSet/>
      <dgm:spPr/>
      <dgm:t>
        <a:bodyPr/>
        <a:lstStyle/>
        <a:p>
          <a:endParaRPr lang="en-GB"/>
        </a:p>
      </dgm:t>
    </dgm:pt>
    <dgm:pt modelId="{8C1BB47C-71E6-469E-BD8C-95FAC5087CF4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m-KH" sz="1200" dirty="0" smtClean="0">
              <a:latin typeface="Khmer OS System" pitchFamily="2" charset="0"/>
              <a:cs typeface="Khmer OS System" pitchFamily="2" charset="0"/>
            </a:rPr>
            <a:t>ការតាមដាន</a:t>
          </a:r>
          <a:endParaRPr lang="en-GB" sz="1200" dirty="0">
            <a:latin typeface="Khmer OS System" pitchFamily="2" charset="0"/>
            <a:cs typeface="Khmer OS System" pitchFamily="2" charset="0"/>
          </a:endParaRPr>
        </a:p>
      </dgm:t>
    </dgm:pt>
    <dgm:pt modelId="{FAF03BB3-157F-4F53-B852-B2BBDE97CFD6}" type="parTrans" cxnId="{50CF764E-8168-43EE-98D3-9F342329A321}">
      <dgm:prSet/>
      <dgm:spPr/>
      <dgm:t>
        <a:bodyPr/>
        <a:lstStyle/>
        <a:p>
          <a:endParaRPr lang="en-GB"/>
        </a:p>
      </dgm:t>
    </dgm:pt>
    <dgm:pt modelId="{0C4541AA-76FC-4AA1-A8EA-588A5F603F13}" type="sibTrans" cxnId="{50CF764E-8168-43EE-98D3-9F342329A321}">
      <dgm:prSet/>
      <dgm:spPr/>
      <dgm:t>
        <a:bodyPr/>
        <a:lstStyle/>
        <a:p>
          <a:endParaRPr lang="en-GB"/>
        </a:p>
      </dgm:t>
    </dgm:pt>
    <dgm:pt modelId="{953FE658-38BD-4FEE-A806-7B35FB7AE37B}" type="pres">
      <dgm:prSet presAssocID="{399266CF-7702-4B73-8D34-E26E9EE1975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C76446D-99FE-4D6F-98F0-3B1D28316FB9}" type="pres">
      <dgm:prSet presAssocID="{399266CF-7702-4B73-8D34-E26E9EE19755}" presName="hierFlow" presStyleCnt="0"/>
      <dgm:spPr/>
    </dgm:pt>
    <dgm:pt modelId="{3F324278-5BA3-4A73-9036-351D2A017BCF}" type="pres">
      <dgm:prSet presAssocID="{399266CF-7702-4B73-8D34-E26E9EE1975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ED46626-E974-4E8E-B3D1-596A1B0AB83B}" type="pres">
      <dgm:prSet presAssocID="{ED1F3698-8FBB-4929-9885-BCFBF09EEE7A}" presName="Name14" presStyleCnt="0"/>
      <dgm:spPr/>
    </dgm:pt>
    <dgm:pt modelId="{34E15C45-A98B-4025-9FD0-3D72A54D4F82}" type="pres">
      <dgm:prSet presAssocID="{ED1F3698-8FBB-4929-9885-BCFBF09EEE7A}" presName="level1Shape" presStyleLbl="node0" presStyleIdx="0" presStyleCnt="1" custScaleX="595294" custScaleY="186525" custLinFactNeighborX="588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1ADB70E-61A5-4106-A8B1-7BC9ABFD9EE6}" type="pres">
      <dgm:prSet presAssocID="{ED1F3698-8FBB-4929-9885-BCFBF09EEE7A}" presName="hierChild2" presStyleCnt="0"/>
      <dgm:spPr/>
    </dgm:pt>
    <dgm:pt modelId="{AA268533-A922-42B4-880C-1DE13798CEEF}" type="pres">
      <dgm:prSet presAssocID="{33171D39-0064-4D03-93E8-6C79C67961C5}" presName="Name19" presStyleLbl="parChTrans1D2" presStyleIdx="0" presStyleCnt="2"/>
      <dgm:spPr/>
      <dgm:t>
        <a:bodyPr/>
        <a:lstStyle/>
        <a:p>
          <a:endParaRPr lang="en-GB"/>
        </a:p>
      </dgm:t>
    </dgm:pt>
    <dgm:pt modelId="{5CCFAF06-702D-4EB7-AD20-A753BBBCCB67}" type="pres">
      <dgm:prSet presAssocID="{1B6A4F7A-068A-445A-8000-782BAF463756}" presName="Name21" presStyleCnt="0"/>
      <dgm:spPr/>
    </dgm:pt>
    <dgm:pt modelId="{DA90A5E3-BCCD-43EC-AB8A-CFB11E3D1EAF}" type="pres">
      <dgm:prSet presAssocID="{1B6A4F7A-068A-445A-8000-782BAF463756}" presName="level2Shape" presStyleLbl="node2" presStyleIdx="0" presStyleCnt="2" custScaleX="447742" custScaleY="144957"/>
      <dgm:spPr/>
      <dgm:t>
        <a:bodyPr/>
        <a:lstStyle/>
        <a:p>
          <a:endParaRPr lang="en-GB"/>
        </a:p>
      </dgm:t>
    </dgm:pt>
    <dgm:pt modelId="{9F18C7A5-F16F-4326-88D1-F1CD85E68567}" type="pres">
      <dgm:prSet presAssocID="{1B6A4F7A-068A-445A-8000-782BAF463756}" presName="hierChild3" presStyleCnt="0"/>
      <dgm:spPr/>
    </dgm:pt>
    <dgm:pt modelId="{0B7F8F66-296C-407A-BF3D-FFF18C2F8E8E}" type="pres">
      <dgm:prSet presAssocID="{98B95AA8-E7CA-43C3-938E-F663CA61946E}" presName="Name19" presStyleLbl="parChTrans1D3" presStyleIdx="0" presStyleCnt="6"/>
      <dgm:spPr/>
      <dgm:t>
        <a:bodyPr/>
        <a:lstStyle/>
        <a:p>
          <a:endParaRPr lang="en-GB"/>
        </a:p>
      </dgm:t>
    </dgm:pt>
    <dgm:pt modelId="{26574A81-DDF0-4FFB-B849-217A7349327B}" type="pres">
      <dgm:prSet presAssocID="{6AED0472-5A31-48CB-85AF-EAA74CB2462A}" presName="Name21" presStyleCnt="0"/>
      <dgm:spPr/>
    </dgm:pt>
    <dgm:pt modelId="{CECB0936-EC92-4F4F-B124-083224BD1130}" type="pres">
      <dgm:prSet presAssocID="{6AED0472-5A31-48CB-85AF-EAA74CB2462A}" presName="level2Shape" presStyleLbl="node3" presStyleIdx="0" presStyleCnt="6" custScaleX="188979"/>
      <dgm:spPr/>
      <dgm:t>
        <a:bodyPr/>
        <a:lstStyle/>
        <a:p>
          <a:endParaRPr lang="en-GB"/>
        </a:p>
      </dgm:t>
    </dgm:pt>
    <dgm:pt modelId="{04D41566-1C0E-4871-AEF0-04BDE0D54024}" type="pres">
      <dgm:prSet presAssocID="{6AED0472-5A31-48CB-85AF-EAA74CB2462A}" presName="hierChild3" presStyleCnt="0"/>
      <dgm:spPr/>
    </dgm:pt>
    <dgm:pt modelId="{AE336002-11DD-480F-9602-ACAC17992D70}" type="pres">
      <dgm:prSet presAssocID="{3D091156-8637-45B4-8DD5-0CACDCDA8BB9}" presName="Name19" presStyleLbl="parChTrans1D3" presStyleIdx="1" presStyleCnt="6"/>
      <dgm:spPr/>
      <dgm:t>
        <a:bodyPr/>
        <a:lstStyle/>
        <a:p>
          <a:endParaRPr lang="en-GB"/>
        </a:p>
      </dgm:t>
    </dgm:pt>
    <dgm:pt modelId="{0219A837-5897-472F-88B0-A997B82E309C}" type="pres">
      <dgm:prSet presAssocID="{8E912FCF-2008-4143-B498-CC01B9027C78}" presName="Name21" presStyleCnt="0"/>
      <dgm:spPr/>
    </dgm:pt>
    <dgm:pt modelId="{BB65C1BA-0145-4783-A4B1-997C93D0ED69}" type="pres">
      <dgm:prSet presAssocID="{8E912FCF-2008-4143-B498-CC01B9027C78}" presName="level2Shape" presStyleLbl="node3" presStyleIdx="1" presStyleCnt="6" custScaleX="195135"/>
      <dgm:spPr/>
      <dgm:t>
        <a:bodyPr/>
        <a:lstStyle/>
        <a:p>
          <a:endParaRPr lang="en-GB"/>
        </a:p>
      </dgm:t>
    </dgm:pt>
    <dgm:pt modelId="{CEB4E619-CDFA-44AE-815A-3591F1747A88}" type="pres">
      <dgm:prSet presAssocID="{8E912FCF-2008-4143-B498-CC01B9027C78}" presName="hierChild3" presStyleCnt="0"/>
      <dgm:spPr/>
    </dgm:pt>
    <dgm:pt modelId="{659DE65E-710E-426E-AA74-5A812191A712}" type="pres">
      <dgm:prSet presAssocID="{9A2297DE-ECA5-44CA-B562-727B794810EB}" presName="Name19" presStyleLbl="parChTrans1D2" presStyleIdx="1" presStyleCnt="2"/>
      <dgm:spPr/>
      <dgm:t>
        <a:bodyPr/>
        <a:lstStyle/>
        <a:p>
          <a:endParaRPr lang="en-GB"/>
        </a:p>
      </dgm:t>
    </dgm:pt>
    <dgm:pt modelId="{2A9E434C-1371-4442-8F7E-1B232C7E07B3}" type="pres">
      <dgm:prSet presAssocID="{538F55FF-5806-4866-BEC0-78EEAAAE0816}" presName="Name21" presStyleCnt="0"/>
      <dgm:spPr/>
    </dgm:pt>
    <dgm:pt modelId="{B638862E-591E-4894-9FAC-4701319DA26C}" type="pres">
      <dgm:prSet presAssocID="{538F55FF-5806-4866-BEC0-78EEAAAE0816}" presName="level2Shape" presStyleLbl="node2" presStyleIdx="1" presStyleCnt="2" custScaleX="247165" custScaleY="144957"/>
      <dgm:spPr/>
      <dgm:t>
        <a:bodyPr/>
        <a:lstStyle/>
        <a:p>
          <a:endParaRPr lang="en-GB"/>
        </a:p>
      </dgm:t>
    </dgm:pt>
    <dgm:pt modelId="{2732A1C9-95B8-4D44-B578-FE5B3ACA3FD8}" type="pres">
      <dgm:prSet presAssocID="{538F55FF-5806-4866-BEC0-78EEAAAE0816}" presName="hierChild3" presStyleCnt="0"/>
      <dgm:spPr/>
    </dgm:pt>
    <dgm:pt modelId="{4E2AAF34-0972-4636-B5D7-F1F15B797345}" type="pres">
      <dgm:prSet presAssocID="{F244AEC6-39BA-4076-92C6-D5A1FBBB35AF}" presName="Name19" presStyleLbl="parChTrans1D3" presStyleIdx="2" presStyleCnt="6"/>
      <dgm:spPr/>
      <dgm:t>
        <a:bodyPr/>
        <a:lstStyle/>
        <a:p>
          <a:endParaRPr lang="en-GB"/>
        </a:p>
      </dgm:t>
    </dgm:pt>
    <dgm:pt modelId="{B18CC2E1-3397-467F-B4F7-040B294C73E2}" type="pres">
      <dgm:prSet presAssocID="{BD3F67E1-8C6D-4996-B996-FBAFB8BD011B}" presName="Name21" presStyleCnt="0"/>
      <dgm:spPr/>
    </dgm:pt>
    <dgm:pt modelId="{72BA1874-1E8B-4B55-8E80-887149493588}" type="pres">
      <dgm:prSet presAssocID="{BD3F67E1-8C6D-4996-B996-FBAFB8BD011B}" presName="level2Shape" presStyleLbl="node3" presStyleIdx="2" presStyleCnt="6" custScaleX="156622" custLinFactNeighborX="4527" custLinFactNeighborY="1202"/>
      <dgm:spPr/>
      <dgm:t>
        <a:bodyPr/>
        <a:lstStyle/>
        <a:p>
          <a:endParaRPr lang="en-GB"/>
        </a:p>
      </dgm:t>
    </dgm:pt>
    <dgm:pt modelId="{7C10948D-1DA1-4D4C-B20F-38403E3C9D56}" type="pres">
      <dgm:prSet presAssocID="{BD3F67E1-8C6D-4996-B996-FBAFB8BD011B}" presName="hierChild3" presStyleCnt="0"/>
      <dgm:spPr/>
    </dgm:pt>
    <dgm:pt modelId="{3F16DD83-B1EB-4E6B-AA16-BF029498D3D5}" type="pres">
      <dgm:prSet presAssocID="{A79C6665-5AC1-4BE5-9DB2-F32BF1590F60}" presName="Name19" presStyleLbl="parChTrans1D3" presStyleIdx="3" presStyleCnt="6"/>
      <dgm:spPr/>
      <dgm:t>
        <a:bodyPr/>
        <a:lstStyle/>
        <a:p>
          <a:endParaRPr lang="en-GB"/>
        </a:p>
      </dgm:t>
    </dgm:pt>
    <dgm:pt modelId="{B3611E80-1385-4FDE-8A47-EADA098E3403}" type="pres">
      <dgm:prSet presAssocID="{859C9AAB-9FD8-4C72-ACCB-B1604818DA33}" presName="Name21" presStyleCnt="0"/>
      <dgm:spPr/>
    </dgm:pt>
    <dgm:pt modelId="{7C325B68-3D77-43C5-AC50-A9701ADFF29B}" type="pres">
      <dgm:prSet presAssocID="{859C9AAB-9FD8-4C72-ACCB-B1604818DA33}" presName="level2Shape" presStyleLbl="node3" presStyleIdx="3" presStyleCnt="6" custScaleX="167033"/>
      <dgm:spPr/>
      <dgm:t>
        <a:bodyPr/>
        <a:lstStyle/>
        <a:p>
          <a:endParaRPr lang="en-GB"/>
        </a:p>
      </dgm:t>
    </dgm:pt>
    <dgm:pt modelId="{4066F157-A81D-4592-B367-96413F8B9C27}" type="pres">
      <dgm:prSet presAssocID="{859C9AAB-9FD8-4C72-ACCB-B1604818DA33}" presName="hierChild3" presStyleCnt="0"/>
      <dgm:spPr/>
    </dgm:pt>
    <dgm:pt modelId="{278B4483-00C6-41BF-AAA6-B3110E1574B9}" type="pres">
      <dgm:prSet presAssocID="{800B90FD-5968-4902-BC29-5457098ACE8A}" presName="Name19" presStyleLbl="parChTrans1D3" presStyleIdx="4" presStyleCnt="6"/>
      <dgm:spPr/>
      <dgm:t>
        <a:bodyPr/>
        <a:lstStyle/>
        <a:p>
          <a:endParaRPr lang="en-GB"/>
        </a:p>
      </dgm:t>
    </dgm:pt>
    <dgm:pt modelId="{59ED2272-DEBD-419A-A9B0-8D36CC49D3B9}" type="pres">
      <dgm:prSet presAssocID="{8B0DD729-BB00-4FE9-8EBE-098BA1C8EB4B}" presName="Name21" presStyleCnt="0"/>
      <dgm:spPr/>
    </dgm:pt>
    <dgm:pt modelId="{F255FE26-9F1C-40BD-9348-C441AB301A8B}" type="pres">
      <dgm:prSet presAssocID="{8B0DD729-BB00-4FE9-8EBE-098BA1C8EB4B}" presName="level2Shape" presStyleLbl="node3" presStyleIdx="4" presStyleCnt="6" custScaleX="140723"/>
      <dgm:spPr/>
      <dgm:t>
        <a:bodyPr/>
        <a:lstStyle/>
        <a:p>
          <a:endParaRPr lang="en-GB"/>
        </a:p>
      </dgm:t>
    </dgm:pt>
    <dgm:pt modelId="{8CDEEB95-6231-4B31-AC86-FDA33C923BF1}" type="pres">
      <dgm:prSet presAssocID="{8B0DD729-BB00-4FE9-8EBE-098BA1C8EB4B}" presName="hierChild3" presStyleCnt="0"/>
      <dgm:spPr/>
    </dgm:pt>
    <dgm:pt modelId="{7FE1E2C1-C4A3-4216-96E1-4174894678C4}" type="pres">
      <dgm:prSet presAssocID="{FAF03BB3-157F-4F53-B852-B2BBDE97CFD6}" presName="Name19" presStyleLbl="parChTrans1D3" presStyleIdx="5" presStyleCnt="6"/>
      <dgm:spPr/>
      <dgm:t>
        <a:bodyPr/>
        <a:lstStyle/>
        <a:p>
          <a:endParaRPr lang="en-GB"/>
        </a:p>
      </dgm:t>
    </dgm:pt>
    <dgm:pt modelId="{30D87C30-5F0A-4BBF-AE10-0731AD1D64A5}" type="pres">
      <dgm:prSet presAssocID="{8C1BB47C-71E6-469E-BD8C-95FAC5087CF4}" presName="Name21" presStyleCnt="0"/>
      <dgm:spPr/>
    </dgm:pt>
    <dgm:pt modelId="{F47CF4FA-597E-438A-92E3-D5031D536D68}" type="pres">
      <dgm:prSet presAssocID="{8C1BB47C-71E6-469E-BD8C-95FAC5087CF4}" presName="level2Shape" presStyleLbl="node3" presStyleIdx="5" presStyleCnt="6"/>
      <dgm:spPr/>
      <dgm:t>
        <a:bodyPr/>
        <a:lstStyle/>
        <a:p>
          <a:endParaRPr lang="en-GB"/>
        </a:p>
      </dgm:t>
    </dgm:pt>
    <dgm:pt modelId="{68ED0DA6-2932-421A-A7AD-2BA63CD5CEBD}" type="pres">
      <dgm:prSet presAssocID="{8C1BB47C-71E6-469E-BD8C-95FAC5087CF4}" presName="hierChild3" presStyleCnt="0"/>
      <dgm:spPr/>
    </dgm:pt>
    <dgm:pt modelId="{B3E67D4C-23DA-4281-B65C-040AFB524DF2}" type="pres">
      <dgm:prSet presAssocID="{399266CF-7702-4B73-8D34-E26E9EE19755}" presName="bgShapesFlow" presStyleCnt="0"/>
      <dgm:spPr/>
    </dgm:pt>
  </dgm:ptLst>
  <dgm:cxnLst>
    <dgm:cxn modelId="{BCFBCAA1-7B5C-4968-9109-A134A04A9CDB}" srcId="{399266CF-7702-4B73-8D34-E26E9EE19755}" destId="{ED1F3698-8FBB-4929-9885-BCFBF09EEE7A}" srcOrd="0" destOrd="0" parTransId="{60AE0EF7-54E3-4DEF-AB76-EECB9C5D35BB}" sibTransId="{AB5E11D3-98A5-4416-9A5B-66548183DA34}"/>
    <dgm:cxn modelId="{DDFC6C94-CFB8-4503-8270-C981247B4555}" type="presOf" srcId="{6AED0472-5A31-48CB-85AF-EAA74CB2462A}" destId="{CECB0936-EC92-4F4F-B124-083224BD1130}" srcOrd="0" destOrd="0" presId="urn:microsoft.com/office/officeart/2005/8/layout/hierarchy6"/>
    <dgm:cxn modelId="{0AED153F-9140-4CDA-813C-1E63D359D69A}" srcId="{538F55FF-5806-4866-BEC0-78EEAAAE0816}" destId="{8B0DD729-BB00-4FE9-8EBE-098BA1C8EB4B}" srcOrd="2" destOrd="0" parTransId="{800B90FD-5968-4902-BC29-5457098ACE8A}" sibTransId="{DEAC3ACE-560C-4691-A980-D5C395F8724A}"/>
    <dgm:cxn modelId="{DAF3E254-CFD6-4019-82FF-58FE05ADAEC9}" type="presOf" srcId="{8C1BB47C-71E6-469E-BD8C-95FAC5087CF4}" destId="{F47CF4FA-597E-438A-92E3-D5031D536D68}" srcOrd="0" destOrd="0" presId="urn:microsoft.com/office/officeart/2005/8/layout/hierarchy6"/>
    <dgm:cxn modelId="{D397A6D8-2576-4A03-896E-57A88AF02D44}" type="presOf" srcId="{FAF03BB3-157F-4F53-B852-B2BBDE97CFD6}" destId="{7FE1E2C1-C4A3-4216-96E1-4174894678C4}" srcOrd="0" destOrd="0" presId="urn:microsoft.com/office/officeart/2005/8/layout/hierarchy6"/>
    <dgm:cxn modelId="{8F69AE86-A431-4B23-B1F0-8FB0DC8A943C}" type="presOf" srcId="{F244AEC6-39BA-4076-92C6-D5A1FBBB35AF}" destId="{4E2AAF34-0972-4636-B5D7-F1F15B797345}" srcOrd="0" destOrd="0" presId="urn:microsoft.com/office/officeart/2005/8/layout/hierarchy6"/>
    <dgm:cxn modelId="{9876C72E-49F7-48F6-911A-A601B04426C6}" srcId="{1B6A4F7A-068A-445A-8000-782BAF463756}" destId="{6AED0472-5A31-48CB-85AF-EAA74CB2462A}" srcOrd="0" destOrd="0" parTransId="{98B95AA8-E7CA-43C3-938E-F663CA61946E}" sibTransId="{DBDE75B4-3A47-461B-A95A-6D094E8B551C}"/>
    <dgm:cxn modelId="{2E1EA944-2A07-4A1F-9680-C0019C583CE8}" type="presOf" srcId="{538F55FF-5806-4866-BEC0-78EEAAAE0816}" destId="{B638862E-591E-4894-9FAC-4701319DA26C}" srcOrd="0" destOrd="0" presId="urn:microsoft.com/office/officeart/2005/8/layout/hierarchy6"/>
    <dgm:cxn modelId="{1BEA6FE3-E50F-4467-9319-02CDAB7CD39C}" srcId="{ED1F3698-8FBB-4929-9885-BCFBF09EEE7A}" destId="{1B6A4F7A-068A-445A-8000-782BAF463756}" srcOrd="0" destOrd="0" parTransId="{33171D39-0064-4D03-93E8-6C79C67961C5}" sibTransId="{7719E674-85B2-4C0F-A2C5-88D2597F3B28}"/>
    <dgm:cxn modelId="{50CF764E-8168-43EE-98D3-9F342329A321}" srcId="{538F55FF-5806-4866-BEC0-78EEAAAE0816}" destId="{8C1BB47C-71E6-469E-BD8C-95FAC5087CF4}" srcOrd="3" destOrd="0" parTransId="{FAF03BB3-157F-4F53-B852-B2BBDE97CFD6}" sibTransId="{0C4541AA-76FC-4AA1-A8EA-588A5F603F13}"/>
    <dgm:cxn modelId="{0BFC8A96-0C5B-46FF-A36E-4F68D55A7CCF}" type="presOf" srcId="{859C9AAB-9FD8-4C72-ACCB-B1604818DA33}" destId="{7C325B68-3D77-43C5-AC50-A9701ADFF29B}" srcOrd="0" destOrd="0" presId="urn:microsoft.com/office/officeart/2005/8/layout/hierarchy6"/>
    <dgm:cxn modelId="{C93675BA-C83D-4C1B-A0B4-4F756AD6C151}" type="presOf" srcId="{33171D39-0064-4D03-93E8-6C79C67961C5}" destId="{AA268533-A922-42B4-880C-1DE13798CEEF}" srcOrd="0" destOrd="0" presId="urn:microsoft.com/office/officeart/2005/8/layout/hierarchy6"/>
    <dgm:cxn modelId="{CDA4EFBC-55CE-4CBB-AE62-B7D07DFBE3CA}" type="presOf" srcId="{3D091156-8637-45B4-8DD5-0CACDCDA8BB9}" destId="{AE336002-11DD-480F-9602-ACAC17992D70}" srcOrd="0" destOrd="0" presId="urn:microsoft.com/office/officeart/2005/8/layout/hierarchy6"/>
    <dgm:cxn modelId="{EB80D079-4BFE-455B-BDA4-A09B24672A31}" srcId="{ED1F3698-8FBB-4929-9885-BCFBF09EEE7A}" destId="{538F55FF-5806-4866-BEC0-78EEAAAE0816}" srcOrd="1" destOrd="0" parTransId="{9A2297DE-ECA5-44CA-B562-727B794810EB}" sibTransId="{1DE76FB1-CF5B-4292-AB49-AAA0A9260C92}"/>
    <dgm:cxn modelId="{551C0865-77BC-45F6-9C75-A630E6F26F37}" type="presOf" srcId="{1B6A4F7A-068A-445A-8000-782BAF463756}" destId="{DA90A5E3-BCCD-43EC-AB8A-CFB11E3D1EAF}" srcOrd="0" destOrd="0" presId="urn:microsoft.com/office/officeart/2005/8/layout/hierarchy6"/>
    <dgm:cxn modelId="{40DDAC98-15EA-4761-A99A-B395072E5ED3}" type="presOf" srcId="{BD3F67E1-8C6D-4996-B996-FBAFB8BD011B}" destId="{72BA1874-1E8B-4B55-8E80-887149493588}" srcOrd="0" destOrd="0" presId="urn:microsoft.com/office/officeart/2005/8/layout/hierarchy6"/>
    <dgm:cxn modelId="{771A79B0-9ABC-42E1-97C6-2A89A2221851}" type="presOf" srcId="{ED1F3698-8FBB-4929-9885-BCFBF09EEE7A}" destId="{34E15C45-A98B-4025-9FD0-3D72A54D4F82}" srcOrd="0" destOrd="0" presId="urn:microsoft.com/office/officeart/2005/8/layout/hierarchy6"/>
    <dgm:cxn modelId="{6955B9AC-5167-45A5-B2C7-32203884021F}" srcId="{1B6A4F7A-068A-445A-8000-782BAF463756}" destId="{8E912FCF-2008-4143-B498-CC01B9027C78}" srcOrd="1" destOrd="0" parTransId="{3D091156-8637-45B4-8DD5-0CACDCDA8BB9}" sibTransId="{EA2027C1-8027-431C-9E81-4795386FCFA9}"/>
    <dgm:cxn modelId="{30B26C78-191D-41B9-82D4-94AED92B199A}" type="presOf" srcId="{9A2297DE-ECA5-44CA-B562-727B794810EB}" destId="{659DE65E-710E-426E-AA74-5A812191A712}" srcOrd="0" destOrd="0" presId="urn:microsoft.com/office/officeart/2005/8/layout/hierarchy6"/>
    <dgm:cxn modelId="{0593CA6B-F796-4FC9-9268-CFD7D2DAB21E}" srcId="{538F55FF-5806-4866-BEC0-78EEAAAE0816}" destId="{BD3F67E1-8C6D-4996-B996-FBAFB8BD011B}" srcOrd="0" destOrd="0" parTransId="{F244AEC6-39BA-4076-92C6-D5A1FBBB35AF}" sibTransId="{FEAF3D9E-8D65-4FF3-9E65-F7FDD74BD7E3}"/>
    <dgm:cxn modelId="{D0D58A3D-E98C-4E86-8B92-8366C05F4D69}" type="presOf" srcId="{800B90FD-5968-4902-BC29-5457098ACE8A}" destId="{278B4483-00C6-41BF-AAA6-B3110E1574B9}" srcOrd="0" destOrd="0" presId="urn:microsoft.com/office/officeart/2005/8/layout/hierarchy6"/>
    <dgm:cxn modelId="{B42B8A54-FA59-4DA6-9587-F7F6703B71F3}" type="presOf" srcId="{399266CF-7702-4B73-8D34-E26E9EE19755}" destId="{953FE658-38BD-4FEE-A806-7B35FB7AE37B}" srcOrd="0" destOrd="0" presId="urn:microsoft.com/office/officeart/2005/8/layout/hierarchy6"/>
    <dgm:cxn modelId="{32F0F88F-E94C-43B2-8CA0-C9BB31403B15}" srcId="{538F55FF-5806-4866-BEC0-78EEAAAE0816}" destId="{859C9AAB-9FD8-4C72-ACCB-B1604818DA33}" srcOrd="1" destOrd="0" parTransId="{A79C6665-5AC1-4BE5-9DB2-F32BF1590F60}" sibTransId="{AA4985ED-7A4C-4F5A-87B4-5A62462DBD3E}"/>
    <dgm:cxn modelId="{3555FDA5-4E7E-4FE7-8C9C-76330A309DB5}" type="presOf" srcId="{98B95AA8-E7CA-43C3-938E-F663CA61946E}" destId="{0B7F8F66-296C-407A-BF3D-FFF18C2F8E8E}" srcOrd="0" destOrd="0" presId="urn:microsoft.com/office/officeart/2005/8/layout/hierarchy6"/>
    <dgm:cxn modelId="{12DCA348-7713-4DE9-BD05-778E97102E61}" type="presOf" srcId="{A79C6665-5AC1-4BE5-9DB2-F32BF1590F60}" destId="{3F16DD83-B1EB-4E6B-AA16-BF029498D3D5}" srcOrd="0" destOrd="0" presId="urn:microsoft.com/office/officeart/2005/8/layout/hierarchy6"/>
    <dgm:cxn modelId="{63289379-8074-498C-A1BF-205698DFADCA}" type="presOf" srcId="{8B0DD729-BB00-4FE9-8EBE-098BA1C8EB4B}" destId="{F255FE26-9F1C-40BD-9348-C441AB301A8B}" srcOrd="0" destOrd="0" presId="urn:microsoft.com/office/officeart/2005/8/layout/hierarchy6"/>
    <dgm:cxn modelId="{AC60E83A-2917-4AFC-BB82-55373F1814EF}" type="presOf" srcId="{8E912FCF-2008-4143-B498-CC01B9027C78}" destId="{BB65C1BA-0145-4783-A4B1-997C93D0ED69}" srcOrd="0" destOrd="0" presId="urn:microsoft.com/office/officeart/2005/8/layout/hierarchy6"/>
    <dgm:cxn modelId="{CAA0D03C-D168-485A-9E50-9841B5052D2F}" type="presParOf" srcId="{953FE658-38BD-4FEE-A806-7B35FB7AE37B}" destId="{3C76446D-99FE-4D6F-98F0-3B1D28316FB9}" srcOrd="0" destOrd="0" presId="urn:microsoft.com/office/officeart/2005/8/layout/hierarchy6"/>
    <dgm:cxn modelId="{B155B3D7-93F8-4F0F-982C-9CAC530007C0}" type="presParOf" srcId="{3C76446D-99FE-4D6F-98F0-3B1D28316FB9}" destId="{3F324278-5BA3-4A73-9036-351D2A017BCF}" srcOrd="0" destOrd="0" presId="urn:microsoft.com/office/officeart/2005/8/layout/hierarchy6"/>
    <dgm:cxn modelId="{918CE148-4827-4737-8E93-6DE6E7B60D1A}" type="presParOf" srcId="{3F324278-5BA3-4A73-9036-351D2A017BCF}" destId="{EED46626-E974-4E8E-B3D1-596A1B0AB83B}" srcOrd="0" destOrd="0" presId="urn:microsoft.com/office/officeart/2005/8/layout/hierarchy6"/>
    <dgm:cxn modelId="{9806074E-FB85-4094-B69A-C390E29FB3F4}" type="presParOf" srcId="{EED46626-E974-4E8E-B3D1-596A1B0AB83B}" destId="{34E15C45-A98B-4025-9FD0-3D72A54D4F82}" srcOrd="0" destOrd="0" presId="urn:microsoft.com/office/officeart/2005/8/layout/hierarchy6"/>
    <dgm:cxn modelId="{2ED7D91F-2C30-4024-AC11-9CF7E187B21B}" type="presParOf" srcId="{EED46626-E974-4E8E-B3D1-596A1B0AB83B}" destId="{E1ADB70E-61A5-4106-A8B1-7BC9ABFD9EE6}" srcOrd="1" destOrd="0" presId="urn:microsoft.com/office/officeart/2005/8/layout/hierarchy6"/>
    <dgm:cxn modelId="{44782D1D-3935-4025-B047-D210933134CE}" type="presParOf" srcId="{E1ADB70E-61A5-4106-A8B1-7BC9ABFD9EE6}" destId="{AA268533-A922-42B4-880C-1DE13798CEEF}" srcOrd="0" destOrd="0" presId="urn:microsoft.com/office/officeart/2005/8/layout/hierarchy6"/>
    <dgm:cxn modelId="{FF0A697D-8ABD-4FE6-8CD0-7E579A112C6B}" type="presParOf" srcId="{E1ADB70E-61A5-4106-A8B1-7BC9ABFD9EE6}" destId="{5CCFAF06-702D-4EB7-AD20-A753BBBCCB67}" srcOrd="1" destOrd="0" presId="urn:microsoft.com/office/officeart/2005/8/layout/hierarchy6"/>
    <dgm:cxn modelId="{C5FB1EF5-0F73-4D6E-A3F3-4BE5EBA5421D}" type="presParOf" srcId="{5CCFAF06-702D-4EB7-AD20-A753BBBCCB67}" destId="{DA90A5E3-BCCD-43EC-AB8A-CFB11E3D1EAF}" srcOrd="0" destOrd="0" presId="urn:microsoft.com/office/officeart/2005/8/layout/hierarchy6"/>
    <dgm:cxn modelId="{5EF1CB11-E70A-4B3B-81A3-49E2FC032DD8}" type="presParOf" srcId="{5CCFAF06-702D-4EB7-AD20-A753BBBCCB67}" destId="{9F18C7A5-F16F-4326-88D1-F1CD85E68567}" srcOrd="1" destOrd="0" presId="urn:microsoft.com/office/officeart/2005/8/layout/hierarchy6"/>
    <dgm:cxn modelId="{F07C9480-81FA-494E-ABAC-AE0C5DA3B1C5}" type="presParOf" srcId="{9F18C7A5-F16F-4326-88D1-F1CD85E68567}" destId="{0B7F8F66-296C-407A-BF3D-FFF18C2F8E8E}" srcOrd="0" destOrd="0" presId="urn:microsoft.com/office/officeart/2005/8/layout/hierarchy6"/>
    <dgm:cxn modelId="{51C70761-9990-4B04-A5E9-AE56AE879B9A}" type="presParOf" srcId="{9F18C7A5-F16F-4326-88D1-F1CD85E68567}" destId="{26574A81-DDF0-4FFB-B849-217A7349327B}" srcOrd="1" destOrd="0" presId="urn:microsoft.com/office/officeart/2005/8/layout/hierarchy6"/>
    <dgm:cxn modelId="{3E2B2010-D326-4F73-8A0C-85FA575A914F}" type="presParOf" srcId="{26574A81-DDF0-4FFB-B849-217A7349327B}" destId="{CECB0936-EC92-4F4F-B124-083224BD1130}" srcOrd="0" destOrd="0" presId="urn:microsoft.com/office/officeart/2005/8/layout/hierarchy6"/>
    <dgm:cxn modelId="{E58ED342-AFA5-40B4-A1F0-EDAF28406095}" type="presParOf" srcId="{26574A81-DDF0-4FFB-B849-217A7349327B}" destId="{04D41566-1C0E-4871-AEF0-04BDE0D54024}" srcOrd="1" destOrd="0" presId="urn:microsoft.com/office/officeart/2005/8/layout/hierarchy6"/>
    <dgm:cxn modelId="{383CED36-0279-466B-A89F-57CFBAF061EA}" type="presParOf" srcId="{9F18C7A5-F16F-4326-88D1-F1CD85E68567}" destId="{AE336002-11DD-480F-9602-ACAC17992D70}" srcOrd="2" destOrd="0" presId="urn:microsoft.com/office/officeart/2005/8/layout/hierarchy6"/>
    <dgm:cxn modelId="{1D3D5E07-D43D-4E53-A065-74C832E02CAB}" type="presParOf" srcId="{9F18C7A5-F16F-4326-88D1-F1CD85E68567}" destId="{0219A837-5897-472F-88B0-A997B82E309C}" srcOrd="3" destOrd="0" presId="urn:microsoft.com/office/officeart/2005/8/layout/hierarchy6"/>
    <dgm:cxn modelId="{987F30C2-718D-4DCF-BCDA-DF30257DB73F}" type="presParOf" srcId="{0219A837-5897-472F-88B0-A997B82E309C}" destId="{BB65C1BA-0145-4783-A4B1-997C93D0ED69}" srcOrd="0" destOrd="0" presId="urn:microsoft.com/office/officeart/2005/8/layout/hierarchy6"/>
    <dgm:cxn modelId="{A3A78030-664E-41A7-BA02-C0153AA78F89}" type="presParOf" srcId="{0219A837-5897-472F-88B0-A997B82E309C}" destId="{CEB4E619-CDFA-44AE-815A-3591F1747A88}" srcOrd="1" destOrd="0" presId="urn:microsoft.com/office/officeart/2005/8/layout/hierarchy6"/>
    <dgm:cxn modelId="{F1057A5D-6FD2-4BC6-B371-E26D10D96E05}" type="presParOf" srcId="{E1ADB70E-61A5-4106-A8B1-7BC9ABFD9EE6}" destId="{659DE65E-710E-426E-AA74-5A812191A712}" srcOrd="2" destOrd="0" presId="urn:microsoft.com/office/officeart/2005/8/layout/hierarchy6"/>
    <dgm:cxn modelId="{44C5F68F-0E6E-430C-8487-7F1BC449A66F}" type="presParOf" srcId="{E1ADB70E-61A5-4106-A8B1-7BC9ABFD9EE6}" destId="{2A9E434C-1371-4442-8F7E-1B232C7E07B3}" srcOrd="3" destOrd="0" presId="urn:microsoft.com/office/officeart/2005/8/layout/hierarchy6"/>
    <dgm:cxn modelId="{5B5F3ECE-2C2E-4E5A-AF91-F15E26EF4A3B}" type="presParOf" srcId="{2A9E434C-1371-4442-8F7E-1B232C7E07B3}" destId="{B638862E-591E-4894-9FAC-4701319DA26C}" srcOrd="0" destOrd="0" presId="urn:microsoft.com/office/officeart/2005/8/layout/hierarchy6"/>
    <dgm:cxn modelId="{C20558C9-154B-4B47-AE5A-2C16570EAC61}" type="presParOf" srcId="{2A9E434C-1371-4442-8F7E-1B232C7E07B3}" destId="{2732A1C9-95B8-4D44-B578-FE5B3ACA3FD8}" srcOrd="1" destOrd="0" presId="urn:microsoft.com/office/officeart/2005/8/layout/hierarchy6"/>
    <dgm:cxn modelId="{011C7DC7-F593-4552-BEB4-2164DD700BFA}" type="presParOf" srcId="{2732A1C9-95B8-4D44-B578-FE5B3ACA3FD8}" destId="{4E2AAF34-0972-4636-B5D7-F1F15B797345}" srcOrd="0" destOrd="0" presId="urn:microsoft.com/office/officeart/2005/8/layout/hierarchy6"/>
    <dgm:cxn modelId="{15F026B7-1B6E-41A6-BAF5-B2D7DAAB9C5A}" type="presParOf" srcId="{2732A1C9-95B8-4D44-B578-FE5B3ACA3FD8}" destId="{B18CC2E1-3397-467F-B4F7-040B294C73E2}" srcOrd="1" destOrd="0" presId="urn:microsoft.com/office/officeart/2005/8/layout/hierarchy6"/>
    <dgm:cxn modelId="{DA2FDF9D-97B9-4E4A-B2CD-D1F08CD7D567}" type="presParOf" srcId="{B18CC2E1-3397-467F-B4F7-040B294C73E2}" destId="{72BA1874-1E8B-4B55-8E80-887149493588}" srcOrd="0" destOrd="0" presId="urn:microsoft.com/office/officeart/2005/8/layout/hierarchy6"/>
    <dgm:cxn modelId="{1F04ADAC-5AEB-4B7F-8C65-0CFFD0805B78}" type="presParOf" srcId="{B18CC2E1-3397-467F-B4F7-040B294C73E2}" destId="{7C10948D-1DA1-4D4C-B20F-38403E3C9D56}" srcOrd="1" destOrd="0" presId="urn:microsoft.com/office/officeart/2005/8/layout/hierarchy6"/>
    <dgm:cxn modelId="{40FF50F0-4D1E-4972-88D1-4460453742F3}" type="presParOf" srcId="{2732A1C9-95B8-4D44-B578-FE5B3ACA3FD8}" destId="{3F16DD83-B1EB-4E6B-AA16-BF029498D3D5}" srcOrd="2" destOrd="0" presId="urn:microsoft.com/office/officeart/2005/8/layout/hierarchy6"/>
    <dgm:cxn modelId="{F807745B-A742-4C5D-9928-AA2B7D3C3286}" type="presParOf" srcId="{2732A1C9-95B8-4D44-B578-FE5B3ACA3FD8}" destId="{B3611E80-1385-4FDE-8A47-EADA098E3403}" srcOrd="3" destOrd="0" presId="urn:microsoft.com/office/officeart/2005/8/layout/hierarchy6"/>
    <dgm:cxn modelId="{51F37238-6C7B-4DED-BFAE-400CD4E14B23}" type="presParOf" srcId="{B3611E80-1385-4FDE-8A47-EADA098E3403}" destId="{7C325B68-3D77-43C5-AC50-A9701ADFF29B}" srcOrd="0" destOrd="0" presId="urn:microsoft.com/office/officeart/2005/8/layout/hierarchy6"/>
    <dgm:cxn modelId="{0F2C60DD-824E-4C46-89FE-8C97376029CD}" type="presParOf" srcId="{B3611E80-1385-4FDE-8A47-EADA098E3403}" destId="{4066F157-A81D-4592-B367-96413F8B9C27}" srcOrd="1" destOrd="0" presId="urn:microsoft.com/office/officeart/2005/8/layout/hierarchy6"/>
    <dgm:cxn modelId="{2E73ABC3-CC9E-40D3-B36B-6F51048679D3}" type="presParOf" srcId="{2732A1C9-95B8-4D44-B578-FE5B3ACA3FD8}" destId="{278B4483-00C6-41BF-AAA6-B3110E1574B9}" srcOrd="4" destOrd="0" presId="urn:microsoft.com/office/officeart/2005/8/layout/hierarchy6"/>
    <dgm:cxn modelId="{90A0EB4A-A1E5-41B6-9328-D1C97E585F37}" type="presParOf" srcId="{2732A1C9-95B8-4D44-B578-FE5B3ACA3FD8}" destId="{59ED2272-DEBD-419A-A9B0-8D36CC49D3B9}" srcOrd="5" destOrd="0" presId="urn:microsoft.com/office/officeart/2005/8/layout/hierarchy6"/>
    <dgm:cxn modelId="{453CBC9F-01A4-4E7D-A053-BB32B823B5F3}" type="presParOf" srcId="{59ED2272-DEBD-419A-A9B0-8D36CC49D3B9}" destId="{F255FE26-9F1C-40BD-9348-C441AB301A8B}" srcOrd="0" destOrd="0" presId="urn:microsoft.com/office/officeart/2005/8/layout/hierarchy6"/>
    <dgm:cxn modelId="{47448A10-2DE5-4967-936E-31BBFD2EF700}" type="presParOf" srcId="{59ED2272-DEBD-419A-A9B0-8D36CC49D3B9}" destId="{8CDEEB95-6231-4B31-AC86-FDA33C923BF1}" srcOrd="1" destOrd="0" presId="urn:microsoft.com/office/officeart/2005/8/layout/hierarchy6"/>
    <dgm:cxn modelId="{C5931D2C-8B78-4EFF-A017-B8DD7EE36AE9}" type="presParOf" srcId="{2732A1C9-95B8-4D44-B578-FE5B3ACA3FD8}" destId="{7FE1E2C1-C4A3-4216-96E1-4174894678C4}" srcOrd="6" destOrd="0" presId="urn:microsoft.com/office/officeart/2005/8/layout/hierarchy6"/>
    <dgm:cxn modelId="{5B92FB76-61E2-4FF8-8E97-0612DC8810F7}" type="presParOf" srcId="{2732A1C9-95B8-4D44-B578-FE5B3ACA3FD8}" destId="{30D87C30-5F0A-4BBF-AE10-0731AD1D64A5}" srcOrd="7" destOrd="0" presId="urn:microsoft.com/office/officeart/2005/8/layout/hierarchy6"/>
    <dgm:cxn modelId="{3E74F9E2-7FEA-4D41-B4AF-5E2917B2FE85}" type="presParOf" srcId="{30D87C30-5F0A-4BBF-AE10-0731AD1D64A5}" destId="{F47CF4FA-597E-438A-92E3-D5031D536D68}" srcOrd="0" destOrd="0" presId="urn:microsoft.com/office/officeart/2005/8/layout/hierarchy6"/>
    <dgm:cxn modelId="{5C059445-0B96-4532-8C9D-EDCED297C6FB}" type="presParOf" srcId="{30D87C30-5F0A-4BBF-AE10-0731AD1D64A5}" destId="{68ED0DA6-2932-421A-A7AD-2BA63CD5CEBD}" srcOrd="1" destOrd="0" presId="urn:microsoft.com/office/officeart/2005/8/layout/hierarchy6"/>
    <dgm:cxn modelId="{3459F9C2-A26C-4C78-B20A-75E35CC6F1DA}" type="presParOf" srcId="{953FE658-38BD-4FEE-A806-7B35FB7AE37B}" destId="{B3E67D4C-23DA-4281-B65C-040AFB524DF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5D84E1-C452-46C8-AF0D-FBCD89F8BED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674BEEB-AEF3-4823-A7B4-C2B684DC2910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m-KH" sz="1200" dirty="0" smtClean="0">
              <a:latin typeface="Khmer OS System" pitchFamily="2" charset="0"/>
              <a:cs typeface="Khmer OS System" pitchFamily="2" charset="0"/>
            </a:rPr>
            <a:t>ការកំណត់         អត្តសណញ្ញាណហានិភ័យ</a:t>
          </a:r>
          <a:endParaRPr lang="en-GB" sz="1200" dirty="0">
            <a:latin typeface="Khmer OS System" pitchFamily="2" charset="0"/>
            <a:cs typeface="Khmer OS System" pitchFamily="2" charset="0"/>
          </a:endParaRPr>
        </a:p>
      </dgm:t>
    </dgm:pt>
    <dgm:pt modelId="{86387521-7E2B-4219-8AE8-ADF6FB3539FD}" type="parTrans" cxnId="{B99ED5B2-9B8E-4E8D-A642-5A7E88CFF53D}">
      <dgm:prSet/>
      <dgm:spPr/>
      <dgm:t>
        <a:bodyPr/>
        <a:lstStyle/>
        <a:p>
          <a:endParaRPr lang="en-GB"/>
        </a:p>
      </dgm:t>
    </dgm:pt>
    <dgm:pt modelId="{D2666A8C-72AE-4DAF-AA40-A0E0102A0B5C}" type="sibTrans" cxnId="{B99ED5B2-9B8E-4E8D-A642-5A7E88CFF53D}">
      <dgm:prSet/>
      <dgm:spPr/>
      <dgm:t>
        <a:bodyPr/>
        <a:lstStyle/>
        <a:p>
          <a:endParaRPr lang="en-GB"/>
        </a:p>
      </dgm:t>
    </dgm:pt>
    <dgm:pt modelId="{CA5AB110-2874-4824-9C15-4969D04389DD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m-KH" sz="1200" dirty="0" smtClean="0">
              <a:latin typeface="Khmer OS System" pitchFamily="2" charset="0"/>
              <a:cs typeface="Khmer OS System" pitchFamily="2" charset="0"/>
            </a:rPr>
            <a:t>ការផ្តល់ពិន្ទុលើ   ហានិភ័យ</a:t>
          </a:r>
          <a:endParaRPr lang="en-GB" sz="1200" dirty="0">
            <a:latin typeface="Khmer OS System" pitchFamily="2" charset="0"/>
            <a:cs typeface="Khmer OS System" pitchFamily="2" charset="0"/>
          </a:endParaRPr>
        </a:p>
      </dgm:t>
    </dgm:pt>
    <dgm:pt modelId="{B31245FD-6E65-477A-B0F2-86E67D2B378C}" type="parTrans" cxnId="{8C8E0C3C-7C9F-4734-B30A-1C701CD4F735}">
      <dgm:prSet/>
      <dgm:spPr/>
      <dgm:t>
        <a:bodyPr/>
        <a:lstStyle/>
        <a:p>
          <a:endParaRPr lang="en-GB"/>
        </a:p>
      </dgm:t>
    </dgm:pt>
    <dgm:pt modelId="{53242560-3AD5-4FB8-987B-E314BB228268}" type="sibTrans" cxnId="{8C8E0C3C-7C9F-4734-B30A-1C701CD4F735}">
      <dgm:prSet/>
      <dgm:spPr/>
      <dgm:t>
        <a:bodyPr/>
        <a:lstStyle/>
        <a:p>
          <a:endParaRPr lang="en-GB"/>
        </a:p>
      </dgm:t>
    </dgm:pt>
    <dgm:pt modelId="{C668040E-BE9E-450B-9EE0-6EB77CAF805D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m-KH" sz="1200" dirty="0" smtClean="0">
              <a:latin typeface="Khmer OS System" pitchFamily="2" charset="0"/>
              <a:cs typeface="Khmer OS System" pitchFamily="2" charset="0"/>
            </a:rPr>
            <a:t>ការត្រួតពិនិត្យ      ហានិភ័យ</a:t>
          </a:r>
          <a:endParaRPr lang="en-GB" sz="1200" dirty="0">
            <a:latin typeface="Khmer OS System" pitchFamily="2" charset="0"/>
            <a:cs typeface="Khmer OS System" pitchFamily="2" charset="0"/>
          </a:endParaRPr>
        </a:p>
      </dgm:t>
    </dgm:pt>
    <dgm:pt modelId="{3776A642-4CA3-4A3F-802E-B85DC50C2E10}" type="parTrans" cxnId="{7F1CA50C-4614-4020-9403-59B43586F7C5}">
      <dgm:prSet/>
      <dgm:spPr/>
      <dgm:t>
        <a:bodyPr/>
        <a:lstStyle/>
        <a:p>
          <a:endParaRPr lang="en-GB"/>
        </a:p>
      </dgm:t>
    </dgm:pt>
    <dgm:pt modelId="{F436C107-7F87-49AF-9903-299228B627CB}" type="sibTrans" cxnId="{7F1CA50C-4614-4020-9403-59B43586F7C5}">
      <dgm:prSet/>
      <dgm:spPr/>
      <dgm:t>
        <a:bodyPr/>
        <a:lstStyle/>
        <a:p>
          <a:endParaRPr lang="en-GB"/>
        </a:p>
      </dgm:t>
    </dgm:pt>
    <dgm:pt modelId="{7191721E-34D5-4A29-9156-43691E39D885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m-KH" sz="1200" dirty="0" smtClean="0">
              <a:latin typeface="Khmer OS System" pitchFamily="2" charset="0"/>
              <a:cs typeface="Khmer OS System" pitchFamily="2" charset="0"/>
            </a:rPr>
            <a:t>ការឆ្លើយតបដល់ហានិភ័យ</a:t>
          </a:r>
          <a:endParaRPr lang="en-GB" sz="1200" dirty="0">
            <a:latin typeface="Khmer OS System" pitchFamily="2" charset="0"/>
            <a:cs typeface="Khmer OS System" pitchFamily="2" charset="0"/>
          </a:endParaRPr>
        </a:p>
      </dgm:t>
    </dgm:pt>
    <dgm:pt modelId="{44E58752-5D7F-4479-9C6F-9E0E41D91D9C}" type="parTrans" cxnId="{6FECED88-2AB3-4AB8-B06E-160395BB1D8A}">
      <dgm:prSet/>
      <dgm:spPr/>
      <dgm:t>
        <a:bodyPr/>
        <a:lstStyle/>
        <a:p>
          <a:endParaRPr lang="en-GB"/>
        </a:p>
      </dgm:t>
    </dgm:pt>
    <dgm:pt modelId="{96553EDD-C290-4C64-8F7D-9FCE6EE22322}" type="sibTrans" cxnId="{6FECED88-2AB3-4AB8-B06E-160395BB1D8A}">
      <dgm:prSet/>
      <dgm:spPr/>
      <dgm:t>
        <a:bodyPr/>
        <a:lstStyle/>
        <a:p>
          <a:endParaRPr lang="en-GB"/>
        </a:p>
      </dgm:t>
    </dgm:pt>
    <dgm:pt modelId="{5CBA0917-B10E-463E-9D62-9FCE7C15C213}" type="pres">
      <dgm:prSet presAssocID="{9E5D84E1-C452-46C8-AF0D-FBCD89F8BED3}" presName="Name0" presStyleCnt="0">
        <dgm:presLayoutVars>
          <dgm:dir/>
          <dgm:animLvl val="lvl"/>
          <dgm:resizeHandles val="exact"/>
        </dgm:presLayoutVars>
      </dgm:prSet>
      <dgm:spPr/>
    </dgm:pt>
    <dgm:pt modelId="{057E9ACC-DD21-4815-9A10-01E384159450}" type="pres">
      <dgm:prSet presAssocID="{5674BEEB-AEF3-4823-A7B4-C2B684DC2910}" presName="parTxOnly" presStyleLbl="node1" presStyleIdx="0" presStyleCnt="4" custLinFactNeighborX="35342" custLinFactNeighborY="-92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6919DE-27C2-4AF3-A4F5-3909170F6605}" type="pres">
      <dgm:prSet presAssocID="{D2666A8C-72AE-4DAF-AA40-A0E0102A0B5C}" presName="parTxOnlySpace" presStyleCnt="0"/>
      <dgm:spPr/>
    </dgm:pt>
    <dgm:pt modelId="{B488F270-489B-47BE-82BC-642BDBB9422A}" type="pres">
      <dgm:prSet presAssocID="{CA5AB110-2874-4824-9C15-4969D04389DD}" presName="parTxOnly" presStyleLbl="node1" presStyleIdx="1" presStyleCnt="4" custLinFactNeighborX="8792" custLinFactNeighborY="-92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D21684-2056-4575-B66A-FD7E5CBF6214}" type="pres">
      <dgm:prSet presAssocID="{53242560-3AD5-4FB8-987B-E314BB228268}" presName="parTxOnlySpace" presStyleCnt="0"/>
      <dgm:spPr/>
    </dgm:pt>
    <dgm:pt modelId="{15842790-53EB-4BC7-826C-54AB2F2209A6}" type="pres">
      <dgm:prSet presAssocID="{7191721E-34D5-4A29-9156-43691E39D885}" presName="parTxOnly" presStyleLbl="node1" presStyleIdx="2" presStyleCnt="4" custLinFactNeighborX="-16283" custLinFactNeighborY="-92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5A1724-D255-410F-9DF2-18E31507E63E}" type="pres">
      <dgm:prSet presAssocID="{96553EDD-C290-4C64-8F7D-9FCE6EE22322}" presName="parTxOnlySpace" presStyleCnt="0"/>
      <dgm:spPr/>
    </dgm:pt>
    <dgm:pt modelId="{239A456E-F388-411D-9DA2-97AFDFD26F7A}" type="pres">
      <dgm:prSet presAssocID="{C668040E-BE9E-450B-9EE0-6EB77CAF805D}" presName="parTxOnly" presStyleLbl="node1" presStyleIdx="3" presStyleCnt="4" custLinFactNeighborX="-8954" custLinFactNeighborY="-92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93CFE6B-3F9B-4651-90AD-45EE89A5D958}" type="presOf" srcId="{5674BEEB-AEF3-4823-A7B4-C2B684DC2910}" destId="{057E9ACC-DD21-4815-9A10-01E384159450}" srcOrd="0" destOrd="0" presId="urn:microsoft.com/office/officeart/2005/8/layout/chevron1"/>
    <dgm:cxn modelId="{B99ED5B2-9B8E-4E8D-A642-5A7E88CFF53D}" srcId="{9E5D84E1-C452-46C8-AF0D-FBCD89F8BED3}" destId="{5674BEEB-AEF3-4823-A7B4-C2B684DC2910}" srcOrd="0" destOrd="0" parTransId="{86387521-7E2B-4219-8AE8-ADF6FB3539FD}" sibTransId="{D2666A8C-72AE-4DAF-AA40-A0E0102A0B5C}"/>
    <dgm:cxn modelId="{22D24FF8-6613-4140-832C-5517BE3E4038}" type="presOf" srcId="{C668040E-BE9E-450B-9EE0-6EB77CAF805D}" destId="{239A456E-F388-411D-9DA2-97AFDFD26F7A}" srcOrd="0" destOrd="0" presId="urn:microsoft.com/office/officeart/2005/8/layout/chevron1"/>
    <dgm:cxn modelId="{D3D6E5AE-80E1-4E1F-B52C-ABA5A6DC0BD5}" type="presOf" srcId="{9E5D84E1-C452-46C8-AF0D-FBCD89F8BED3}" destId="{5CBA0917-B10E-463E-9D62-9FCE7C15C213}" srcOrd="0" destOrd="0" presId="urn:microsoft.com/office/officeart/2005/8/layout/chevron1"/>
    <dgm:cxn modelId="{7F1CA50C-4614-4020-9403-59B43586F7C5}" srcId="{9E5D84E1-C452-46C8-AF0D-FBCD89F8BED3}" destId="{C668040E-BE9E-450B-9EE0-6EB77CAF805D}" srcOrd="3" destOrd="0" parTransId="{3776A642-4CA3-4A3F-802E-B85DC50C2E10}" sibTransId="{F436C107-7F87-49AF-9903-299228B627CB}"/>
    <dgm:cxn modelId="{647D89DD-C619-4DE6-9594-B2518D25CF17}" type="presOf" srcId="{CA5AB110-2874-4824-9C15-4969D04389DD}" destId="{B488F270-489B-47BE-82BC-642BDBB9422A}" srcOrd="0" destOrd="0" presId="urn:microsoft.com/office/officeart/2005/8/layout/chevron1"/>
    <dgm:cxn modelId="{5269AD2C-DEB8-40BC-95D2-9F53E0B32BEF}" type="presOf" srcId="{7191721E-34D5-4A29-9156-43691E39D885}" destId="{15842790-53EB-4BC7-826C-54AB2F2209A6}" srcOrd="0" destOrd="0" presId="urn:microsoft.com/office/officeart/2005/8/layout/chevron1"/>
    <dgm:cxn modelId="{6FECED88-2AB3-4AB8-B06E-160395BB1D8A}" srcId="{9E5D84E1-C452-46C8-AF0D-FBCD89F8BED3}" destId="{7191721E-34D5-4A29-9156-43691E39D885}" srcOrd="2" destOrd="0" parTransId="{44E58752-5D7F-4479-9C6F-9E0E41D91D9C}" sibTransId="{96553EDD-C290-4C64-8F7D-9FCE6EE22322}"/>
    <dgm:cxn modelId="{8C8E0C3C-7C9F-4734-B30A-1C701CD4F735}" srcId="{9E5D84E1-C452-46C8-AF0D-FBCD89F8BED3}" destId="{CA5AB110-2874-4824-9C15-4969D04389DD}" srcOrd="1" destOrd="0" parTransId="{B31245FD-6E65-477A-B0F2-86E67D2B378C}" sibTransId="{53242560-3AD5-4FB8-987B-E314BB228268}"/>
    <dgm:cxn modelId="{FF81B911-8E02-431F-81ED-7D1C452DF33C}" type="presParOf" srcId="{5CBA0917-B10E-463E-9D62-9FCE7C15C213}" destId="{057E9ACC-DD21-4815-9A10-01E384159450}" srcOrd="0" destOrd="0" presId="urn:microsoft.com/office/officeart/2005/8/layout/chevron1"/>
    <dgm:cxn modelId="{F00AAB70-26FF-475A-8994-FF271332E598}" type="presParOf" srcId="{5CBA0917-B10E-463E-9D62-9FCE7C15C213}" destId="{046919DE-27C2-4AF3-A4F5-3909170F6605}" srcOrd="1" destOrd="0" presId="urn:microsoft.com/office/officeart/2005/8/layout/chevron1"/>
    <dgm:cxn modelId="{CD002BA5-1641-45B6-ADB3-A7471B1B686F}" type="presParOf" srcId="{5CBA0917-B10E-463E-9D62-9FCE7C15C213}" destId="{B488F270-489B-47BE-82BC-642BDBB9422A}" srcOrd="2" destOrd="0" presId="urn:microsoft.com/office/officeart/2005/8/layout/chevron1"/>
    <dgm:cxn modelId="{8FBF254E-823E-4AC9-96E6-431CBF28987D}" type="presParOf" srcId="{5CBA0917-B10E-463E-9D62-9FCE7C15C213}" destId="{8ED21684-2056-4575-B66A-FD7E5CBF6214}" srcOrd="3" destOrd="0" presId="urn:microsoft.com/office/officeart/2005/8/layout/chevron1"/>
    <dgm:cxn modelId="{C03A3EC8-2C8D-4D47-AE0C-7EF82AB5672B}" type="presParOf" srcId="{5CBA0917-B10E-463E-9D62-9FCE7C15C213}" destId="{15842790-53EB-4BC7-826C-54AB2F2209A6}" srcOrd="4" destOrd="0" presId="urn:microsoft.com/office/officeart/2005/8/layout/chevron1"/>
    <dgm:cxn modelId="{E2261708-16C2-4D2A-AC98-532990A78AC3}" type="presParOf" srcId="{5CBA0917-B10E-463E-9D62-9FCE7C15C213}" destId="{4B5A1724-D255-410F-9DF2-18E31507E63E}" srcOrd="5" destOrd="0" presId="urn:microsoft.com/office/officeart/2005/8/layout/chevron1"/>
    <dgm:cxn modelId="{53DA1D73-2BD6-4043-89C7-75E04A7EB910}" type="presParOf" srcId="{5CBA0917-B10E-463E-9D62-9FCE7C15C213}" destId="{239A456E-F388-411D-9DA2-97AFDFD26F7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1E7CE4-09AA-46FD-8405-CF50F40D54C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2994648-732E-4596-8E94-A38302B3EC55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m-KH" dirty="0" smtClean="0"/>
            <a:t>ការទទួល</a:t>
          </a:r>
          <a:endParaRPr lang="en-GB" dirty="0"/>
        </a:p>
      </dgm:t>
    </dgm:pt>
    <dgm:pt modelId="{9F442EEB-5EDA-4B87-AFA8-442C20BB7BB6}" type="parTrans" cxnId="{2164EBED-5DE4-4D40-8A56-C0F06C70DA59}">
      <dgm:prSet/>
      <dgm:spPr/>
      <dgm:t>
        <a:bodyPr/>
        <a:lstStyle/>
        <a:p>
          <a:endParaRPr lang="en-GB"/>
        </a:p>
      </dgm:t>
    </dgm:pt>
    <dgm:pt modelId="{9E41B1E3-0D77-47BA-836C-E93E330EC8EE}" type="sibTrans" cxnId="{2164EBED-5DE4-4D40-8A56-C0F06C70DA59}">
      <dgm:prSet/>
      <dgm:spPr/>
      <dgm:t>
        <a:bodyPr/>
        <a:lstStyle/>
        <a:p>
          <a:endParaRPr lang="en-GB"/>
        </a:p>
      </dgm:t>
    </dgm:pt>
    <dgm:pt modelId="{FE37E221-5B4E-43B0-B00B-132B91CD7A8B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m-KH" dirty="0" smtClean="0"/>
            <a:t>ការផ្ទេរ</a:t>
          </a:r>
          <a:endParaRPr lang="en-GB" dirty="0"/>
        </a:p>
      </dgm:t>
    </dgm:pt>
    <dgm:pt modelId="{19B2B373-0350-43F5-900A-D72A627D3128}" type="parTrans" cxnId="{2DBC50F4-F058-4AEF-AA2D-D02627CB9F29}">
      <dgm:prSet/>
      <dgm:spPr/>
      <dgm:t>
        <a:bodyPr/>
        <a:lstStyle/>
        <a:p>
          <a:endParaRPr lang="en-GB"/>
        </a:p>
      </dgm:t>
    </dgm:pt>
    <dgm:pt modelId="{54B8F04B-D5B7-4A3C-8439-C12247491254}" type="sibTrans" cxnId="{2DBC50F4-F058-4AEF-AA2D-D02627CB9F29}">
      <dgm:prSet/>
      <dgm:spPr/>
      <dgm:t>
        <a:bodyPr/>
        <a:lstStyle/>
        <a:p>
          <a:endParaRPr lang="en-GB"/>
        </a:p>
      </dgm:t>
    </dgm:pt>
    <dgm:pt modelId="{D06E5F9B-8554-4A25-9AF9-D8F70C753F56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m-KH" dirty="0" smtClean="0"/>
            <a:t>ការជៀសវាង</a:t>
          </a:r>
          <a:endParaRPr lang="en-GB" dirty="0"/>
        </a:p>
      </dgm:t>
    </dgm:pt>
    <dgm:pt modelId="{E6B6F8FE-F0F0-4C0C-B273-FB884D311D83}" type="parTrans" cxnId="{388B8153-4AFB-4F27-B470-F002A039150C}">
      <dgm:prSet/>
      <dgm:spPr/>
      <dgm:t>
        <a:bodyPr/>
        <a:lstStyle/>
        <a:p>
          <a:endParaRPr lang="en-GB"/>
        </a:p>
      </dgm:t>
    </dgm:pt>
    <dgm:pt modelId="{166A03EC-9878-44E7-B5DF-505041BE6E77}" type="sibTrans" cxnId="{388B8153-4AFB-4F27-B470-F002A039150C}">
      <dgm:prSet/>
      <dgm:spPr/>
      <dgm:t>
        <a:bodyPr/>
        <a:lstStyle/>
        <a:p>
          <a:endParaRPr lang="en-GB"/>
        </a:p>
      </dgm:t>
    </dgm:pt>
    <dgm:pt modelId="{459AA622-F6A8-460B-B16F-09AE4D894B50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m-KH" dirty="0" smtClean="0"/>
            <a:t>ការបន្ថូរបន្ថយ</a:t>
          </a:r>
          <a:endParaRPr lang="en-GB" dirty="0"/>
        </a:p>
      </dgm:t>
    </dgm:pt>
    <dgm:pt modelId="{0AF2BD28-0434-4F41-890E-80FA6D861FCA}" type="parTrans" cxnId="{A9E519CF-C6AC-4350-B019-0F36C12016E7}">
      <dgm:prSet/>
      <dgm:spPr/>
      <dgm:t>
        <a:bodyPr/>
        <a:lstStyle/>
        <a:p>
          <a:endParaRPr lang="en-GB"/>
        </a:p>
      </dgm:t>
    </dgm:pt>
    <dgm:pt modelId="{7A3BDC67-8A8E-4873-81D6-408B35B68003}" type="sibTrans" cxnId="{A9E519CF-C6AC-4350-B019-0F36C12016E7}">
      <dgm:prSet/>
      <dgm:spPr/>
      <dgm:t>
        <a:bodyPr/>
        <a:lstStyle/>
        <a:p>
          <a:endParaRPr lang="en-GB"/>
        </a:p>
      </dgm:t>
    </dgm:pt>
    <dgm:pt modelId="{10424D2E-1916-4550-8150-A4730002380D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m-KH" dirty="0" smtClean="0"/>
            <a:t>ការឆ្លើយតបចំពោះហានិភ័យ</a:t>
          </a:r>
          <a:endParaRPr lang="en-GB" dirty="0"/>
        </a:p>
      </dgm:t>
    </dgm:pt>
    <dgm:pt modelId="{F342086F-5C96-4E38-8531-DBAB17A09CCE}" type="sibTrans" cxnId="{981739E6-FD79-4E69-8988-AAA17CFFAF15}">
      <dgm:prSet/>
      <dgm:spPr/>
      <dgm:t>
        <a:bodyPr/>
        <a:lstStyle/>
        <a:p>
          <a:endParaRPr lang="en-GB"/>
        </a:p>
      </dgm:t>
    </dgm:pt>
    <dgm:pt modelId="{8DCB01BF-8CA4-4E13-A715-66CCC7E05D8A}" type="parTrans" cxnId="{981739E6-FD79-4E69-8988-AAA17CFFAF15}">
      <dgm:prSet/>
      <dgm:spPr/>
      <dgm:t>
        <a:bodyPr/>
        <a:lstStyle/>
        <a:p>
          <a:endParaRPr lang="en-GB"/>
        </a:p>
      </dgm:t>
    </dgm:pt>
    <dgm:pt modelId="{FEFC8D6C-4C80-4DD3-825F-77DCE8C5B7D5}" type="pres">
      <dgm:prSet presAssocID="{741E7CE4-09AA-46FD-8405-CF50F40D54C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9E8D716-440D-4CD1-A120-D65C50259AC2}" type="pres">
      <dgm:prSet presAssocID="{10424D2E-1916-4550-8150-A4730002380D}" presName="centerShape" presStyleLbl="node0" presStyleIdx="0" presStyleCnt="1" custLinFactNeighborX="-711" custLinFactNeighborY="335"/>
      <dgm:spPr/>
      <dgm:t>
        <a:bodyPr/>
        <a:lstStyle/>
        <a:p>
          <a:endParaRPr lang="en-GB"/>
        </a:p>
      </dgm:t>
    </dgm:pt>
    <dgm:pt modelId="{D2A510FB-54D8-4B11-9844-5E77614011EC}" type="pres">
      <dgm:prSet presAssocID="{22994648-732E-4596-8E94-A38302B3EC5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6BB1B6-B8BB-4A81-8067-E06252789C33}" type="pres">
      <dgm:prSet presAssocID="{22994648-732E-4596-8E94-A38302B3EC55}" presName="dummy" presStyleCnt="0"/>
      <dgm:spPr/>
    </dgm:pt>
    <dgm:pt modelId="{CA28556F-AF5F-45FC-8E6D-FCDE1B85FB8B}" type="pres">
      <dgm:prSet presAssocID="{9E41B1E3-0D77-47BA-836C-E93E330EC8EE}" presName="sibTrans" presStyleLbl="sibTrans2D1" presStyleIdx="0" presStyleCnt="4"/>
      <dgm:spPr/>
      <dgm:t>
        <a:bodyPr/>
        <a:lstStyle/>
        <a:p>
          <a:endParaRPr lang="en-GB"/>
        </a:p>
      </dgm:t>
    </dgm:pt>
    <dgm:pt modelId="{34F344E2-B3AF-4C84-8E06-E9F28E784F03}" type="pres">
      <dgm:prSet presAssocID="{FE37E221-5B4E-43B0-B00B-132B91CD7A8B}" presName="node" presStyleLbl="node1" presStyleIdx="1" presStyleCnt="4" custScaleX="1509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C993D3-9644-4938-A56E-B278F773BF80}" type="pres">
      <dgm:prSet presAssocID="{FE37E221-5B4E-43B0-B00B-132B91CD7A8B}" presName="dummy" presStyleCnt="0"/>
      <dgm:spPr/>
    </dgm:pt>
    <dgm:pt modelId="{DD1FA5DA-E96F-4ACA-9BE9-4A508C832B5A}" type="pres">
      <dgm:prSet presAssocID="{54B8F04B-D5B7-4A3C-8439-C12247491254}" presName="sibTrans" presStyleLbl="sibTrans2D1" presStyleIdx="1" presStyleCnt="4"/>
      <dgm:spPr/>
      <dgm:t>
        <a:bodyPr/>
        <a:lstStyle/>
        <a:p>
          <a:endParaRPr lang="en-GB"/>
        </a:p>
      </dgm:t>
    </dgm:pt>
    <dgm:pt modelId="{CC6D6F5D-DDE1-4BA9-A3E4-D76DE325B1DE}" type="pres">
      <dgm:prSet presAssocID="{D06E5F9B-8554-4A25-9AF9-D8F70C753F5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409CA6-E486-4213-81B1-63CC5210A2B3}" type="pres">
      <dgm:prSet presAssocID="{D06E5F9B-8554-4A25-9AF9-D8F70C753F56}" presName="dummy" presStyleCnt="0"/>
      <dgm:spPr/>
    </dgm:pt>
    <dgm:pt modelId="{1FA3F252-54D6-47CE-B6EA-BB84B9585237}" type="pres">
      <dgm:prSet presAssocID="{166A03EC-9878-44E7-B5DF-505041BE6E77}" presName="sibTrans" presStyleLbl="sibTrans2D1" presStyleIdx="2" presStyleCnt="4"/>
      <dgm:spPr/>
      <dgm:t>
        <a:bodyPr/>
        <a:lstStyle/>
        <a:p>
          <a:endParaRPr lang="en-GB"/>
        </a:p>
      </dgm:t>
    </dgm:pt>
    <dgm:pt modelId="{80903EBA-91C1-48E1-B2CD-084AC0F96853}" type="pres">
      <dgm:prSet presAssocID="{459AA622-F6A8-460B-B16F-09AE4D894B50}" presName="node" presStyleLbl="node1" presStyleIdx="3" presStyleCnt="4" custScaleX="1563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DAF086-28BD-4C7F-9CAB-B22F58C1E3E1}" type="pres">
      <dgm:prSet presAssocID="{459AA622-F6A8-460B-B16F-09AE4D894B50}" presName="dummy" presStyleCnt="0"/>
      <dgm:spPr/>
    </dgm:pt>
    <dgm:pt modelId="{8F8F5719-5C86-4E3E-B6A1-0155DD452218}" type="pres">
      <dgm:prSet presAssocID="{7A3BDC67-8A8E-4873-81D6-408B35B68003}" presName="sibTrans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C97CF185-8C78-4449-99FC-27879CCC2939}" type="presOf" srcId="{54B8F04B-D5B7-4A3C-8439-C12247491254}" destId="{DD1FA5DA-E96F-4ACA-9BE9-4A508C832B5A}" srcOrd="0" destOrd="0" presId="urn:microsoft.com/office/officeart/2005/8/layout/radial6"/>
    <dgm:cxn modelId="{2DBC50F4-F058-4AEF-AA2D-D02627CB9F29}" srcId="{10424D2E-1916-4550-8150-A4730002380D}" destId="{FE37E221-5B4E-43B0-B00B-132B91CD7A8B}" srcOrd="1" destOrd="0" parTransId="{19B2B373-0350-43F5-900A-D72A627D3128}" sibTransId="{54B8F04B-D5B7-4A3C-8439-C12247491254}"/>
    <dgm:cxn modelId="{388B8153-4AFB-4F27-B470-F002A039150C}" srcId="{10424D2E-1916-4550-8150-A4730002380D}" destId="{D06E5F9B-8554-4A25-9AF9-D8F70C753F56}" srcOrd="2" destOrd="0" parTransId="{E6B6F8FE-F0F0-4C0C-B273-FB884D311D83}" sibTransId="{166A03EC-9878-44E7-B5DF-505041BE6E77}"/>
    <dgm:cxn modelId="{55B0F130-4EF0-4A06-A9DD-E78FDB87119C}" type="presOf" srcId="{9E41B1E3-0D77-47BA-836C-E93E330EC8EE}" destId="{CA28556F-AF5F-45FC-8E6D-FCDE1B85FB8B}" srcOrd="0" destOrd="0" presId="urn:microsoft.com/office/officeart/2005/8/layout/radial6"/>
    <dgm:cxn modelId="{08492F65-3497-42AF-8AE8-EA7A67C47389}" type="presOf" srcId="{7A3BDC67-8A8E-4873-81D6-408B35B68003}" destId="{8F8F5719-5C86-4E3E-B6A1-0155DD452218}" srcOrd="0" destOrd="0" presId="urn:microsoft.com/office/officeart/2005/8/layout/radial6"/>
    <dgm:cxn modelId="{6A8598A9-C6DD-4A35-A7DC-2714C2D7AEC9}" type="presOf" srcId="{166A03EC-9878-44E7-B5DF-505041BE6E77}" destId="{1FA3F252-54D6-47CE-B6EA-BB84B9585237}" srcOrd="0" destOrd="0" presId="urn:microsoft.com/office/officeart/2005/8/layout/radial6"/>
    <dgm:cxn modelId="{A9E519CF-C6AC-4350-B019-0F36C12016E7}" srcId="{10424D2E-1916-4550-8150-A4730002380D}" destId="{459AA622-F6A8-460B-B16F-09AE4D894B50}" srcOrd="3" destOrd="0" parTransId="{0AF2BD28-0434-4F41-890E-80FA6D861FCA}" sibTransId="{7A3BDC67-8A8E-4873-81D6-408B35B68003}"/>
    <dgm:cxn modelId="{52497CF7-B747-4E4C-9DC3-ABEDDCF61B43}" type="presOf" srcId="{10424D2E-1916-4550-8150-A4730002380D}" destId="{99E8D716-440D-4CD1-A120-D65C50259AC2}" srcOrd="0" destOrd="0" presId="urn:microsoft.com/office/officeart/2005/8/layout/radial6"/>
    <dgm:cxn modelId="{981739E6-FD79-4E69-8988-AAA17CFFAF15}" srcId="{741E7CE4-09AA-46FD-8405-CF50F40D54CC}" destId="{10424D2E-1916-4550-8150-A4730002380D}" srcOrd="0" destOrd="0" parTransId="{8DCB01BF-8CA4-4E13-A715-66CCC7E05D8A}" sibTransId="{F342086F-5C96-4E38-8531-DBAB17A09CCE}"/>
    <dgm:cxn modelId="{169ECB11-016F-4881-857A-D1DFA288E4AC}" type="presOf" srcId="{D06E5F9B-8554-4A25-9AF9-D8F70C753F56}" destId="{CC6D6F5D-DDE1-4BA9-A3E4-D76DE325B1DE}" srcOrd="0" destOrd="0" presId="urn:microsoft.com/office/officeart/2005/8/layout/radial6"/>
    <dgm:cxn modelId="{FA36460F-13AA-400E-801B-F8C9D6FC0FB9}" type="presOf" srcId="{FE37E221-5B4E-43B0-B00B-132B91CD7A8B}" destId="{34F344E2-B3AF-4C84-8E06-E9F28E784F03}" srcOrd="0" destOrd="0" presId="urn:microsoft.com/office/officeart/2005/8/layout/radial6"/>
    <dgm:cxn modelId="{581F2C33-4C4E-451E-8DEE-A6770FB10333}" type="presOf" srcId="{741E7CE4-09AA-46FD-8405-CF50F40D54CC}" destId="{FEFC8D6C-4C80-4DD3-825F-77DCE8C5B7D5}" srcOrd="0" destOrd="0" presId="urn:microsoft.com/office/officeart/2005/8/layout/radial6"/>
    <dgm:cxn modelId="{E21326CA-8105-4C5B-A0B6-13B4EE7A5452}" type="presOf" srcId="{459AA622-F6A8-460B-B16F-09AE4D894B50}" destId="{80903EBA-91C1-48E1-B2CD-084AC0F96853}" srcOrd="0" destOrd="0" presId="urn:microsoft.com/office/officeart/2005/8/layout/radial6"/>
    <dgm:cxn modelId="{2164EBED-5DE4-4D40-8A56-C0F06C70DA59}" srcId="{10424D2E-1916-4550-8150-A4730002380D}" destId="{22994648-732E-4596-8E94-A38302B3EC55}" srcOrd="0" destOrd="0" parTransId="{9F442EEB-5EDA-4B87-AFA8-442C20BB7BB6}" sibTransId="{9E41B1E3-0D77-47BA-836C-E93E330EC8EE}"/>
    <dgm:cxn modelId="{F28B3469-E287-43A6-B418-0A6096FACE01}" type="presOf" srcId="{22994648-732E-4596-8E94-A38302B3EC55}" destId="{D2A510FB-54D8-4B11-9844-5E77614011EC}" srcOrd="0" destOrd="0" presId="urn:microsoft.com/office/officeart/2005/8/layout/radial6"/>
    <dgm:cxn modelId="{9EAB98C3-FD26-43EE-ADB4-38796C1D4A6A}" type="presParOf" srcId="{FEFC8D6C-4C80-4DD3-825F-77DCE8C5B7D5}" destId="{99E8D716-440D-4CD1-A120-D65C50259AC2}" srcOrd="0" destOrd="0" presId="urn:microsoft.com/office/officeart/2005/8/layout/radial6"/>
    <dgm:cxn modelId="{4C45E5C6-033B-4F5A-9FEA-80FF9975AC8E}" type="presParOf" srcId="{FEFC8D6C-4C80-4DD3-825F-77DCE8C5B7D5}" destId="{D2A510FB-54D8-4B11-9844-5E77614011EC}" srcOrd="1" destOrd="0" presId="urn:microsoft.com/office/officeart/2005/8/layout/radial6"/>
    <dgm:cxn modelId="{4AD56071-263E-4C82-91CC-D5BABCA31056}" type="presParOf" srcId="{FEFC8D6C-4C80-4DD3-825F-77DCE8C5B7D5}" destId="{C76BB1B6-B8BB-4A81-8067-E06252789C33}" srcOrd="2" destOrd="0" presId="urn:microsoft.com/office/officeart/2005/8/layout/radial6"/>
    <dgm:cxn modelId="{90472D0B-2AAB-48F7-A0ED-46678616B71C}" type="presParOf" srcId="{FEFC8D6C-4C80-4DD3-825F-77DCE8C5B7D5}" destId="{CA28556F-AF5F-45FC-8E6D-FCDE1B85FB8B}" srcOrd="3" destOrd="0" presId="urn:microsoft.com/office/officeart/2005/8/layout/radial6"/>
    <dgm:cxn modelId="{6B0FE24D-202B-4644-8F47-BD2668EE2119}" type="presParOf" srcId="{FEFC8D6C-4C80-4DD3-825F-77DCE8C5B7D5}" destId="{34F344E2-B3AF-4C84-8E06-E9F28E784F03}" srcOrd="4" destOrd="0" presId="urn:microsoft.com/office/officeart/2005/8/layout/radial6"/>
    <dgm:cxn modelId="{EB3CBC4A-F7FC-4331-A0F5-14A7E39FDE93}" type="presParOf" srcId="{FEFC8D6C-4C80-4DD3-825F-77DCE8C5B7D5}" destId="{FCC993D3-9644-4938-A56E-B278F773BF80}" srcOrd="5" destOrd="0" presId="urn:microsoft.com/office/officeart/2005/8/layout/radial6"/>
    <dgm:cxn modelId="{D6CF59B9-1ACE-4AD7-856B-B9E0D4B99210}" type="presParOf" srcId="{FEFC8D6C-4C80-4DD3-825F-77DCE8C5B7D5}" destId="{DD1FA5DA-E96F-4ACA-9BE9-4A508C832B5A}" srcOrd="6" destOrd="0" presId="urn:microsoft.com/office/officeart/2005/8/layout/radial6"/>
    <dgm:cxn modelId="{C347CBF8-0C47-4C00-A24B-13DEE623935A}" type="presParOf" srcId="{FEFC8D6C-4C80-4DD3-825F-77DCE8C5B7D5}" destId="{CC6D6F5D-DDE1-4BA9-A3E4-D76DE325B1DE}" srcOrd="7" destOrd="0" presId="urn:microsoft.com/office/officeart/2005/8/layout/radial6"/>
    <dgm:cxn modelId="{EE1A900D-CCED-4B77-82AC-69D1EC4594EC}" type="presParOf" srcId="{FEFC8D6C-4C80-4DD3-825F-77DCE8C5B7D5}" destId="{CC409CA6-E486-4213-81B1-63CC5210A2B3}" srcOrd="8" destOrd="0" presId="urn:microsoft.com/office/officeart/2005/8/layout/radial6"/>
    <dgm:cxn modelId="{505258D0-478A-4B6D-8394-C55E1F73C26E}" type="presParOf" srcId="{FEFC8D6C-4C80-4DD3-825F-77DCE8C5B7D5}" destId="{1FA3F252-54D6-47CE-B6EA-BB84B9585237}" srcOrd="9" destOrd="0" presId="urn:microsoft.com/office/officeart/2005/8/layout/radial6"/>
    <dgm:cxn modelId="{DE68CE00-5067-4E94-84B2-286952BE42CB}" type="presParOf" srcId="{FEFC8D6C-4C80-4DD3-825F-77DCE8C5B7D5}" destId="{80903EBA-91C1-48E1-B2CD-084AC0F96853}" srcOrd="10" destOrd="0" presId="urn:microsoft.com/office/officeart/2005/8/layout/radial6"/>
    <dgm:cxn modelId="{CF332429-FE8C-4F53-84AF-485F18F3423A}" type="presParOf" srcId="{FEFC8D6C-4C80-4DD3-825F-77DCE8C5B7D5}" destId="{2EDAF086-28BD-4C7F-9CAB-B22F58C1E3E1}" srcOrd="11" destOrd="0" presId="urn:microsoft.com/office/officeart/2005/8/layout/radial6"/>
    <dgm:cxn modelId="{E984E9E4-B830-4314-846F-41D7F9406E5F}" type="presParOf" srcId="{FEFC8D6C-4C80-4DD3-825F-77DCE8C5B7D5}" destId="{8F8F5719-5C86-4E3E-B6A1-0155DD45221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845B95-5268-4741-BF1C-2161C9A40132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2364EF-AA5F-49BD-A9B9-59F99F96604B}">
      <dgm:prSet phldrT="[Text]" custT="1"/>
      <dgm:spPr>
        <a:solidFill>
          <a:srgbClr val="FFDE67"/>
        </a:solidFill>
        <a:ln>
          <a:solidFill>
            <a:srgbClr val="0000CC"/>
          </a:solidFill>
        </a:ln>
      </dgm:spPr>
      <dgm:t>
        <a:bodyPr/>
        <a:lstStyle/>
        <a:p>
          <a:r>
            <a:rPr lang="en-US" sz="1600" b="1" dirty="0" err="1" smtClean="0">
              <a:solidFill>
                <a:srgbClr val="C00000"/>
              </a:solidFill>
              <a:latin typeface="Khmer OS" pitchFamily="2" charset="0"/>
              <a:cs typeface="Khmer OS" pitchFamily="2" charset="0"/>
            </a:rPr>
            <a:t>របាយការណ៍សវនកម្ម</a:t>
          </a:r>
          <a:endParaRPr lang="en-US" sz="1600" b="1" dirty="0">
            <a:solidFill>
              <a:srgbClr val="C00000"/>
            </a:solidFill>
            <a:latin typeface="Khmer OS" pitchFamily="2" charset="0"/>
            <a:cs typeface="Khmer OS" pitchFamily="2" charset="0"/>
          </a:endParaRPr>
        </a:p>
      </dgm:t>
    </dgm:pt>
    <dgm:pt modelId="{1B9D920E-8192-467E-98A9-ED9EB8754346}" type="parTrans" cxnId="{E377FA21-0539-4E8A-9D91-37F230F8303C}">
      <dgm:prSet/>
      <dgm:spPr/>
      <dgm:t>
        <a:bodyPr/>
        <a:lstStyle/>
        <a:p>
          <a:endParaRPr lang="en-US" b="1"/>
        </a:p>
      </dgm:t>
    </dgm:pt>
    <dgm:pt modelId="{407989C9-A0DF-4E75-9985-36A24CE8A984}" type="sibTrans" cxnId="{E377FA21-0539-4E8A-9D91-37F230F8303C}">
      <dgm:prSet/>
      <dgm:spPr/>
      <dgm:t>
        <a:bodyPr/>
        <a:lstStyle/>
        <a:p>
          <a:endParaRPr lang="en-US" b="1"/>
        </a:p>
      </dgm:t>
    </dgm:pt>
    <dgm:pt modelId="{BEC711B8-C5B3-4858-B2D3-FF81AC0F6660}">
      <dgm:prSet phldrT="[Text]" custT="1"/>
      <dgm:spPr>
        <a:solidFill>
          <a:schemeClr val="bg2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1400" b="1" dirty="0" err="1" smtClean="0">
              <a:solidFill>
                <a:schemeClr val="tx1"/>
              </a:solidFill>
              <a:latin typeface="Khmer MEF1" pitchFamily="2" charset="0"/>
              <a:cs typeface="Khmer MEF1" pitchFamily="2" charset="0"/>
            </a:rPr>
            <a:t>ច្បាស់លាស</a:t>
          </a:r>
          <a:r>
            <a:rPr lang="en-US" sz="1400" b="1" dirty="0" smtClean="0">
              <a:solidFill>
                <a:schemeClr val="tx1"/>
              </a:solidFill>
              <a:latin typeface="Khmer MEF1" pitchFamily="2" charset="0"/>
              <a:cs typeface="Khmer MEF1" pitchFamily="2" charset="0"/>
            </a:rPr>
            <a:t>់</a:t>
          </a:r>
          <a:endParaRPr lang="en-US" sz="1400" b="1" dirty="0">
            <a:solidFill>
              <a:schemeClr val="tx1"/>
            </a:solidFill>
            <a:latin typeface="Khmer MEF1" pitchFamily="2" charset="0"/>
            <a:cs typeface="Khmer MEF1" pitchFamily="2" charset="0"/>
          </a:endParaRPr>
        </a:p>
      </dgm:t>
    </dgm:pt>
    <dgm:pt modelId="{01E42F0C-3694-4EDB-8F3D-2B3E99AF9367}" type="parTrans" cxnId="{BC5CFF76-027B-496F-AFB4-068EC3A08314}">
      <dgm:prSet/>
      <dgm:spPr/>
      <dgm:t>
        <a:bodyPr/>
        <a:lstStyle/>
        <a:p>
          <a:endParaRPr lang="en-US" b="1"/>
        </a:p>
      </dgm:t>
    </dgm:pt>
    <dgm:pt modelId="{C54249FA-66A5-499A-B878-94CD2223C09F}" type="sibTrans" cxnId="{BC5CFF76-027B-496F-AFB4-068EC3A08314}">
      <dgm:prSet/>
      <dgm:spPr/>
      <dgm:t>
        <a:bodyPr/>
        <a:lstStyle/>
        <a:p>
          <a:endParaRPr lang="en-US" b="1"/>
        </a:p>
      </dgm:t>
    </dgm:pt>
    <dgm:pt modelId="{27930057-E682-41F6-BFE6-BE30FA5E5CF8}">
      <dgm:prSet phldrT="[Text]" custT="1"/>
      <dgm:spPr>
        <a:solidFill>
          <a:schemeClr val="bg2"/>
        </a:solidFill>
        <a:ln>
          <a:solidFill>
            <a:srgbClr val="FF0000"/>
          </a:solidFill>
        </a:ln>
      </dgm:spPr>
      <dgm:t>
        <a:bodyPr/>
        <a:lstStyle/>
        <a:p>
          <a:r>
            <a:rPr lang="km-KH" sz="1400" b="1" dirty="0" smtClean="0">
              <a:solidFill>
                <a:schemeClr val="tx1"/>
              </a:solidFill>
              <a:latin typeface="Khmer OS" pitchFamily="2" charset="0"/>
              <a:cs typeface="Khmer OS" pitchFamily="2" charset="0"/>
            </a:rPr>
            <a:t>សង្គតិភាព</a:t>
          </a:r>
          <a:endParaRPr lang="en-US" sz="1400" b="1" dirty="0">
            <a:solidFill>
              <a:schemeClr val="tx1"/>
            </a:solidFill>
            <a:latin typeface="Khmer OS" pitchFamily="2" charset="0"/>
            <a:cs typeface="Khmer OS" pitchFamily="2" charset="0"/>
          </a:endParaRPr>
        </a:p>
      </dgm:t>
    </dgm:pt>
    <dgm:pt modelId="{594D5FA1-A66E-41EA-8D05-6D961AB0DB89}" type="parTrans" cxnId="{7DE76C4E-F0E2-4627-A01F-6A7DB1DD80FB}">
      <dgm:prSet/>
      <dgm:spPr/>
      <dgm:t>
        <a:bodyPr/>
        <a:lstStyle/>
        <a:p>
          <a:endParaRPr lang="en-US" b="1"/>
        </a:p>
      </dgm:t>
    </dgm:pt>
    <dgm:pt modelId="{F12519CC-3EBE-416B-AF55-B209489C928A}" type="sibTrans" cxnId="{7DE76C4E-F0E2-4627-A01F-6A7DB1DD80FB}">
      <dgm:prSet/>
      <dgm:spPr/>
      <dgm:t>
        <a:bodyPr/>
        <a:lstStyle/>
        <a:p>
          <a:endParaRPr lang="en-US" b="1"/>
        </a:p>
      </dgm:t>
    </dgm:pt>
    <dgm:pt modelId="{B239C171-0B49-45B4-BC34-6E10FC5B9396}">
      <dgm:prSet phldrT="[Text]" custT="1"/>
      <dgm:spPr>
        <a:solidFill>
          <a:schemeClr val="bg2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1400" b="1" dirty="0" err="1" smtClean="0">
              <a:solidFill>
                <a:schemeClr val="tx1"/>
              </a:solidFill>
              <a:latin typeface="Khmer OS" pitchFamily="2" charset="0"/>
              <a:cs typeface="Khmer OS" pitchFamily="2" charset="0"/>
            </a:rPr>
            <a:t>ត្រឹមត្រូវ</a:t>
          </a:r>
          <a:endParaRPr lang="en-US" sz="1400" b="1" dirty="0">
            <a:solidFill>
              <a:schemeClr val="tx1"/>
            </a:solidFill>
            <a:latin typeface="Khmer OS" pitchFamily="2" charset="0"/>
            <a:cs typeface="Khmer OS" pitchFamily="2" charset="0"/>
          </a:endParaRPr>
        </a:p>
      </dgm:t>
    </dgm:pt>
    <dgm:pt modelId="{9DA5151B-BEF2-4AFC-91D4-0E8CD306F9C4}" type="parTrans" cxnId="{C5C12E6A-1232-4923-9D72-A33A9F34A2E8}">
      <dgm:prSet/>
      <dgm:spPr/>
      <dgm:t>
        <a:bodyPr/>
        <a:lstStyle/>
        <a:p>
          <a:endParaRPr lang="en-US" b="1"/>
        </a:p>
      </dgm:t>
    </dgm:pt>
    <dgm:pt modelId="{6D55E8C5-11C2-40AE-8320-BA148E514DE3}" type="sibTrans" cxnId="{C5C12E6A-1232-4923-9D72-A33A9F34A2E8}">
      <dgm:prSet/>
      <dgm:spPr/>
      <dgm:t>
        <a:bodyPr/>
        <a:lstStyle/>
        <a:p>
          <a:endParaRPr lang="en-US" b="1"/>
        </a:p>
      </dgm:t>
    </dgm:pt>
    <dgm:pt modelId="{802F0491-61DA-44BD-A1EE-D47AB026D362}">
      <dgm:prSet phldrT="[Text]" custT="1"/>
      <dgm:spPr>
        <a:solidFill>
          <a:schemeClr val="bg2"/>
        </a:solidFill>
        <a:ln>
          <a:solidFill>
            <a:srgbClr val="FF0000"/>
          </a:solidFill>
        </a:ln>
      </dgm:spPr>
      <dgm:t>
        <a:bodyPr/>
        <a:lstStyle/>
        <a:p>
          <a:r>
            <a:rPr lang="km-KH" sz="1400" b="1" dirty="0" smtClean="0">
              <a:solidFill>
                <a:schemeClr val="tx1"/>
              </a:solidFill>
              <a:latin typeface="Khmer OS" pitchFamily="2" charset="0"/>
              <a:cs typeface="Khmer OS" pitchFamily="2" charset="0"/>
            </a:rPr>
            <a:t>រលូន</a:t>
          </a:r>
          <a:endParaRPr lang="en-US" sz="1400" b="1" dirty="0">
            <a:solidFill>
              <a:schemeClr val="tx1"/>
            </a:solidFill>
            <a:latin typeface="Khmer OS" pitchFamily="2" charset="0"/>
            <a:cs typeface="Khmer OS" pitchFamily="2" charset="0"/>
          </a:endParaRPr>
        </a:p>
      </dgm:t>
    </dgm:pt>
    <dgm:pt modelId="{E523C015-06AF-4D1B-BA29-CA824B2EB058}" type="parTrans" cxnId="{223772CB-470F-4DAB-BCC7-BC0506A3B510}">
      <dgm:prSet/>
      <dgm:spPr/>
      <dgm:t>
        <a:bodyPr/>
        <a:lstStyle/>
        <a:p>
          <a:endParaRPr lang="en-US" b="1"/>
        </a:p>
      </dgm:t>
    </dgm:pt>
    <dgm:pt modelId="{2789ACD2-FB9D-476F-B258-CFB77703EE0E}" type="sibTrans" cxnId="{223772CB-470F-4DAB-BCC7-BC0506A3B510}">
      <dgm:prSet/>
      <dgm:spPr/>
      <dgm:t>
        <a:bodyPr/>
        <a:lstStyle/>
        <a:p>
          <a:endParaRPr lang="en-US" b="1"/>
        </a:p>
      </dgm:t>
    </dgm:pt>
    <dgm:pt modelId="{98BB089B-8822-4EFC-99E1-A4E8F8D61A8F}">
      <dgm:prSet custT="1"/>
      <dgm:spPr>
        <a:solidFill>
          <a:schemeClr val="bg2"/>
        </a:solidFill>
        <a:ln>
          <a:solidFill>
            <a:srgbClr val="FF0000"/>
          </a:solidFill>
        </a:ln>
      </dgm:spPr>
      <dgm:t>
        <a:bodyPr/>
        <a:lstStyle/>
        <a:p>
          <a:r>
            <a:rPr lang="ca-ES" sz="1400" b="1" dirty="0" smtClean="0">
              <a:solidFill>
                <a:schemeClr val="tx1"/>
              </a:solidFill>
              <a:latin typeface="Khmer OS" pitchFamily="2" charset="0"/>
              <a:cs typeface="Khmer OS" pitchFamily="2" charset="0"/>
            </a:rPr>
            <a:t>ពេញលេញ</a:t>
          </a:r>
          <a:endParaRPr lang="en-US" sz="1400" b="1" dirty="0">
            <a:solidFill>
              <a:schemeClr val="tx1"/>
            </a:solidFill>
            <a:latin typeface="Khmer OS" pitchFamily="2" charset="0"/>
            <a:cs typeface="Khmer OS" pitchFamily="2" charset="0"/>
          </a:endParaRPr>
        </a:p>
      </dgm:t>
    </dgm:pt>
    <dgm:pt modelId="{2EA14640-DA09-49CD-B56B-D982C813455D}" type="parTrans" cxnId="{8705CDEC-78D3-4884-8B4B-3A2554143BB2}">
      <dgm:prSet/>
      <dgm:spPr/>
      <dgm:t>
        <a:bodyPr/>
        <a:lstStyle/>
        <a:p>
          <a:endParaRPr lang="en-US" b="1"/>
        </a:p>
      </dgm:t>
    </dgm:pt>
    <dgm:pt modelId="{2F95C6DD-C77F-41FB-8C43-85831751CACF}" type="sibTrans" cxnId="{8705CDEC-78D3-4884-8B4B-3A2554143BB2}">
      <dgm:prSet/>
      <dgm:spPr/>
      <dgm:t>
        <a:bodyPr/>
        <a:lstStyle/>
        <a:p>
          <a:endParaRPr lang="en-US" b="1"/>
        </a:p>
      </dgm:t>
    </dgm:pt>
    <dgm:pt modelId="{0AA8B010-D88A-42CE-84C2-1B2072D5F991}">
      <dgm:prSet custT="1"/>
      <dgm:spPr>
        <a:solidFill>
          <a:schemeClr val="bg2"/>
        </a:solidFill>
        <a:ln>
          <a:solidFill>
            <a:srgbClr val="FF0000"/>
          </a:solidFill>
        </a:ln>
      </dgm:spPr>
      <dgm:t>
        <a:bodyPr/>
        <a:lstStyle/>
        <a:p>
          <a:r>
            <a:rPr lang="km-KH" sz="1400" b="1" dirty="0" smtClean="0">
              <a:solidFill>
                <a:schemeClr val="tx1"/>
              </a:solidFill>
              <a:latin typeface="Khmer OS" pitchFamily="2" charset="0"/>
              <a:cs typeface="Khmer OS" pitchFamily="2" charset="0"/>
            </a:rPr>
            <a:t>ប្រាកដប្រជា</a:t>
          </a:r>
          <a:endParaRPr lang="en-US" sz="1400" b="1" dirty="0">
            <a:solidFill>
              <a:schemeClr val="tx1"/>
            </a:solidFill>
            <a:latin typeface="Khmer OS" pitchFamily="2" charset="0"/>
            <a:cs typeface="Khmer OS" pitchFamily="2" charset="0"/>
          </a:endParaRPr>
        </a:p>
      </dgm:t>
    </dgm:pt>
    <dgm:pt modelId="{EACD58F9-79E4-4C25-A5D8-BDEEE4700681}" type="parTrans" cxnId="{5E200FC2-31C5-4925-9D95-025C1720781B}">
      <dgm:prSet/>
      <dgm:spPr/>
      <dgm:t>
        <a:bodyPr/>
        <a:lstStyle/>
        <a:p>
          <a:endParaRPr lang="en-US" b="1"/>
        </a:p>
      </dgm:t>
    </dgm:pt>
    <dgm:pt modelId="{D4D7DE09-3223-40B9-9AD0-A9FD6394778C}" type="sibTrans" cxnId="{5E200FC2-31C5-4925-9D95-025C1720781B}">
      <dgm:prSet/>
      <dgm:spPr/>
      <dgm:t>
        <a:bodyPr/>
        <a:lstStyle/>
        <a:p>
          <a:endParaRPr lang="en-US" b="1"/>
        </a:p>
      </dgm:t>
    </dgm:pt>
    <dgm:pt modelId="{06404EAF-B3CD-4EB3-A50E-C05D31374823}">
      <dgm:prSet custT="1"/>
      <dgm:spPr>
        <a:solidFill>
          <a:schemeClr val="bg2"/>
        </a:solidFill>
        <a:ln>
          <a:solidFill>
            <a:srgbClr val="FF0000"/>
          </a:solidFill>
        </a:ln>
      </dgm:spPr>
      <dgm:t>
        <a:bodyPr/>
        <a:lstStyle/>
        <a:p>
          <a:r>
            <a:rPr lang="ca-ES" sz="1400" b="1" dirty="0" smtClean="0">
              <a:solidFill>
                <a:schemeClr val="tx1"/>
              </a:solidFill>
              <a:latin typeface="Khmer OS" pitchFamily="2" charset="0"/>
              <a:cs typeface="Khmer OS" pitchFamily="2" charset="0"/>
            </a:rPr>
            <a:t>ខ្លីតែខ្លឹម</a:t>
          </a:r>
          <a:endParaRPr lang="en-US" sz="1400" b="1" dirty="0">
            <a:solidFill>
              <a:schemeClr val="tx1"/>
            </a:solidFill>
            <a:latin typeface="Khmer OS" pitchFamily="2" charset="0"/>
            <a:cs typeface="Khmer OS" pitchFamily="2" charset="0"/>
          </a:endParaRPr>
        </a:p>
      </dgm:t>
    </dgm:pt>
    <dgm:pt modelId="{7CCFF6F5-D893-4528-924C-42B2048478B2}" type="parTrans" cxnId="{C94311F4-0E5A-4967-924D-12658E807B64}">
      <dgm:prSet/>
      <dgm:spPr/>
      <dgm:t>
        <a:bodyPr/>
        <a:lstStyle/>
        <a:p>
          <a:endParaRPr lang="en-US" b="1"/>
        </a:p>
      </dgm:t>
    </dgm:pt>
    <dgm:pt modelId="{1D1084A4-DAE7-4C0A-986F-A278D2999146}" type="sibTrans" cxnId="{C94311F4-0E5A-4967-924D-12658E807B64}">
      <dgm:prSet/>
      <dgm:spPr/>
      <dgm:t>
        <a:bodyPr/>
        <a:lstStyle/>
        <a:p>
          <a:endParaRPr lang="en-US" b="1"/>
        </a:p>
      </dgm:t>
    </dgm:pt>
    <dgm:pt modelId="{C576580B-DA5E-45FA-8D2E-E53D6C0C48F7}">
      <dgm:prSet custT="1"/>
      <dgm:spPr>
        <a:solidFill>
          <a:schemeClr val="bg2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1400" b="1" dirty="0" err="1" smtClean="0">
              <a:solidFill>
                <a:schemeClr val="tx1"/>
              </a:solidFill>
              <a:latin typeface="Khmer OS" pitchFamily="2" charset="0"/>
              <a:cs typeface="Khmer OS" pitchFamily="2" charset="0"/>
            </a:rPr>
            <a:t>ស្ថាបនា</a:t>
          </a:r>
          <a:endParaRPr lang="en-US" sz="1400" b="1" dirty="0">
            <a:solidFill>
              <a:schemeClr val="tx1"/>
            </a:solidFill>
            <a:latin typeface="Khmer OS" pitchFamily="2" charset="0"/>
            <a:cs typeface="Khmer OS" pitchFamily="2" charset="0"/>
          </a:endParaRPr>
        </a:p>
      </dgm:t>
    </dgm:pt>
    <dgm:pt modelId="{FD5242E4-F4AC-4FA0-B32A-B30217732C1A}" type="parTrans" cxnId="{EF8317AB-8FC4-460F-97E9-B77176515DDE}">
      <dgm:prSet/>
      <dgm:spPr/>
      <dgm:t>
        <a:bodyPr/>
        <a:lstStyle/>
        <a:p>
          <a:endParaRPr lang="en-US" b="1"/>
        </a:p>
      </dgm:t>
    </dgm:pt>
    <dgm:pt modelId="{027F4326-1380-4A4F-8C4F-34C6CE6FB1C2}" type="sibTrans" cxnId="{EF8317AB-8FC4-460F-97E9-B77176515DDE}">
      <dgm:prSet/>
      <dgm:spPr/>
      <dgm:t>
        <a:bodyPr/>
        <a:lstStyle/>
        <a:p>
          <a:endParaRPr lang="en-US" b="1"/>
        </a:p>
      </dgm:t>
    </dgm:pt>
    <dgm:pt modelId="{CEEF3281-EB02-466A-BBF6-6B70C9D6CEDC}">
      <dgm:prSet custT="1"/>
      <dgm:spPr>
        <a:solidFill>
          <a:schemeClr val="bg2"/>
        </a:solidFill>
        <a:ln>
          <a:solidFill>
            <a:srgbClr val="FF0000"/>
          </a:solidFill>
        </a:ln>
      </dgm:spPr>
      <dgm:t>
        <a:bodyPr/>
        <a:lstStyle/>
        <a:p>
          <a:r>
            <a:rPr lang="km-KH" sz="1400" b="1" dirty="0" smtClean="0">
              <a:solidFill>
                <a:schemeClr val="tx1"/>
              </a:solidFill>
              <a:latin typeface="Khmer MEF1" pitchFamily="2" charset="0"/>
              <a:cs typeface="Khmer MEF1" pitchFamily="2" charset="0"/>
            </a:rPr>
            <a:t>សត្យានុម័ត</a:t>
          </a:r>
          <a:r>
            <a:rPr lang="en-US" sz="1400" b="1" dirty="0" smtClean="0">
              <a:solidFill>
                <a:schemeClr val="tx1"/>
              </a:solidFill>
              <a:latin typeface="Khmer MEF1" pitchFamily="2" charset="0"/>
              <a:cs typeface="Khmer MEF1" pitchFamily="2" charset="0"/>
            </a:rPr>
            <a:t>​</a:t>
          </a:r>
          <a:r>
            <a:rPr lang="en-US" sz="1400" b="1" dirty="0" err="1" smtClean="0">
              <a:solidFill>
                <a:schemeClr val="tx1"/>
              </a:solidFill>
              <a:latin typeface="Khmer MEF1" pitchFamily="2" charset="0"/>
              <a:cs typeface="Khmer MEF1" pitchFamily="2" charset="0"/>
            </a:rPr>
            <a:t>និង</a:t>
          </a:r>
          <a:r>
            <a:rPr lang="km-KH" sz="1400" b="1" dirty="0" smtClean="0">
              <a:solidFill>
                <a:schemeClr val="tx1"/>
              </a:solidFill>
              <a:latin typeface="Khmer MEF1" pitchFamily="2" charset="0"/>
              <a:cs typeface="Khmer MEF1" pitchFamily="2" charset="0"/>
            </a:rPr>
            <a:t>ទាន់</a:t>
          </a:r>
          <a:r>
            <a:rPr lang="en-US" sz="1400" b="1" dirty="0" err="1" smtClean="0">
              <a:solidFill>
                <a:schemeClr val="tx1"/>
              </a:solidFill>
              <a:latin typeface="Khmer MEF1" pitchFamily="2" charset="0"/>
              <a:cs typeface="Khmer MEF1" pitchFamily="2" charset="0"/>
            </a:rPr>
            <a:t>ពេលវេលា</a:t>
          </a:r>
          <a:endParaRPr lang="en-US" sz="1400" b="1" dirty="0">
            <a:solidFill>
              <a:schemeClr val="tx1"/>
            </a:solidFill>
            <a:latin typeface="Khmer MEF1" pitchFamily="2" charset="0"/>
            <a:cs typeface="Khmer MEF1" pitchFamily="2" charset="0"/>
          </a:endParaRPr>
        </a:p>
      </dgm:t>
    </dgm:pt>
    <dgm:pt modelId="{BF74958E-7C74-45A5-89B2-DA6D4AA0C30C}" type="parTrans" cxnId="{92734738-E888-44B9-9310-418663A15474}">
      <dgm:prSet/>
      <dgm:spPr/>
      <dgm:t>
        <a:bodyPr/>
        <a:lstStyle/>
        <a:p>
          <a:endParaRPr lang="en-US" b="1"/>
        </a:p>
      </dgm:t>
    </dgm:pt>
    <dgm:pt modelId="{0E77AB7C-4BC1-44B4-A1B1-4BED6393FAFF}" type="sibTrans" cxnId="{92734738-E888-44B9-9310-418663A15474}">
      <dgm:prSet/>
      <dgm:spPr/>
      <dgm:t>
        <a:bodyPr/>
        <a:lstStyle/>
        <a:p>
          <a:endParaRPr lang="en-US" b="1"/>
        </a:p>
      </dgm:t>
    </dgm:pt>
    <dgm:pt modelId="{707F3163-42FB-4FB9-8420-4AEF38947001}" type="pres">
      <dgm:prSet presAssocID="{AB845B95-5268-4741-BF1C-2161C9A4013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370FD3-8FDE-4399-8E78-BACDC81767AD}" type="pres">
      <dgm:prSet presAssocID="{2D2364EF-AA5F-49BD-A9B9-59F99F96604B}" presName="centerShape" presStyleLbl="node0" presStyleIdx="0" presStyleCnt="1" custScaleX="146383" custScaleY="128108"/>
      <dgm:spPr/>
      <dgm:t>
        <a:bodyPr/>
        <a:lstStyle/>
        <a:p>
          <a:endParaRPr lang="en-US"/>
        </a:p>
      </dgm:t>
    </dgm:pt>
    <dgm:pt modelId="{5DDC1A51-79F4-47FD-B6E3-C5D1FAFED8AC}" type="pres">
      <dgm:prSet presAssocID="{BEC711B8-C5B3-4858-B2D3-FF81AC0F6660}" presName="node" presStyleLbl="node1" presStyleIdx="0" presStyleCnt="9" custScaleX="158170" custScaleY="108305" custRadScaleRad="97028" custRadScaleInc="5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73D23B-E4F1-43B6-952B-8A5877B9EFE1}" type="pres">
      <dgm:prSet presAssocID="{BEC711B8-C5B3-4858-B2D3-FF81AC0F6660}" presName="dummy" presStyleCnt="0"/>
      <dgm:spPr/>
    </dgm:pt>
    <dgm:pt modelId="{F4F6F142-E5D8-40E8-A438-3FE50A407289}" type="pres">
      <dgm:prSet presAssocID="{C54249FA-66A5-499A-B878-94CD2223C09F}" presName="sibTrans" presStyleLbl="sibTrans2D1" presStyleIdx="0" presStyleCnt="9"/>
      <dgm:spPr/>
      <dgm:t>
        <a:bodyPr/>
        <a:lstStyle/>
        <a:p>
          <a:endParaRPr lang="en-US"/>
        </a:p>
      </dgm:t>
    </dgm:pt>
    <dgm:pt modelId="{8D916F32-92AE-452A-88B2-4602B2602EE4}" type="pres">
      <dgm:prSet presAssocID="{06404EAF-B3CD-4EB3-A50E-C05D31374823}" presName="node" presStyleLbl="node1" presStyleIdx="1" presStyleCnt="9" custAng="254794" custScaleX="158003" custRadScaleRad="108027" custRadScaleInc="40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961AC-5BCC-407B-A785-AAEE8C0E0BFD}" type="pres">
      <dgm:prSet presAssocID="{06404EAF-B3CD-4EB3-A50E-C05D31374823}" presName="dummy" presStyleCnt="0"/>
      <dgm:spPr/>
    </dgm:pt>
    <dgm:pt modelId="{893F4C76-3648-48F9-BA45-DD3E98C86F91}" type="pres">
      <dgm:prSet presAssocID="{1D1084A4-DAE7-4C0A-986F-A278D2999146}" presName="sibTrans" presStyleLbl="sibTrans2D1" presStyleIdx="1" presStyleCnt="9"/>
      <dgm:spPr/>
      <dgm:t>
        <a:bodyPr/>
        <a:lstStyle/>
        <a:p>
          <a:endParaRPr lang="en-US"/>
        </a:p>
      </dgm:t>
    </dgm:pt>
    <dgm:pt modelId="{0F44AFD5-00C4-4E94-ADAE-B017D727411C}" type="pres">
      <dgm:prSet presAssocID="{C576580B-DA5E-45FA-8D2E-E53D6C0C48F7}" presName="node" presStyleLbl="node1" presStyleIdx="2" presStyleCnt="9" custScaleX="191300" custRadScaleRad="105439" custRadScaleInc="200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2BE41-7027-471F-A7F3-C0C526376A77}" type="pres">
      <dgm:prSet presAssocID="{C576580B-DA5E-45FA-8D2E-E53D6C0C48F7}" presName="dummy" presStyleCnt="0"/>
      <dgm:spPr/>
    </dgm:pt>
    <dgm:pt modelId="{C8454F8D-AB1B-4299-B9C6-07F45654DC56}" type="pres">
      <dgm:prSet presAssocID="{027F4326-1380-4A4F-8C4F-34C6CE6FB1C2}" presName="sibTrans" presStyleLbl="sibTrans2D1" presStyleIdx="2" presStyleCnt="9"/>
      <dgm:spPr/>
      <dgm:t>
        <a:bodyPr/>
        <a:lstStyle/>
        <a:p>
          <a:endParaRPr lang="en-US"/>
        </a:p>
      </dgm:t>
    </dgm:pt>
    <dgm:pt modelId="{15EFF3DC-2935-4FAE-A092-E3ECF32D546F}" type="pres">
      <dgm:prSet presAssocID="{CEEF3281-EB02-466A-BBF6-6B70C9D6CEDC}" presName="node" presStyleLbl="node1" presStyleIdx="3" presStyleCnt="9" custAng="0" custScaleX="218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AE318-7913-44EE-B5E1-691116C5072A}" type="pres">
      <dgm:prSet presAssocID="{CEEF3281-EB02-466A-BBF6-6B70C9D6CEDC}" presName="dummy" presStyleCnt="0"/>
      <dgm:spPr/>
    </dgm:pt>
    <dgm:pt modelId="{DE8074C0-7D3D-4B1F-82DB-EB9814648A4A}" type="pres">
      <dgm:prSet presAssocID="{0E77AB7C-4BC1-44B4-A1B1-4BED6393FAFF}" presName="sibTrans" presStyleLbl="sibTrans2D1" presStyleIdx="3" presStyleCnt="9"/>
      <dgm:spPr/>
      <dgm:t>
        <a:bodyPr/>
        <a:lstStyle/>
        <a:p>
          <a:endParaRPr lang="en-US"/>
        </a:p>
      </dgm:t>
    </dgm:pt>
    <dgm:pt modelId="{0039BEC8-6B97-4418-9550-87AFD4DE2751}" type="pres">
      <dgm:prSet presAssocID="{98BB089B-8822-4EFC-99E1-A4E8F8D61A8F}" presName="node" presStyleLbl="node1" presStyleIdx="4" presStyleCnt="9" custAng="0" custScaleX="1625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457277-9B37-439E-8B2B-2BC8BD6E96C1}" type="pres">
      <dgm:prSet presAssocID="{98BB089B-8822-4EFC-99E1-A4E8F8D61A8F}" presName="dummy" presStyleCnt="0"/>
      <dgm:spPr/>
    </dgm:pt>
    <dgm:pt modelId="{E031D55B-EC2B-4F9B-A964-4F496A3D6290}" type="pres">
      <dgm:prSet presAssocID="{2F95C6DD-C77F-41FB-8C43-85831751CACF}" presName="sibTrans" presStyleLbl="sibTrans2D1" presStyleIdx="4" presStyleCnt="9"/>
      <dgm:spPr/>
      <dgm:t>
        <a:bodyPr/>
        <a:lstStyle/>
        <a:p>
          <a:endParaRPr lang="en-US"/>
        </a:p>
      </dgm:t>
    </dgm:pt>
    <dgm:pt modelId="{03ADE1AD-56B5-4FEA-87CE-3BAFE870285B}" type="pres">
      <dgm:prSet presAssocID="{0AA8B010-D88A-42CE-84C2-1B2072D5F991}" presName="node" presStyleLbl="node1" presStyleIdx="5" presStyleCnt="9" custAng="0" custScaleX="181768" custRadScaleRad="105197" custRadScaleInc="46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D60342-DAE8-4A6E-BE5E-3D589837F277}" type="pres">
      <dgm:prSet presAssocID="{0AA8B010-D88A-42CE-84C2-1B2072D5F991}" presName="dummy" presStyleCnt="0"/>
      <dgm:spPr/>
    </dgm:pt>
    <dgm:pt modelId="{D1FF6D66-2221-46AA-BE35-DFB8BF2CDBF0}" type="pres">
      <dgm:prSet presAssocID="{D4D7DE09-3223-40B9-9AD0-A9FD6394778C}" presName="sibTrans" presStyleLbl="sibTrans2D1" presStyleIdx="5" presStyleCnt="9"/>
      <dgm:spPr/>
      <dgm:t>
        <a:bodyPr/>
        <a:lstStyle/>
        <a:p>
          <a:endParaRPr lang="en-US"/>
        </a:p>
      </dgm:t>
    </dgm:pt>
    <dgm:pt modelId="{022FE166-CAF7-41E6-837F-4C3A796BC677}" type="pres">
      <dgm:prSet presAssocID="{27930057-E682-41F6-BFE6-BE30FA5E5CF8}" presName="node" presStyleLbl="node1" presStyleIdx="6" presStyleCnt="9" custAng="0" custScaleX="165923" custRadScaleRad="109248" custRadScaleInc="767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CEA74B-130C-4895-8E3B-9E7546D39397}" type="pres">
      <dgm:prSet presAssocID="{27930057-E682-41F6-BFE6-BE30FA5E5CF8}" presName="dummy" presStyleCnt="0"/>
      <dgm:spPr/>
    </dgm:pt>
    <dgm:pt modelId="{056BC276-3793-457E-8054-5D296E10F59E}" type="pres">
      <dgm:prSet presAssocID="{F12519CC-3EBE-416B-AF55-B209489C928A}" presName="sibTrans" presStyleLbl="sibTrans2D1" presStyleIdx="6" presStyleCnt="9"/>
      <dgm:spPr/>
      <dgm:t>
        <a:bodyPr/>
        <a:lstStyle/>
        <a:p>
          <a:endParaRPr lang="en-US"/>
        </a:p>
      </dgm:t>
    </dgm:pt>
    <dgm:pt modelId="{0AB054D6-3040-481E-9C94-5BDBB300A45F}" type="pres">
      <dgm:prSet presAssocID="{B239C171-0B49-45B4-BC34-6E10FC5B9396}" presName="node" presStyleLbl="node1" presStyleIdx="7" presStyleCnt="9" custAng="0" custScaleX="176304" custScaleY="98705" custRadScaleRad="99784" custRadScaleInc="139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079E36-DF68-4D14-9082-005D1853F4B0}" type="pres">
      <dgm:prSet presAssocID="{B239C171-0B49-45B4-BC34-6E10FC5B9396}" presName="dummy" presStyleCnt="0"/>
      <dgm:spPr/>
    </dgm:pt>
    <dgm:pt modelId="{08D3A1B8-8A90-4BDE-A9F2-9694365DFBDF}" type="pres">
      <dgm:prSet presAssocID="{6D55E8C5-11C2-40AE-8320-BA148E514DE3}" presName="sibTrans" presStyleLbl="sibTrans2D1" presStyleIdx="7" presStyleCnt="9"/>
      <dgm:spPr/>
      <dgm:t>
        <a:bodyPr/>
        <a:lstStyle/>
        <a:p>
          <a:endParaRPr lang="en-US"/>
        </a:p>
      </dgm:t>
    </dgm:pt>
    <dgm:pt modelId="{B1E8F139-9CDA-4901-B773-8B4B93FFF809}" type="pres">
      <dgm:prSet presAssocID="{802F0491-61DA-44BD-A1EE-D47AB026D362}" presName="node" presStyleLbl="node1" presStyleIdx="8" presStyleCnt="9" custAng="0" custScaleX="165213" custScaleY="94683" custRadScaleRad="111953" custRadScaleInc="-478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7427EF-17E9-4501-B265-D7B9CD892808}" type="pres">
      <dgm:prSet presAssocID="{802F0491-61DA-44BD-A1EE-D47AB026D362}" presName="dummy" presStyleCnt="0"/>
      <dgm:spPr/>
    </dgm:pt>
    <dgm:pt modelId="{94971B5D-A4C2-4721-9209-90164A3AEA3A}" type="pres">
      <dgm:prSet presAssocID="{2789ACD2-FB9D-476F-B258-CFB77703EE0E}" presName="sibTrans" presStyleLbl="sibTrans2D1" presStyleIdx="8" presStyleCnt="9"/>
      <dgm:spPr/>
      <dgm:t>
        <a:bodyPr/>
        <a:lstStyle/>
        <a:p>
          <a:endParaRPr lang="en-US"/>
        </a:p>
      </dgm:t>
    </dgm:pt>
  </dgm:ptLst>
  <dgm:cxnLst>
    <dgm:cxn modelId="{0144AF5E-55A4-40A6-8B0A-2CEC5834878C}" type="presOf" srcId="{BEC711B8-C5B3-4858-B2D3-FF81AC0F6660}" destId="{5DDC1A51-79F4-47FD-B6E3-C5D1FAFED8AC}" srcOrd="0" destOrd="0" presId="urn:microsoft.com/office/officeart/2005/8/layout/radial6"/>
    <dgm:cxn modelId="{223772CB-470F-4DAB-BCC7-BC0506A3B510}" srcId="{2D2364EF-AA5F-49BD-A9B9-59F99F96604B}" destId="{802F0491-61DA-44BD-A1EE-D47AB026D362}" srcOrd="8" destOrd="0" parTransId="{E523C015-06AF-4D1B-BA29-CA824B2EB058}" sibTransId="{2789ACD2-FB9D-476F-B258-CFB77703EE0E}"/>
    <dgm:cxn modelId="{2D190246-C656-4ABF-B597-7EC1CD969954}" type="presOf" srcId="{802F0491-61DA-44BD-A1EE-D47AB026D362}" destId="{B1E8F139-9CDA-4901-B773-8B4B93FFF809}" srcOrd="0" destOrd="0" presId="urn:microsoft.com/office/officeart/2005/8/layout/radial6"/>
    <dgm:cxn modelId="{D0493C31-2ACE-4EAD-945A-86A9482AE8A5}" type="presOf" srcId="{D4D7DE09-3223-40B9-9AD0-A9FD6394778C}" destId="{D1FF6D66-2221-46AA-BE35-DFB8BF2CDBF0}" srcOrd="0" destOrd="0" presId="urn:microsoft.com/office/officeart/2005/8/layout/radial6"/>
    <dgm:cxn modelId="{EF8317AB-8FC4-460F-97E9-B77176515DDE}" srcId="{2D2364EF-AA5F-49BD-A9B9-59F99F96604B}" destId="{C576580B-DA5E-45FA-8D2E-E53D6C0C48F7}" srcOrd="2" destOrd="0" parTransId="{FD5242E4-F4AC-4FA0-B32A-B30217732C1A}" sibTransId="{027F4326-1380-4A4F-8C4F-34C6CE6FB1C2}"/>
    <dgm:cxn modelId="{69226F34-C718-4B12-9C98-45D8140AA889}" type="presOf" srcId="{CEEF3281-EB02-466A-BBF6-6B70C9D6CEDC}" destId="{15EFF3DC-2935-4FAE-A092-E3ECF32D546F}" srcOrd="0" destOrd="0" presId="urn:microsoft.com/office/officeart/2005/8/layout/radial6"/>
    <dgm:cxn modelId="{148D37BC-E04A-4E2B-A295-3BB4E0740AB0}" type="presOf" srcId="{F12519CC-3EBE-416B-AF55-B209489C928A}" destId="{056BC276-3793-457E-8054-5D296E10F59E}" srcOrd="0" destOrd="0" presId="urn:microsoft.com/office/officeart/2005/8/layout/radial6"/>
    <dgm:cxn modelId="{0030BFB7-C248-4B3A-A0C3-97283C357FE6}" type="presOf" srcId="{2D2364EF-AA5F-49BD-A9B9-59F99F96604B}" destId="{B1370FD3-8FDE-4399-8E78-BACDC81767AD}" srcOrd="0" destOrd="0" presId="urn:microsoft.com/office/officeart/2005/8/layout/radial6"/>
    <dgm:cxn modelId="{E377FA21-0539-4E8A-9D91-37F230F8303C}" srcId="{AB845B95-5268-4741-BF1C-2161C9A40132}" destId="{2D2364EF-AA5F-49BD-A9B9-59F99F96604B}" srcOrd="0" destOrd="0" parTransId="{1B9D920E-8192-467E-98A9-ED9EB8754346}" sibTransId="{407989C9-A0DF-4E75-9985-36A24CE8A984}"/>
    <dgm:cxn modelId="{7DE76C4E-F0E2-4627-A01F-6A7DB1DD80FB}" srcId="{2D2364EF-AA5F-49BD-A9B9-59F99F96604B}" destId="{27930057-E682-41F6-BFE6-BE30FA5E5CF8}" srcOrd="6" destOrd="0" parTransId="{594D5FA1-A66E-41EA-8D05-6D961AB0DB89}" sibTransId="{F12519CC-3EBE-416B-AF55-B209489C928A}"/>
    <dgm:cxn modelId="{C5C12E6A-1232-4923-9D72-A33A9F34A2E8}" srcId="{2D2364EF-AA5F-49BD-A9B9-59F99F96604B}" destId="{B239C171-0B49-45B4-BC34-6E10FC5B9396}" srcOrd="7" destOrd="0" parTransId="{9DA5151B-BEF2-4AFC-91D4-0E8CD306F9C4}" sibTransId="{6D55E8C5-11C2-40AE-8320-BA148E514DE3}"/>
    <dgm:cxn modelId="{4DB77CC1-51B5-4E03-92B3-AF73684DF7D3}" type="presOf" srcId="{98BB089B-8822-4EFC-99E1-A4E8F8D61A8F}" destId="{0039BEC8-6B97-4418-9550-87AFD4DE2751}" srcOrd="0" destOrd="0" presId="urn:microsoft.com/office/officeart/2005/8/layout/radial6"/>
    <dgm:cxn modelId="{BC5CFF76-027B-496F-AFB4-068EC3A08314}" srcId="{2D2364EF-AA5F-49BD-A9B9-59F99F96604B}" destId="{BEC711B8-C5B3-4858-B2D3-FF81AC0F6660}" srcOrd="0" destOrd="0" parTransId="{01E42F0C-3694-4EDB-8F3D-2B3E99AF9367}" sibTransId="{C54249FA-66A5-499A-B878-94CD2223C09F}"/>
    <dgm:cxn modelId="{489C4E43-9D07-4EA3-A454-2CC46C78B52E}" type="presOf" srcId="{C576580B-DA5E-45FA-8D2E-E53D6C0C48F7}" destId="{0F44AFD5-00C4-4E94-ADAE-B017D727411C}" srcOrd="0" destOrd="0" presId="urn:microsoft.com/office/officeart/2005/8/layout/radial6"/>
    <dgm:cxn modelId="{1E48F1DD-9F4F-42B3-87DE-72694F7D3AC5}" type="presOf" srcId="{0E77AB7C-4BC1-44B4-A1B1-4BED6393FAFF}" destId="{DE8074C0-7D3D-4B1F-82DB-EB9814648A4A}" srcOrd="0" destOrd="0" presId="urn:microsoft.com/office/officeart/2005/8/layout/radial6"/>
    <dgm:cxn modelId="{E7EAD92C-9B85-4E92-9E0A-4CD6F9DB04BD}" type="presOf" srcId="{2789ACD2-FB9D-476F-B258-CFB77703EE0E}" destId="{94971B5D-A4C2-4721-9209-90164A3AEA3A}" srcOrd="0" destOrd="0" presId="urn:microsoft.com/office/officeart/2005/8/layout/radial6"/>
    <dgm:cxn modelId="{6CF23051-F625-4D7B-BC06-E9AD45750215}" type="presOf" srcId="{2F95C6DD-C77F-41FB-8C43-85831751CACF}" destId="{E031D55B-EC2B-4F9B-A964-4F496A3D6290}" srcOrd="0" destOrd="0" presId="urn:microsoft.com/office/officeart/2005/8/layout/radial6"/>
    <dgm:cxn modelId="{C3B0A61D-2BC1-45E2-9DBF-02CA44D30CFA}" type="presOf" srcId="{C54249FA-66A5-499A-B878-94CD2223C09F}" destId="{F4F6F142-E5D8-40E8-A438-3FE50A407289}" srcOrd="0" destOrd="0" presId="urn:microsoft.com/office/officeart/2005/8/layout/radial6"/>
    <dgm:cxn modelId="{C83A07BE-E40B-4F55-B6CE-F2D86A9EAACC}" type="presOf" srcId="{AB845B95-5268-4741-BF1C-2161C9A40132}" destId="{707F3163-42FB-4FB9-8420-4AEF38947001}" srcOrd="0" destOrd="0" presId="urn:microsoft.com/office/officeart/2005/8/layout/radial6"/>
    <dgm:cxn modelId="{AA9F1AAB-C8F7-463F-BC53-6F9AEA23C31D}" type="presOf" srcId="{6D55E8C5-11C2-40AE-8320-BA148E514DE3}" destId="{08D3A1B8-8A90-4BDE-A9F2-9694365DFBDF}" srcOrd="0" destOrd="0" presId="urn:microsoft.com/office/officeart/2005/8/layout/radial6"/>
    <dgm:cxn modelId="{C94311F4-0E5A-4967-924D-12658E807B64}" srcId="{2D2364EF-AA5F-49BD-A9B9-59F99F96604B}" destId="{06404EAF-B3CD-4EB3-A50E-C05D31374823}" srcOrd="1" destOrd="0" parTransId="{7CCFF6F5-D893-4528-924C-42B2048478B2}" sibTransId="{1D1084A4-DAE7-4C0A-986F-A278D2999146}"/>
    <dgm:cxn modelId="{0875AED2-861D-424E-B558-D23DE697FDF2}" type="presOf" srcId="{1D1084A4-DAE7-4C0A-986F-A278D2999146}" destId="{893F4C76-3648-48F9-BA45-DD3E98C86F91}" srcOrd="0" destOrd="0" presId="urn:microsoft.com/office/officeart/2005/8/layout/radial6"/>
    <dgm:cxn modelId="{DAF4F8A2-0A57-4D32-BA2F-035DEE741CD2}" type="presOf" srcId="{06404EAF-B3CD-4EB3-A50E-C05D31374823}" destId="{8D916F32-92AE-452A-88B2-4602B2602EE4}" srcOrd="0" destOrd="0" presId="urn:microsoft.com/office/officeart/2005/8/layout/radial6"/>
    <dgm:cxn modelId="{7793DAAD-969E-4CE2-9BE4-962880E71DCB}" type="presOf" srcId="{0AA8B010-D88A-42CE-84C2-1B2072D5F991}" destId="{03ADE1AD-56B5-4FEA-87CE-3BAFE870285B}" srcOrd="0" destOrd="0" presId="urn:microsoft.com/office/officeart/2005/8/layout/radial6"/>
    <dgm:cxn modelId="{E54E05B2-1475-40A0-9CC3-3D5E2BBBE79C}" type="presOf" srcId="{027F4326-1380-4A4F-8C4F-34C6CE6FB1C2}" destId="{C8454F8D-AB1B-4299-B9C6-07F45654DC56}" srcOrd="0" destOrd="0" presId="urn:microsoft.com/office/officeart/2005/8/layout/radial6"/>
    <dgm:cxn modelId="{92734738-E888-44B9-9310-418663A15474}" srcId="{2D2364EF-AA5F-49BD-A9B9-59F99F96604B}" destId="{CEEF3281-EB02-466A-BBF6-6B70C9D6CEDC}" srcOrd="3" destOrd="0" parTransId="{BF74958E-7C74-45A5-89B2-DA6D4AA0C30C}" sibTransId="{0E77AB7C-4BC1-44B4-A1B1-4BED6393FAFF}"/>
    <dgm:cxn modelId="{E4FC0548-21A6-4212-B95D-9203F62A7CBE}" type="presOf" srcId="{B239C171-0B49-45B4-BC34-6E10FC5B9396}" destId="{0AB054D6-3040-481E-9C94-5BDBB300A45F}" srcOrd="0" destOrd="0" presId="urn:microsoft.com/office/officeart/2005/8/layout/radial6"/>
    <dgm:cxn modelId="{5E200FC2-31C5-4925-9D95-025C1720781B}" srcId="{2D2364EF-AA5F-49BD-A9B9-59F99F96604B}" destId="{0AA8B010-D88A-42CE-84C2-1B2072D5F991}" srcOrd="5" destOrd="0" parTransId="{EACD58F9-79E4-4C25-A5D8-BDEEE4700681}" sibTransId="{D4D7DE09-3223-40B9-9AD0-A9FD6394778C}"/>
    <dgm:cxn modelId="{8705CDEC-78D3-4884-8B4B-3A2554143BB2}" srcId="{2D2364EF-AA5F-49BD-A9B9-59F99F96604B}" destId="{98BB089B-8822-4EFC-99E1-A4E8F8D61A8F}" srcOrd="4" destOrd="0" parTransId="{2EA14640-DA09-49CD-B56B-D982C813455D}" sibTransId="{2F95C6DD-C77F-41FB-8C43-85831751CACF}"/>
    <dgm:cxn modelId="{5E46E6D1-81AC-465F-8320-CBB179169F36}" type="presOf" srcId="{27930057-E682-41F6-BFE6-BE30FA5E5CF8}" destId="{022FE166-CAF7-41E6-837F-4C3A796BC677}" srcOrd="0" destOrd="0" presId="urn:microsoft.com/office/officeart/2005/8/layout/radial6"/>
    <dgm:cxn modelId="{946AC3C6-1716-47DE-90D7-A50376B1A058}" type="presParOf" srcId="{707F3163-42FB-4FB9-8420-4AEF38947001}" destId="{B1370FD3-8FDE-4399-8E78-BACDC81767AD}" srcOrd="0" destOrd="0" presId="urn:microsoft.com/office/officeart/2005/8/layout/radial6"/>
    <dgm:cxn modelId="{89F34076-468B-45CC-A178-37287E62BC44}" type="presParOf" srcId="{707F3163-42FB-4FB9-8420-4AEF38947001}" destId="{5DDC1A51-79F4-47FD-B6E3-C5D1FAFED8AC}" srcOrd="1" destOrd="0" presId="urn:microsoft.com/office/officeart/2005/8/layout/radial6"/>
    <dgm:cxn modelId="{B30C3F3F-2380-4BDA-B94D-7F78FBE90103}" type="presParOf" srcId="{707F3163-42FB-4FB9-8420-4AEF38947001}" destId="{6F73D23B-E4F1-43B6-952B-8A5877B9EFE1}" srcOrd="2" destOrd="0" presId="urn:microsoft.com/office/officeart/2005/8/layout/radial6"/>
    <dgm:cxn modelId="{B4D0F017-AEB5-4D93-9EF1-245C42C785A6}" type="presParOf" srcId="{707F3163-42FB-4FB9-8420-4AEF38947001}" destId="{F4F6F142-E5D8-40E8-A438-3FE50A407289}" srcOrd="3" destOrd="0" presId="urn:microsoft.com/office/officeart/2005/8/layout/radial6"/>
    <dgm:cxn modelId="{C06613A6-79B4-4215-BADB-2F1F5AEBEE6E}" type="presParOf" srcId="{707F3163-42FB-4FB9-8420-4AEF38947001}" destId="{8D916F32-92AE-452A-88B2-4602B2602EE4}" srcOrd="4" destOrd="0" presId="urn:microsoft.com/office/officeart/2005/8/layout/radial6"/>
    <dgm:cxn modelId="{C46CDD46-2F06-4179-908B-C130E6480DB4}" type="presParOf" srcId="{707F3163-42FB-4FB9-8420-4AEF38947001}" destId="{048961AC-5BCC-407B-A785-AAEE8C0E0BFD}" srcOrd="5" destOrd="0" presId="urn:microsoft.com/office/officeart/2005/8/layout/radial6"/>
    <dgm:cxn modelId="{B4D22C52-9363-4120-9552-9AA9A885AC35}" type="presParOf" srcId="{707F3163-42FB-4FB9-8420-4AEF38947001}" destId="{893F4C76-3648-48F9-BA45-DD3E98C86F91}" srcOrd="6" destOrd="0" presId="urn:microsoft.com/office/officeart/2005/8/layout/radial6"/>
    <dgm:cxn modelId="{C5B158BE-5C10-4C65-8990-DF4B1FB5B7E2}" type="presParOf" srcId="{707F3163-42FB-4FB9-8420-4AEF38947001}" destId="{0F44AFD5-00C4-4E94-ADAE-B017D727411C}" srcOrd="7" destOrd="0" presId="urn:microsoft.com/office/officeart/2005/8/layout/radial6"/>
    <dgm:cxn modelId="{EDB1EC49-5CC0-4ED3-A72F-6FDF2673E534}" type="presParOf" srcId="{707F3163-42FB-4FB9-8420-4AEF38947001}" destId="{FC62BE41-7027-471F-A7F3-C0C526376A77}" srcOrd="8" destOrd="0" presId="urn:microsoft.com/office/officeart/2005/8/layout/radial6"/>
    <dgm:cxn modelId="{D37B12B5-CEAE-49A8-A388-9C671E69B67B}" type="presParOf" srcId="{707F3163-42FB-4FB9-8420-4AEF38947001}" destId="{C8454F8D-AB1B-4299-B9C6-07F45654DC56}" srcOrd="9" destOrd="0" presId="urn:microsoft.com/office/officeart/2005/8/layout/radial6"/>
    <dgm:cxn modelId="{85E1DB59-64FF-4955-ABA9-1DE793B63320}" type="presParOf" srcId="{707F3163-42FB-4FB9-8420-4AEF38947001}" destId="{15EFF3DC-2935-4FAE-A092-E3ECF32D546F}" srcOrd="10" destOrd="0" presId="urn:microsoft.com/office/officeart/2005/8/layout/radial6"/>
    <dgm:cxn modelId="{550A5611-AF86-45AE-ABA3-F6C81C8A4F45}" type="presParOf" srcId="{707F3163-42FB-4FB9-8420-4AEF38947001}" destId="{316AE318-7913-44EE-B5E1-691116C5072A}" srcOrd="11" destOrd="0" presId="urn:microsoft.com/office/officeart/2005/8/layout/radial6"/>
    <dgm:cxn modelId="{D76D1229-5BE3-4F62-B4D5-AEBB7DF88B9B}" type="presParOf" srcId="{707F3163-42FB-4FB9-8420-4AEF38947001}" destId="{DE8074C0-7D3D-4B1F-82DB-EB9814648A4A}" srcOrd="12" destOrd="0" presId="urn:microsoft.com/office/officeart/2005/8/layout/radial6"/>
    <dgm:cxn modelId="{5BC380C2-E3BB-45A2-BB16-744A62CE55A2}" type="presParOf" srcId="{707F3163-42FB-4FB9-8420-4AEF38947001}" destId="{0039BEC8-6B97-4418-9550-87AFD4DE2751}" srcOrd="13" destOrd="0" presId="urn:microsoft.com/office/officeart/2005/8/layout/radial6"/>
    <dgm:cxn modelId="{0A281D25-D4FB-4815-B8F8-7F5940413A6A}" type="presParOf" srcId="{707F3163-42FB-4FB9-8420-4AEF38947001}" destId="{A2457277-9B37-439E-8B2B-2BC8BD6E96C1}" srcOrd="14" destOrd="0" presId="urn:microsoft.com/office/officeart/2005/8/layout/radial6"/>
    <dgm:cxn modelId="{EED48143-48C9-41CE-B382-1CE5ADEF1EF9}" type="presParOf" srcId="{707F3163-42FB-4FB9-8420-4AEF38947001}" destId="{E031D55B-EC2B-4F9B-A964-4F496A3D6290}" srcOrd="15" destOrd="0" presId="urn:microsoft.com/office/officeart/2005/8/layout/radial6"/>
    <dgm:cxn modelId="{893D505A-5FA0-457D-BE19-A01731B56CC5}" type="presParOf" srcId="{707F3163-42FB-4FB9-8420-4AEF38947001}" destId="{03ADE1AD-56B5-4FEA-87CE-3BAFE870285B}" srcOrd="16" destOrd="0" presId="urn:microsoft.com/office/officeart/2005/8/layout/radial6"/>
    <dgm:cxn modelId="{4D3A2B32-AF3E-48E3-AA9B-78678004D67E}" type="presParOf" srcId="{707F3163-42FB-4FB9-8420-4AEF38947001}" destId="{65D60342-DAE8-4A6E-BE5E-3D589837F277}" srcOrd="17" destOrd="0" presId="urn:microsoft.com/office/officeart/2005/8/layout/radial6"/>
    <dgm:cxn modelId="{17FF43FA-F828-4CF0-9BEF-2817241D1C92}" type="presParOf" srcId="{707F3163-42FB-4FB9-8420-4AEF38947001}" destId="{D1FF6D66-2221-46AA-BE35-DFB8BF2CDBF0}" srcOrd="18" destOrd="0" presId="urn:microsoft.com/office/officeart/2005/8/layout/radial6"/>
    <dgm:cxn modelId="{32AEB795-13D2-4560-B86A-7AB282CC6DFF}" type="presParOf" srcId="{707F3163-42FB-4FB9-8420-4AEF38947001}" destId="{022FE166-CAF7-41E6-837F-4C3A796BC677}" srcOrd="19" destOrd="0" presId="urn:microsoft.com/office/officeart/2005/8/layout/radial6"/>
    <dgm:cxn modelId="{C9FE8E8A-148F-4026-909E-A7DB12F9C2F6}" type="presParOf" srcId="{707F3163-42FB-4FB9-8420-4AEF38947001}" destId="{EECEA74B-130C-4895-8E3B-9E7546D39397}" srcOrd="20" destOrd="0" presId="urn:microsoft.com/office/officeart/2005/8/layout/radial6"/>
    <dgm:cxn modelId="{0B62CABA-D82E-4A35-A3D8-4F7C745C4C7A}" type="presParOf" srcId="{707F3163-42FB-4FB9-8420-4AEF38947001}" destId="{056BC276-3793-457E-8054-5D296E10F59E}" srcOrd="21" destOrd="0" presId="urn:microsoft.com/office/officeart/2005/8/layout/radial6"/>
    <dgm:cxn modelId="{35647C3D-04A3-4EDB-ADA6-C31BADEF02D3}" type="presParOf" srcId="{707F3163-42FB-4FB9-8420-4AEF38947001}" destId="{0AB054D6-3040-481E-9C94-5BDBB300A45F}" srcOrd="22" destOrd="0" presId="urn:microsoft.com/office/officeart/2005/8/layout/radial6"/>
    <dgm:cxn modelId="{D7F92F86-AA46-4144-964B-C639987C3CDD}" type="presParOf" srcId="{707F3163-42FB-4FB9-8420-4AEF38947001}" destId="{3F079E36-DF68-4D14-9082-005D1853F4B0}" srcOrd="23" destOrd="0" presId="urn:microsoft.com/office/officeart/2005/8/layout/radial6"/>
    <dgm:cxn modelId="{ECB2F6C1-79E2-43ED-91AB-BF24AFA84AB7}" type="presParOf" srcId="{707F3163-42FB-4FB9-8420-4AEF38947001}" destId="{08D3A1B8-8A90-4BDE-A9F2-9694365DFBDF}" srcOrd="24" destOrd="0" presId="urn:microsoft.com/office/officeart/2005/8/layout/radial6"/>
    <dgm:cxn modelId="{1CEB17E6-0FB9-4285-8D8C-F6F86BFD4E3E}" type="presParOf" srcId="{707F3163-42FB-4FB9-8420-4AEF38947001}" destId="{B1E8F139-9CDA-4901-B773-8B4B93FFF809}" srcOrd="25" destOrd="0" presId="urn:microsoft.com/office/officeart/2005/8/layout/radial6"/>
    <dgm:cxn modelId="{1222337B-4157-4247-BD29-ED2C67FE4C0D}" type="presParOf" srcId="{707F3163-42FB-4FB9-8420-4AEF38947001}" destId="{BF7427EF-17E9-4501-B265-D7B9CD892808}" srcOrd="26" destOrd="0" presId="urn:microsoft.com/office/officeart/2005/8/layout/radial6"/>
    <dgm:cxn modelId="{1445228C-36A7-43BB-BCA7-6FE604C66216}" type="presParOf" srcId="{707F3163-42FB-4FB9-8420-4AEF38947001}" destId="{94971B5D-A4C2-4721-9209-90164A3AEA3A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E9ACC-DD21-4815-9A10-01E384159450}">
      <dsp:nvSpPr>
        <dsp:cNvPr id="0" name=""/>
        <dsp:cNvSpPr/>
      </dsp:nvSpPr>
      <dsp:spPr>
        <a:xfrm>
          <a:off x="0" y="670004"/>
          <a:ext cx="2555475" cy="1022190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m-KH" sz="1400" kern="1200" dirty="0" smtClean="0">
              <a:latin typeface="Khmer OS System" pitchFamily="2" charset="0"/>
              <a:cs typeface="Khmer OS System" pitchFamily="2" charset="0"/>
            </a:rPr>
            <a:t>គោលបំណង</a:t>
          </a:r>
          <a:endParaRPr lang="en-US" sz="1400" kern="1200" dirty="0" smtClean="0">
            <a:latin typeface="Khmer OS System" pitchFamily="2" charset="0"/>
            <a:cs typeface="Khmer OS System" pitchFamily="2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m-KH" sz="1400" kern="1200" dirty="0" smtClean="0">
              <a:latin typeface="Khmer OS System" pitchFamily="2" charset="0"/>
              <a:cs typeface="Khmer OS System" pitchFamily="2" charset="0"/>
            </a:rPr>
            <a:t>ដំណើរការធុរកិច្ច  </a:t>
          </a:r>
          <a:endParaRPr lang="en-GB" sz="1400" kern="1200" dirty="0"/>
        </a:p>
      </dsp:txBody>
      <dsp:txXfrm>
        <a:off x="511095" y="670004"/>
        <a:ext cx="1533285" cy="1022190"/>
      </dsp:txXfrm>
    </dsp:sp>
    <dsp:sp modelId="{B488F270-489B-47BE-82BC-642BDBB9422A}">
      <dsp:nvSpPr>
        <dsp:cNvPr id="0" name=""/>
        <dsp:cNvSpPr/>
      </dsp:nvSpPr>
      <dsp:spPr>
        <a:xfrm>
          <a:off x="2223355" y="670004"/>
          <a:ext cx="2555475" cy="1022190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m-KH" sz="1400" kern="1200" dirty="0" smtClean="0">
              <a:latin typeface="Khmer OS System" pitchFamily="2" charset="0"/>
              <a:cs typeface="Khmer OS System" pitchFamily="2" charset="0"/>
            </a:rPr>
            <a:t>ហានិភ័យ</a:t>
          </a:r>
          <a:endParaRPr lang="en-US" sz="1400" kern="1200" dirty="0" smtClean="0">
            <a:latin typeface="Khmer OS System" pitchFamily="2" charset="0"/>
            <a:cs typeface="Khmer OS System" pitchFamily="2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m-KH" sz="1400" kern="1200" dirty="0" smtClean="0">
              <a:latin typeface="Khmer OS System" pitchFamily="2" charset="0"/>
              <a:cs typeface="Khmer OS System" pitchFamily="2" charset="0"/>
            </a:rPr>
            <a:t>ដាច់ខាត</a:t>
          </a:r>
          <a:endParaRPr lang="en-GB" sz="1400" kern="1200" dirty="0">
            <a:latin typeface="Khmer OS System" pitchFamily="2" charset="0"/>
            <a:cs typeface="Khmer OS System" pitchFamily="2" charset="0"/>
          </a:endParaRPr>
        </a:p>
      </dsp:txBody>
      <dsp:txXfrm>
        <a:off x="2734450" y="670004"/>
        <a:ext cx="1533285" cy="1022190"/>
      </dsp:txXfrm>
    </dsp:sp>
    <dsp:sp modelId="{15842790-53EB-4BC7-826C-54AB2F2209A6}">
      <dsp:nvSpPr>
        <dsp:cNvPr id="0" name=""/>
        <dsp:cNvSpPr/>
      </dsp:nvSpPr>
      <dsp:spPr>
        <a:xfrm>
          <a:off x="4465665" y="670004"/>
          <a:ext cx="2555475" cy="1022190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m-KH" sz="1400" kern="1200" dirty="0" smtClean="0">
              <a:latin typeface="Khmer OS System" pitchFamily="2" charset="0"/>
              <a:cs typeface="Khmer OS System" pitchFamily="2" charset="0"/>
            </a:rPr>
            <a:t>ការគ្រប់គ្រង</a:t>
          </a:r>
          <a:endParaRPr lang="en-US" sz="1400" kern="1200" dirty="0" smtClean="0">
            <a:latin typeface="Khmer OS System" pitchFamily="2" charset="0"/>
            <a:cs typeface="Khmer OS System" pitchFamily="2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m-KH" sz="1400" kern="1200" dirty="0" smtClean="0">
              <a:latin typeface="Khmer OS System" pitchFamily="2" charset="0"/>
              <a:cs typeface="Khmer OS System" pitchFamily="2" charset="0"/>
            </a:rPr>
            <a:t>ផ្ទៃក្នុង (កុងត្រូល)</a:t>
          </a:r>
          <a:endParaRPr lang="en-GB" sz="1400" kern="1200" dirty="0">
            <a:latin typeface="Khmer OS System" pitchFamily="2" charset="0"/>
            <a:cs typeface="Khmer OS System" pitchFamily="2" charset="0"/>
          </a:endParaRPr>
        </a:p>
      </dsp:txBody>
      <dsp:txXfrm>
        <a:off x="4976760" y="670004"/>
        <a:ext cx="1533285" cy="1022190"/>
      </dsp:txXfrm>
    </dsp:sp>
    <dsp:sp modelId="{239A456E-F388-411D-9DA2-97AFDFD26F7A}">
      <dsp:nvSpPr>
        <dsp:cNvPr id="0" name=""/>
        <dsp:cNvSpPr/>
      </dsp:nvSpPr>
      <dsp:spPr>
        <a:xfrm>
          <a:off x="6671891" y="670004"/>
          <a:ext cx="2555475" cy="1022190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m-KH" sz="1400" kern="1200" dirty="0" smtClean="0">
              <a:latin typeface="Khmer OS System" pitchFamily="2" charset="0"/>
              <a:cs typeface="Khmer OS System" pitchFamily="2" charset="0"/>
            </a:rPr>
            <a:t>ហានិភ័យសំណល់</a:t>
          </a:r>
          <a:endParaRPr lang="en-GB" sz="1400" kern="1200" dirty="0">
            <a:latin typeface="Khmer OS System" pitchFamily="2" charset="0"/>
            <a:cs typeface="Khmer OS System" pitchFamily="2" charset="0"/>
          </a:endParaRPr>
        </a:p>
      </dsp:txBody>
      <dsp:txXfrm>
        <a:off x="7182986" y="670004"/>
        <a:ext cx="1533285" cy="10221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15C45-A98B-4025-9FD0-3D72A54D4F82}">
      <dsp:nvSpPr>
        <dsp:cNvPr id="0" name=""/>
        <dsp:cNvSpPr/>
      </dsp:nvSpPr>
      <dsp:spPr>
        <a:xfrm>
          <a:off x="1403368" y="929781"/>
          <a:ext cx="5079419" cy="106103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m-KH" sz="1600" kern="1200" dirty="0" smtClean="0">
              <a:latin typeface="Khmer OS System" pitchFamily="2" charset="0"/>
              <a:cs typeface="Khmer OS System" pitchFamily="2" charset="0"/>
            </a:rPr>
            <a:t>នាយកដ្ឋានសវនកម្មផ្ទៃក្នុង</a:t>
          </a:r>
          <a:endParaRPr lang="en-GB" sz="1600" kern="1200" dirty="0">
            <a:latin typeface="Khmer OS System" pitchFamily="2" charset="0"/>
            <a:cs typeface="Khmer OS System" pitchFamily="2" charset="0"/>
          </a:endParaRPr>
        </a:p>
      </dsp:txBody>
      <dsp:txXfrm>
        <a:off x="1434445" y="960858"/>
        <a:ext cx="5017265" cy="998877"/>
      </dsp:txXfrm>
    </dsp:sp>
    <dsp:sp modelId="{AA268533-A922-42B4-880C-1DE13798CEEF}">
      <dsp:nvSpPr>
        <dsp:cNvPr id="0" name=""/>
        <dsp:cNvSpPr/>
      </dsp:nvSpPr>
      <dsp:spPr>
        <a:xfrm>
          <a:off x="1913493" y="1990813"/>
          <a:ext cx="2029584" cy="227536"/>
        </a:xfrm>
        <a:custGeom>
          <a:avLst/>
          <a:gdLst/>
          <a:ahLst/>
          <a:cxnLst/>
          <a:rect l="0" t="0" r="0" b="0"/>
          <a:pathLst>
            <a:path>
              <a:moveTo>
                <a:pt x="2029584" y="0"/>
              </a:moveTo>
              <a:lnTo>
                <a:pt x="2029584" y="113768"/>
              </a:lnTo>
              <a:lnTo>
                <a:pt x="0" y="113768"/>
              </a:lnTo>
              <a:lnTo>
                <a:pt x="0" y="2275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90A5E3-BCCD-43EC-AB8A-CFB11E3D1EAF}">
      <dsp:nvSpPr>
        <dsp:cNvPr id="0" name=""/>
        <dsp:cNvSpPr/>
      </dsp:nvSpPr>
      <dsp:spPr>
        <a:xfrm>
          <a:off x="3286" y="2218349"/>
          <a:ext cx="3820413" cy="82457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m-KH" sz="1600" kern="1200" dirty="0" smtClean="0">
              <a:latin typeface="Khmer OS System" pitchFamily="2" charset="0"/>
              <a:cs typeface="Khmer OS System" pitchFamily="2" charset="0"/>
            </a:rPr>
            <a:t>ផែនការយុទ្ធសាស្រ្តសវនកម្ម</a:t>
          </a:r>
          <a:endParaRPr lang="en-GB" sz="1600" kern="1200" dirty="0">
            <a:latin typeface="Khmer OS System" pitchFamily="2" charset="0"/>
            <a:cs typeface="Khmer OS System" pitchFamily="2" charset="0"/>
          </a:endParaRPr>
        </a:p>
      </dsp:txBody>
      <dsp:txXfrm>
        <a:off x="27437" y="2242500"/>
        <a:ext cx="3772111" cy="776273"/>
      </dsp:txXfrm>
    </dsp:sp>
    <dsp:sp modelId="{0B7F8F66-296C-407A-BF3D-FFF18C2F8E8E}">
      <dsp:nvSpPr>
        <dsp:cNvPr id="0" name=""/>
        <dsp:cNvSpPr/>
      </dsp:nvSpPr>
      <dsp:spPr>
        <a:xfrm>
          <a:off x="952997" y="3042925"/>
          <a:ext cx="960496" cy="227536"/>
        </a:xfrm>
        <a:custGeom>
          <a:avLst/>
          <a:gdLst/>
          <a:ahLst/>
          <a:cxnLst/>
          <a:rect l="0" t="0" r="0" b="0"/>
          <a:pathLst>
            <a:path>
              <a:moveTo>
                <a:pt x="960496" y="0"/>
              </a:moveTo>
              <a:lnTo>
                <a:pt x="960496" y="113768"/>
              </a:lnTo>
              <a:lnTo>
                <a:pt x="0" y="113768"/>
              </a:lnTo>
              <a:lnTo>
                <a:pt x="0" y="22753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CB0936-EC92-4F4F-B124-083224BD1130}">
      <dsp:nvSpPr>
        <dsp:cNvPr id="0" name=""/>
        <dsp:cNvSpPr/>
      </dsp:nvSpPr>
      <dsp:spPr>
        <a:xfrm>
          <a:off x="146753" y="3270461"/>
          <a:ext cx="1612486" cy="56884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m-KH" sz="1200" kern="1200" dirty="0" smtClean="0">
              <a:latin typeface="Khmer OS System" pitchFamily="2" charset="0"/>
              <a:cs typeface="Khmer OS System" pitchFamily="2" charset="0"/>
            </a:rPr>
            <a:t>ការរៀបចំ </a:t>
          </a:r>
          <a:r>
            <a:rPr lang="en-GB" sz="1200" kern="1200" dirty="0" smtClean="0">
              <a:latin typeface="Khmer OS System" pitchFamily="2" charset="0"/>
              <a:cs typeface="Khmer OS System" pitchFamily="2" charset="0"/>
            </a:rPr>
            <a:t>SAP</a:t>
          </a:r>
          <a:endParaRPr lang="en-GB" sz="1200" kern="1200" dirty="0">
            <a:latin typeface="Khmer OS System" pitchFamily="2" charset="0"/>
            <a:cs typeface="Khmer OS System" pitchFamily="2" charset="0"/>
          </a:endParaRPr>
        </a:p>
      </dsp:txBody>
      <dsp:txXfrm>
        <a:off x="163414" y="3287122"/>
        <a:ext cx="1579164" cy="535519"/>
      </dsp:txXfrm>
    </dsp:sp>
    <dsp:sp modelId="{AE336002-11DD-480F-9602-ACAC17992D70}">
      <dsp:nvSpPr>
        <dsp:cNvPr id="0" name=""/>
        <dsp:cNvSpPr/>
      </dsp:nvSpPr>
      <dsp:spPr>
        <a:xfrm>
          <a:off x="1913493" y="3042925"/>
          <a:ext cx="934232" cy="227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768"/>
              </a:lnTo>
              <a:lnTo>
                <a:pt x="934232" y="113768"/>
              </a:lnTo>
              <a:lnTo>
                <a:pt x="934232" y="22753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65C1BA-0145-4783-A4B1-997C93D0ED69}">
      <dsp:nvSpPr>
        <dsp:cNvPr id="0" name=""/>
        <dsp:cNvSpPr/>
      </dsp:nvSpPr>
      <dsp:spPr>
        <a:xfrm>
          <a:off x="2015219" y="3270461"/>
          <a:ext cx="1665013" cy="56884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m-KH" sz="1200" kern="1200" dirty="0" smtClean="0">
              <a:latin typeface="Khmer OS System" pitchFamily="2" charset="0"/>
              <a:cs typeface="Khmer OS System" pitchFamily="2" charset="0"/>
            </a:rPr>
            <a:t>ការធ្វើបច្ចុប្ប្នភាព </a:t>
          </a:r>
          <a:r>
            <a:rPr lang="en-GB" sz="1200" kern="1200" dirty="0" smtClean="0">
              <a:latin typeface="Khmer OS System" pitchFamily="2" charset="0"/>
              <a:cs typeface="Khmer OS System" pitchFamily="2" charset="0"/>
            </a:rPr>
            <a:t>SAP</a:t>
          </a:r>
          <a:endParaRPr lang="en-GB" sz="1200" kern="1200" dirty="0">
            <a:latin typeface="Khmer OS System" pitchFamily="2" charset="0"/>
            <a:cs typeface="Khmer OS System" pitchFamily="2" charset="0"/>
          </a:endParaRPr>
        </a:p>
      </dsp:txBody>
      <dsp:txXfrm>
        <a:off x="2031880" y="3287122"/>
        <a:ext cx="1631691" cy="535519"/>
      </dsp:txXfrm>
    </dsp:sp>
    <dsp:sp modelId="{659DE65E-710E-426E-AA74-5A812191A712}">
      <dsp:nvSpPr>
        <dsp:cNvPr id="0" name=""/>
        <dsp:cNvSpPr/>
      </dsp:nvSpPr>
      <dsp:spPr>
        <a:xfrm>
          <a:off x="3943077" y="1990813"/>
          <a:ext cx="2784913" cy="227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768"/>
              </a:lnTo>
              <a:lnTo>
                <a:pt x="2784913" y="113768"/>
              </a:lnTo>
              <a:lnTo>
                <a:pt x="2784913" y="2275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38862E-591E-4894-9FAC-4701319DA26C}">
      <dsp:nvSpPr>
        <dsp:cNvPr id="0" name=""/>
        <dsp:cNvSpPr/>
      </dsp:nvSpPr>
      <dsp:spPr>
        <a:xfrm>
          <a:off x="5673508" y="2218349"/>
          <a:ext cx="2108965" cy="82457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m-KH" sz="1600" kern="1200" dirty="0" smtClean="0">
              <a:latin typeface="Khmer OS System" pitchFamily="2" charset="0"/>
              <a:cs typeface="Khmer OS System" pitchFamily="2" charset="0"/>
            </a:rPr>
            <a:t> កិច្ចការសវនកម្ម</a:t>
          </a:r>
          <a:endParaRPr lang="en-GB" sz="1600" kern="1200" dirty="0">
            <a:latin typeface="Khmer OS System" pitchFamily="2" charset="0"/>
            <a:cs typeface="Khmer OS System" pitchFamily="2" charset="0"/>
          </a:endParaRPr>
        </a:p>
      </dsp:txBody>
      <dsp:txXfrm>
        <a:off x="5697659" y="2242500"/>
        <a:ext cx="2060663" cy="776273"/>
      </dsp:txXfrm>
    </dsp:sp>
    <dsp:sp modelId="{4E2AAF34-0972-4636-B5D7-F1F15B797345}">
      <dsp:nvSpPr>
        <dsp:cNvPr id="0" name=""/>
        <dsp:cNvSpPr/>
      </dsp:nvSpPr>
      <dsp:spPr>
        <a:xfrm>
          <a:off x="4643036" y="3042925"/>
          <a:ext cx="2084954" cy="234374"/>
        </a:xfrm>
        <a:custGeom>
          <a:avLst/>
          <a:gdLst/>
          <a:ahLst/>
          <a:cxnLst/>
          <a:rect l="0" t="0" r="0" b="0"/>
          <a:pathLst>
            <a:path>
              <a:moveTo>
                <a:pt x="2084954" y="0"/>
              </a:moveTo>
              <a:lnTo>
                <a:pt x="2084954" y="117187"/>
              </a:lnTo>
              <a:lnTo>
                <a:pt x="0" y="117187"/>
              </a:lnTo>
              <a:lnTo>
                <a:pt x="0" y="2343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BA1874-1E8B-4B55-8E80-887149493588}">
      <dsp:nvSpPr>
        <dsp:cNvPr id="0" name=""/>
        <dsp:cNvSpPr/>
      </dsp:nvSpPr>
      <dsp:spPr>
        <a:xfrm>
          <a:off x="3974838" y="3277299"/>
          <a:ext cx="1336396" cy="56884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ts val="1440"/>
            </a:lnSpc>
            <a:spcBef>
              <a:spcPct val="0"/>
            </a:spcBef>
            <a:spcAft>
              <a:spcPct val="35000"/>
            </a:spcAft>
          </a:pPr>
          <a:r>
            <a:rPr lang="km-KH" sz="1200" kern="1200" dirty="0" smtClean="0">
              <a:latin typeface="Khmer OS System" pitchFamily="2" charset="0"/>
              <a:cs typeface="Khmer OS System" pitchFamily="2" charset="0"/>
            </a:rPr>
            <a:t>ការរៀបចំ</a:t>
          </a:r>
        </a:p>
        <a:p>
          <a:pPr lvl="0" algn="ctr" defTabSz="533400">
            <a:lnSpc>
              <a:spcPts val="1440"/>
            </a:lnSpc>
            <a:spcBef>
              <a:spcPct val="0"/>
            </a:spcBef>
            <a:spcAft>
              <a:spcPct val="35000"/>
            </a:spcAft>
          </a:pPr>
          <a:r>
            <a:rPr lang="km-KH" sz="1200" kern="1200" dirty="0" smtClean="0">
              <a:latin typeface="Khmer OS System" pitchFamily="2" charset="0"/>
              <a:cs typeface="Khmer OS System" pitchFamily="2" charset="0"/>
            </a:rPr>
            <a:t>ផែនការចុះ</a:t>
          </a:r>
          <a:endParaRPr lang="en-GB" sz="1200" kern="1200" dirty="0">
            <a:latin typeface="Khmer OS System" pitchFamily="2" charset="0"/>
            <a:cs typeface="Khmer OS System" pitchFamily="2" charset="0"/>
          </a:endParaRPr>
        </a:p>
      </dsp:txBody>
      <dsp:txXfrm>
        <a:off x="3991499" y="3293960"/>
        <a:ext cx="1303074" cy="535519"/>
      </dsp:txXfrm>
    </dsp:sp>
    <dsp:sp modelId="{3F16DD83-B1EB-4E6B-AA16-BF029498D3D5}">
      <dsp:nvSpPr>
        <dsp:cNvPr id="0" name=""/>
        <dsp:cNvSpPr/>
      </dsp:nvSpPr>
      <dsp:spPr>
        <a:xfrm>
          <a:off x="6241200" y="3042925"/>
          <a:ext cx="486790" cy="227536"/>
        </a:xfrm>
        <a:custGeom>
          <a:avLst/>
          <a:gdLst/>
          <a:ahLst/>
          <a:cxnLst/>
          <a:rect l="0" t="0" r="0" b="0"/>
          <a:pathLst>
            <a:path>
              <a:moveTo>
                <a:pt x="486790" y="0"/>
              </a:moveTo>
              <a:lnTo>
                <a:pt x="486790" y="113768"/>
              </a:lnTo>
              <a:lnTo>
                <a:pt x="0" y="113768"/>
              </a:lnTo>
              <a:lnTo>
                <a:pt x="0" y="22753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325B68-3D77-43C5-AC50-A9701ADFF29B}">
      <dsp:nvSpPr>
        <dsp:cNvPr id="0" name=""/>
        <dsp:cNvSpPr/>
      </dsp:nvSpPr>
      <dsp:spPr>
        <a:xfrm>
          <a:off x="5528586" y="3270461"/>
          <a:ext cx="1425229" cy="56884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m-KH" sz="1200" kern="1200" dirty="0" smtClean="0">
              <a:latin typeface="Khmer OS System" pitchFamily="2" charset="0"/>
              <a:cs typeface="Khmer OS System" pitchFamily="2" charset="0"/>
            </a:rPr>
            <a:t>ការអនុវត្ត      ជាក់ស្តែង</a:t>
          </a:r>
          <a:endParaRPr lang="en-GB" sz="1200" kern="1200" dirty="0">
            <a:latin typeface="Khmer OS System" pitchFamily="2" charset="0"/>
            <a:cs typeface="Khmer OS System" pitchFamily="2" charset="0"/>
          </a:endParaRPr>
        </a:p>
      </dsp:txBody>
      <dsp:txXfrm>
        <a:off x="5545247" y="3287122"/>
        <a:ext cx="1391907" cy="535519"/>
      </dsp:txXfrm>
    </dsp:sp>
    <dsp:sp modelId="{278B4483-00C6-41BF-AAA6-B3110E1574B9}">
      <dsp:nvSpPr>
        <dsp:cNvPr id="0" name=""/>
        <dsp:cNvSpPr/>
      </dsp:nvSpPr>
      <dsp:spPr>
        <a:xfrm>
          <a:off x="6727991" y="3042925"/>
          <a:ext cx="1082171" cy="227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768"/>
              </a:lnTo>
              <a:lnTo>
                <a:pt x="1082171" y="113768"/>
              </a:lnTo>
              <a:lnTo>
                <a:pt x="1082171" y="22753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55FE26-9F1C-40BD-9348-C441AB301A8B}">
      <dsp:nvSpPr>
        <dsp:cNvPr id="0" name=""/>
        <dsp:cNvSpPr/>
      </dsp:nvSpPr>
      <dsp:spPr>
        <a:xfrm>
          <a:off x="7209794" y="3270461"/>
          <a:ext cx="1200736" cy="56884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m-KH" sz="1200" kern="1200" dirty="0" smtClean="0"/>
            <a:t>ការធ្វើ    របាយការណ៏</a:t>
          </a:r>
          <a:endParaRPr lang="en-GB" sz="1200" kern="1200" dirty="0"/>
        </a:p>
      </dsp:txBody>
      <dsp:txXfrm>
        <a:off x="7226455" y="3287122"/>
        <a:ext cx="1167414" cy="535519"/>
      </dsp:txXfrm>
    </dsp:sp>
    <dsp:sp modelId="{7FE1E2C1-C4A3-4216-96E1-4174894678C4}">
      <dsp:nvSpPr>
        <dsp:cNvPr id="0" name=""/>
        <dsp:cNvSpPr/>
      </dsp:nvSpPr>
      <dsp:spPr>
        <a:xfrm>
          <a:off x="6727991" y="3042925"/>
          <a:ext cx="2365149" cy="227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768"/>
              </a:lnTo>
              <a:lnTo>
                <a:pt x="2365149" y="113768"/>
              </a:lnTo>
              <a:lnTo>
                <a:pt x="2365149" y="22753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7CF4FA-597E-438A-92E3-D5031D536D68}">
      <dsp:nvSpPr>
        <dsp:cNvPr id="0" name=""/>
        <dsp:cNvSpPr/>
      </dsp:nvSpPr>
      <dsp:spPr>
        <a:xfrm>
          <a:off x="8666509" y="3270461"/>
          <a:ext cx="853262" cy="56884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m-KH" sz="1200" kern="1200" dirty="0" smtClean="0">
              <a:latin typeface="Khmer OS System" pitchFamily="2" charset="0"/>
              <a:cs typeface="Khmer OS System" pitchFamily="2" charset="0"/>
            </a:rPr>
            <a:t>ការតាមដាន</a:t>
          </a:r>
          <a:endParaRPr lang="en-GB" sz="1200" kern="1200" dirty="0">
            <a:latin typeface="Khmer OS System" pitchFamily="2" charset="0"/>
            <a:cs typeface="Khmer OS System" pitchFamily="2" charset="0"/>
          </a:endParaRPr>
        </a:p>
      </dsp:txBody>
      <dsp:txXfrm>
        <a:off x="8683170" y="3287122"/>
        <a:ext cx="819940" cy="5355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5E94D5-053D-4FAE-8AA1-165BAB5FFC32}" type="datetimeFigureOut">
              <a:rPr lang="en-US"/>
              <a:pPr>
                <a:defRPr/>
              </a:pPr>
              <a:t>4/24/2016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96CADA-7D21-438C-8779-D13819BF6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58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9D2A96-1517-477F-B863-3DA5EF214BBE}" type="datetimeFigureOut">
              <a:rPr lang="en-US"/>
              <a:pPr>
                <a:defRPr/>
              </a:pPr>
              <a:t>4/24/2016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685800"/>
            <a:ext cx="4638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5C7216-FBE3-44C8-B062-A80D449B0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8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24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497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746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995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12441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34929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7417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9905" algn="l" defTabSz="10449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9663" y="685800"/>
            <a:ext cx="46386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FFF17C-65CA-4734-B6AF-36488DD8EE5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9663" y="685800"/>
            <a:ext cx="4638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46D9C6-3964-41D7-A282-5846AF1C4E5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68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9663" y="685800"/>
            <a:ext cx="4638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46D9C6-3964-41D7-A282-5846AF1C4E5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43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9663" y="685800"/>
            <a:ext cx="4638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46D9C6-3964-41D7-A282-5846AF1C4E5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23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9663" y="685800"/>
            <a:ext cx="4638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46D9C6-3964-41D7-A282-5846AF1C4E5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86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9663" y="685800"/>
            <a:ext cx="4638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46D9C6-3964-41D7-A282-5846AF1C4E5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86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9663" y="685800"/>
            <a:ext cx="4638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46D9C6-3964-41D7-A282-5846AF1C4E5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86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8004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mtClean="0"/>
          </a:p>
        </p:txBody>
      </p:sp>
      <p:sp>
        <p:nvSpPr>
          <p:cNvPr id="12800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E7F9C16-6403-401E-8056-A960FFFECCB7}" type="slidenum">
              <a:rPr lang="en-US" smtClean="0"/>
              <a:pPr eaLnBrk="1" hangingPunct="1"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7220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mtClean="0"/>
          </a:p>
        </p:txBody>
      </p:sp>
      <p:sp>
        <p:nvSpPr>
          <p:cNvPr id="13722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C096F2A-448F-4F84-B511-DA0B4904E45D}" type="slidenum">
              <a:rPr lang="en-US" smtClean="0"/>
              <a:pPr eaLnBrk="1" hangingPunct="1"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4388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mtClean="0"/>
          </a:p>
        </p:txBody>
      </p:sp>
      <p:sp>
        <p:nvSpPr>
          <p:cNvPr id="14438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63B905D-2F36-4D09-94E7-2508EEF3CF28}" type="slidenum">
              <a:rPr lang="en-US" smtClean="0"/>
              <a:pPr eaLnBrk="1" hangingPunct="1"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9663" y="685800"/>
            <a:ext cx="4638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46D9C6-3964-41D7-A282-5846AF1C4E5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85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9663" y="685800"/>
            <a:ext cx="4638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46D9C6-3964-41D7-A282-5846AF1C4E5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68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9663" y="685800"/>
            <a:ext cx="4638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46D9C6-3964-41D7-A282-5846AF1C4E5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766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9663" y="685800"/>
            <a:ext cx="4638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46D9C6-3964-41D7-A282-5846AF1C4E5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103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46D9C6-3964-41D7-A282-5846AF1C4E5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055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46D9C6-3964-41D7-A282-5846AF1C4E5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940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46D9C6-3964-41D7-A282-5846AF1C4E5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055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46D9C6-3964-41D7-A282-5846AF1C4E5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055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46D9C6-3964-41D7-A282-5846AF1C4E5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568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9663" y="685800"/>
            <a:ext cx="4638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46D9C6-3964-41D7-A282-5846AF1C4E5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103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9663" y="685800"/>
            <a:ext cx="4638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46D9C6-3964-41D7-A282-5846AF1C4E5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103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9663" y="685800"/>
            <a:ext cx="4638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46D9C6-3964-41D7-A282-5846AF1C4E5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10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96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378560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11026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243491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675957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DCFADA-1F5F-4573-90B4-CD59F9E4CA88}" type="slidenum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99685" name="Date Placeholder 1"/>
          <p:cNvSpPr>
            <a:spLocks noGrp="1"/>
          </p:cNvSpPr>
          <p:nvPr>
            <p:ph type="dt" sz="quarter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378560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11026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243491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675957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30/12/2014</a:t>
            </a:r>
            <a:endParaRPr lang="en-GB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9663" y="685800"/>
            <a:ext cx="4638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46D9C6-3964-41D7-A282-5846AF1C4E5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103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9663" y="685800"/>
            <a:ext cx="4638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46D9C6-3964-41D7-A282-5846AF1C4E5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103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9663" y="685800"/>
            <a:ext cx="4638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46D9C6-3964-41D7-A282-5846AF1C4E5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103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9663" y="685800"/>
            <a:ext cx="4638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46D9C6-3964-41D7-A282-5846AF1C4E5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103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9663" y="685800"/>
            <a:ext cx="4638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46D9C6-3964-41D7-A282-5846AF1C4E5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103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9663" y="685800"/>
            <a:ext cx="4638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46D9C6-3964-41D7-A282-5846AF1C4E5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103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9663" y="685800"/>
            <a:ext cx="4638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46D9C6-3964-41D7-A282-5846AF1C4E5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103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9663" y="685800"/>
            <a:ext cx="4638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46D9C6-3964-41D7-A282-5846AF1C4E5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103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9663" y="685800"/>
            <a:ext cx="4638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46D9C6-3964-41D7-A282-5846AF1C4E5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103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9663" y="685800"/>
            <a:ext cx="4638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46D9C6-3964-41D7-A282-5846AF1C4E5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10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07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378560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11026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243491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675957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70704D-B8A8-4AA8-912D-569A3EF5BDEC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 smtClean="0"/>
          </a:p>
        </p:txBody>
      </p:sp>
      <p:sp>
        <p:nvSpPr>
          <p:cNvPr id="200709" name="Date Placeholder 4"/>
          <p:cNvSpPr>
            <a:spLocks noGrp="1"/>
          </p:cNvSpPr>
          <p:nvPr>
            <p:ph type="dt" sz="quarter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378560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811026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243491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675957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30/12/2014</a:t>
            </a:r>
            <a:endParaRPr lang="en-GB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9663" y="685800"/>
            <a:ext cx="4638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46D9C6-3964-41D7-A282-5846AF1C4E5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103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9663" y="685800"/>
            <a:ext cx="4638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46D9C6-3964-41D7-A282-5846AF1C4E5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103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9663" y="685800"/>
            <a:ext cx="4638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46D9C6-3964-41D7-A282-5846AF1C4E5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103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9663" y="685800"/>
            <a:ext cx="4638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46D9C6-3964-41D7-A282-5846AF1C4E51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103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9663" y="685800"/>
            <a:ext cx="4638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46D9C6-3964-41D7-A282-5846AF1C4E51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103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7D96AE-5AE5-4216-9AB8-80518DE104C0}" type="slidenum">
              <a:rPr lang="en-US" smtClean="0"/>
              <a:pPr/>
              <a:t>118</a:t>
            </a:fld>
            <a:endParaRPr lang="en-US" dirty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84213"/>
            <a:ext cx="4640262" cy="3430587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>
            <a:solidFill>
              <a:schemeClr val="tx1"/>
            </a:solidFill>
          </a:ln>
        </p:spPr>
        <p:txBody>
          <a:bodyPr lIns="88660" tIns="44330" rIns="88660" bIns="44330"/>
          <a:lstStyle/>
          <a:p>
            <a:pPr eaLnBrk="1" hangingPunct="1"/>
            <a:endParaRPr lang="en-CA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1B79F-952C-49A1-9F8A-AD2A1EB826AE}" type="slidenum">
              <a:rPr lang="en-US" smtClean="0"/>
              <a:pPr/>
              <a:t>119</a:t>
            </a:fld>
            <a:endParaRPr lang="en-US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84213"/>
            <a:ext cx="4640262" cy="343058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>
            <a:solidFill>
              <a:schemeClr val="tx1"/>
            </a:solidFill>
          </a:ln>
        </p:spPr>
        <p:txBody>
          <a:bodyPr lIns="88660" tIns="44330" rIns="88660" bIns="44330"/>
          <a:lstStyle/>
          <a:p>
            <a:pPr eaLnBrk="1" hangingPunct="1"/>
            <a:endParaRPr lang="en-CA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A9407-53B6-4C35-BD54-EEC0600C96DC}" type="slidenum">
              <a:rPr lang="en-US" smtClean="0"/>
              <a:pPr/>
              <a:t>120</a:t>
            </a:fld>
            <a:endParaRPr lang="en-US" dirty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84213"/>
            <a:ext cx="4640262" cy="3430587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ABD5C4-8740-4652-AFF5-91B700ADEF66}" type="slidenum">
              <a:rPr lang="en-US" smtClean="0"/>
              <a:pPr/>
              <a:t>121</a:t>
            </a:fld>
            <a:endParaRPr lang="en-US" dirty="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84213"/>
            <a:ext cx="4640262" cy="3430587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 lIns="88660" tIns="44330" rIns="88660" bIns="44330"/>
          <a:lstStyle/>
          <a:p>
            <a:pPr marL="171450" indent="-171450" eaLnBrk="1" hangingPunct="1">
              <a:buFont typeface="Wingdings 2" pitchFamily="18" charset="2"/>
              <a:buChar char="Ø"/>
            </a:pPr>
            <a:endParaRPr lang="en-CA" sz="1000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B997D4-A07A-4E0C-AD9A-6C92986243D4}" type="slidenum">
              <a:rPr lang="en-US" smtClean="0"/>
              <a:pPr/>
              <a:t>122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84213"/>
            <a:ext cx="4640262" cy="34305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4863" y="4343400"/>
            <a:ext cx="5748337" cy="4116388"/>
          </a:xfrm>
          <a:noFill/>
          <a:ln/>
        </p:spPr>
        <p:txBody>
          <a:bodyPr lIns="88660" tIns="44330" rIns="88660" bIns="44330"/>
          <a:lstStyle/>
          <a:p>
            <a:pPr eaLnBrk="1" hangingPunct="1">
              <a:spcBef>
                <a:spcPct val="100000"/>
              </a:spcBef>
              <a:buClr>
                <a:schemeClr val="tx1"/>
              </a:buClr>
              <a:buFont typeface="Wingdings 2" pitchFamily="18" charset="2"/>
              <a:buNone/>
            </a:pPr>
            <a:endParaRPr lang="en-CA" sz="1000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9663" y="685800"/>
            <a:ext cx="4638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46D9C6-3964-41D7-A282-5846AF1C4E5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6860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DE9627-C317-4C0A-A0B2-F290BCCD45CC}" type="slidenum">
              <a:rPr lang="en-US" smtClean="0"/>
              <a:pPr/>
              <a:t>123</a:t>
            </a:fld>
            <a:endParaRPr lang="en-US" dirty="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84213"/>
            <a:ext cx="4640262" cy="343058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 lIns="88660" tIns="44330" rIns="88660" bIns="44330"/>
          <a:lstStyle/>
          <a:p>
            <a:pPr marL="114300" indent="-114300" eaLnBrk="1" hangingPunct="1"/>
            <a:endParaRPr lang="en-CA" dirty="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E08991-16A5-4932-BB6B-78B194883279}" type="slidenum">
              <a:rPr lang="en-US" smtClean="0"/>
              <a:pPr/>
              <a:t>124</a:t>
            </a:fld>
            <a:endParaRPr lang="en-US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84213"/>
            <a:ext cx="4640262" cy="3430587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 lIns="88660" tIns="44330" rIns="88660" bIns="44330"/>
          <a:lstStyle/>
          <a:p>
            <a:pPr marL="114300" indent="-114300" eaLnBrk="1" hangingPunct="1">
              <a:buFont typeface="Wingdings 2" pitchFamily="18" charset="2"/>
              <a:buChar char="Ø"/>
            </a:pPr>
            <a:endParaRPr lang="en-CA" sz="1000" dirty="0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DE9627-C317-4C0A-A0B2-F290BCCD45CC}" type="slidenum">
              <a:rPr lang="en-US" smtClean="0"/>
              <a:pPr/>
              <a:t>125</a:t>
            </a:fld>
            <a:endParaRPr lang="en-US" dirty="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84213"/>
            <a:ext cx="4640262" cy="343058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 lIns="88660" tIns="44330" rIns="88660" bIns="44330"/>
          <a:lstStyle/>
          <a:p>
            <a:pPr marL="114300" indent="-114300" eaLnBrk="1" hangingPunct="1"/>
            <a:endParaRPr lang="en-CA" dirty="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DE9627-C317-4C0A-A0B2-F290BCCD45CC}" type="slidenum">
              <a:rPr lang="en-US" smtClean="0"/>
              <a:pPr/>
              <a:t>126</a:t>
            </a:fld>
            <a:endParaRPr lang="en-US" dirty="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84213"/>
            <a:ext cx="4640262" cy="343058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 lIns="88660" tIns="44330" rIns="88660" bIns="44330"/>
          <a:lstStyle/>
          <a:p>
            <a:pPr marL="114300" indent="-114300" eaLnBrk="1" hangingPunct="1"/>
            <a:endParaRPr lang="en-CA" dirty="0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DE9627-C317-4C0A-A0B2-F290BCCD45CC}" type="slidenum">
              <a:rPr lang="en-US" smtClean="0"/>
              <a:pPr/>
              <a:t>127</a:t>
            </a:fld>
            <a:endParaRPr lang="en-US" dirty="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84213"/>
            <a:ext cx="4640262" cy="343058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 lIns="88660" tIns="44330" rIns="88660" bIns="44330"/>
          <a:lstStyle/>
          <a:p>
            <a:pPr marL="114300" indent="-114300" eaLnBrk="1" hangingPunct="1"/>
            <a:endParaRPr lang="en-CA" dirty="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486DE6-A7CF-481F-8C81-930271ACFEA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132</a:t>
            </a:fld>
            <a:endParaRPr lang="en-US" smtClean="0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9663" y="685800"/>
            <a:ext cx="46386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03089D-B0FD-43CD-B2A7-9B965A1948C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134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9663" y="684213"/>
            <a:ext cx="4640262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44ECAD-F836-47A9-9504-CAE0CF02300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136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9663" y="684213"/>
            <a:ext cx="4640262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233BEC-28A4-4B66-AEFA-B568B1D5496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137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9663" y="684213"/>
            <a:ext cx="4640262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F5B0AF-0C1B-457F-81E0-B7B5839A0CE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138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9663" y="684213"/>
            <a:ext cx="4640262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D140BA-0D21-4BC6-9CD2-07E1716525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117DE3-85AC-4F59-A350-43ABDD7E204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139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9663" y="684213"/>
            <a:ext cx="4640262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88660" tIns="44330" rIns="88660" bIns="4433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6EFECB-FD3F-4BE6-AA3F-79A54ECC316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140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9663" y="684213"/>
            <a:ext cx="4640262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B11DFB-BA11-4C8E-A9AD-B8982F31FF2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141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9663" y="684213"/>
            <a:ext cx="4640262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660" tIns="44330" rIns="88660" bIns="44330" numCol="1" anchor="t" anchorCtr="0" compatLnSpc="1">
            <a:prstTxWarp prst="textNoShape">
              <a:avLst/>
            </a:prstTxWarp>
          </a:bodyPr>
          <a:lstStyle/>
          <a:p>
            <a:pPr marL="114300" indent="-114300" eaLnBrk="1" hangingPunct="1">
              <a:spcBef>
                <a:spcPct val="0"/>
              </a:spcBef>
            </a:pPr>
            <a:endParaRPr lang="en-CA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B11DFB-BA11-4C8E-A9AD-B8982F31FF2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142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9663" y="684213"/>
            <a:ext cx="4640262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660" tIns="44330" rIns="88660" bIns="44330" numCol="1" anchor="t" anchorCtr="0" compatLnSpc="1">
            <a:prstTxWarp prst="textNoShape">
              <a:avLst/>
            </a:prstTxWarp>
          </a:bodyPr>
          <a:lstStyle/>
          <a:p>
            <a:pPr marL="114300" indent="-114300" eaLnBrk="1" hangingPunct="1">
              <a:spcBef>
                <a:spcPct val="0"/>
              </a:spcBef>
            </a:pPr>
            <a:endParaRPr lang="en-CA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F18F1F-9B46-4D29-8FDD-B9C85330EA5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143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9663" y="684213"/>
            <a:ext cx="4640262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F0FDCC-5FA0-4B19-ABD9-1AF269ECA06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144</a:t>
            </a:fld>
            <a:endParaRPr 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9663" y="684213"/>
            <a:ext cx="4640262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82D057-931A-44AF-95D2-E3B522ABF83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145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9663" y="684213"/>
            <a:ext cx="4640262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660" tIns="44330" rIns="88660" bIns="44330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 2" pitchFamily="18" charset="2"/>
              <a:buChar char="Ø"/>
            </a:pPr>
            <a:endParaRPr lang="en-CA" sz="1000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A7EF61-4389-4460-9CF2-10593ED77F2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146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9663" y="684213"/>
            <a:ext cx="4640262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660" tIns="44330" rIns="88660" bIns="44330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 typeface="Wingdings 2" pitchFamily="18" charset="2"/>
              <a:buChar char="Ø"/>
            </a:pPr>
            <a:endParaRPr lang="en-CA" sz="1000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F651D1-571E-4475-9A00-FC82F9EDF93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147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9663" y="684213"/>
            <a:ext cx="4640262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486400" cy="4454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660" tIns="44330" rIns="88660" bIns="44330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 typeface="Wingdings 2" pitchFamily="18" charset="2"/>
              <a:buChar char="Ø"/>
            </a:pPr>
            <a:endParaRPr lang="en-CA" sz="90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43DE76-DAC0-4EF3-AD98-3C5FAD45E9B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148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9663" y="684213"/>
            <a:ext cx="4640262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486400" cy="4454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660" tIns="44330" rIns="88660" bIns="44330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 typeface="Wingdings 2" pitchFamily="18" charset="2"/>
              <a:buChar char="Ø"/>
            </a:pPr>
            <a:endParaRPr lang="en-CA" sz="900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9663" y="685800"/>
            <a:ext cx="4638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46D9C6-3964-41D7-A282-5846AF1C4E5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6860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8D5EE2-5EFD-46CF-A47E-D49D0FD9E38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149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9663" y="684213"/>
            <a:ext cx="4640262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562600" cy="4159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660" tIns="44330" rIns="88660" bIns="44330" numCol="1" anchor="t" anchorCtr="0" compatLnSpc="1">
            <a:prstTxWarp prst="textNoShape">
              <a:avLst/>
            </a:prstTxWarp>
          </a:bodyPr>
          <a:lstStyle/>
          <a:p>
            <a:pPr marL="114300" indent="-114300" eaLnBrk="1" hangingPunct="1">
              <a:spcBef>
                <a:spcPct val="0"/>
              </a:spcBef>
              <a:buFont typeface="Wingdings 2" pitchFamily="18" charset="2"/>
              <a:buChar char="Ø"/>
            </a:pPr>
            <a:endParaRPr lang="en-CA" sz="100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8A50F7-E8E6-4BC1-98D8-90F62BEC00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150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9663" y="684213"/>
            <a:ext cx="4640262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660" tIns="44330" rIns="88660" bIns="44330" numCol="1" anchor="t" anchorCtr="0" compatLnSpc="1">
            <a:prstTxWarp prst="textNoShape">
              <a:avLst/>
            </a:prstTxWarp>
          </a:bodyPr>
          <a:lstStyle/>
          <a:p>
            <a:pPr marL="114300" indent="-114300" eaLnBrk="1" hangingPunct="1">
              <a:spcBef>
                <a:spcPct val="0"/>
              </a:spcBef>
            </a:pPr>
            <a:endParaRPr lang="en-CA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9663" y="685800"/>
            <a:ext cx="4638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FEB7-CE29-4BE7-901A-453C1B10DA7B}" type="slidenum">
              <a:rPr lang="en-GB" smtClean="0"/>
              <a:pPr/>
              <a:t>154</a:t>
            </a:fld>
            <a:endParaRPr lang="en-GB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9663" y="685800"/>
            <a:ext cx="4638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DFEB7-CE29-4BE7-901A-453C1B10DA7B}" type="slidenum">
              <a:rPr lang="en-GB" smtClean="0"/>
              <a:pPr/>
              <a:t>162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350698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9663" y="685800"/>
            <a:ext cx="46386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2425E3-19E7-4AE0-BDF2-B5541887247C}" type="slidenum">
              <a:rPr lang="en-GB" smtClean="0"/>
              <a:pPr>
                <a:defRPr/>
              </a:pPr>
              <a:t>168</a:t>
            </a:fld>
            <a:endParaRPr lang="en-GB"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9663" y="685800"/>
            <a:ext cx="46386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707195-B353-4215-87EC-A84D0E5566A5}" type="slidenum">
              <a:rPr lang="en-GB" smtClean="0"/>
              <a:pPr>
                <a:defRPr/>
              </a:pPr>
              <a:t>180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9663" y="685800"/>
            <a:ext cx="4638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46D9C6-3964-41D7-A282-5846AF1C4E5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68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9663" y="685800"/>
            <a:ext cx="4638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46D9C6-3964-41D7-A282-5846AF1C4E5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0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2414482"/>
            <a:ext cx="893826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340" y="4404360"/>
            <a:ext cx="73609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2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4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9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4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9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16/09/2013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92830" y="7254241"/>
            <a:ext cx="3329940" cy="413808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8780" y="7203864"/>
            <a:ext cx="701040" cy="41380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59583-6180-46AC-9B70-3D6448FC41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15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91531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7860" y="311256"/>
            <a:ext cx="5082540" cy="12954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16/09/2013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92830" y="7081520"/>
            <a:ext cx="3329940" cy="518160"/>
          </a:xfrm>
          <a:prstGeom prst="rect">
            <a:avLst/>
          </a:prstGeom>
        </p:spPr>
        <p:txBody>
          <a:bodyPr/>
          <a:lstStyle>
            <a:lvl1pPr>
              <a:defRPr dirty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817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044395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16/09/2013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8780" y="7203864"/>
            <a:ext cx="701040" cy="41380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10F0B-D292-4B05-B6BD-F8BE01720D9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25348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16/09/2013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8780" y="7203864"/>
            <a:ext cx="701040" cy="41380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4D5A2-7CF6-4EB0-8E26-A2870296986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028777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16/09/2013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8780" y="7203864"/>
            <a:ext cx="701040" cy="41380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521C8-1397-49A2-8243-3E4E187AD4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940480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16/09/2013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8780" y="7203864"/>
            <a:ext cx="701040" cy="41380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D03C6-11F0-4ED7-A334-F2AC728222B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62630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16/09/2013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8780" y="7203864"/>
            <a:ext cx="701040" cy="41380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E33BD-9B5F-4205-84D7-6CDF8E8FD0E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627355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16/09/2013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8780" y="7203864"/>
            <a:ext cx="701040" cy="41380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C5792-EF40-461C-825E-7DDECA19EC9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752609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16/09/2013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8780" y="7203864"/>
            <a:ext cx="701040" cy="41380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0CA35-F8E3-4D38-B89C-A83A1CF363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91761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16/09/2013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8780" y="7203864"/>
            <a:ext cx="701040" cy="41380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FCC0B-1CE1-475D-AC42-3AE80F84A1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78639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16/09/2013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8780" y="7203864"/>
            <a:ext cx="701040" cy="41380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F34BD-34CD-4E13-8C4E-E19C1C5731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52254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16/09/2013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8780" y="7203864"/>
            <a:ext cx="701040" cy="41380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A8A9C-E2C5-45A3-81CA-553C6233E7F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32056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16/09/2013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8780" y="7203864"/>
            <a:ext cx="701040" cy="41380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1CD7A-14A8-47AF-9C10-AFBA0874E8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684514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16/09/2013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8780" y="7203864"/>
            <a:ext cx="701040" cy="41380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2B0FA-F314-4F42-9591-29C6E5C6672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241410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16/09/2013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8780" y="7203864"/>
            <a:ext cx="701040" cy="41380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B2B02-DADD-4B40-B6CE-362FE58892D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32793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16/09/2013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8780" y="7203864"/>
            <a:ext cx="701040" cy="41380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0C69A-7672-427D-8E96-85C9D114E2D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94780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16/09/2013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8780" y="7203864"/>
            <a:ext cx="701040" cy="41380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3745B-856E-4D03-9197-09571FAD51B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28007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16/09/2013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8780" y="7203864"/>
            <a:ext cx="701040" cy="41380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8C85C-AF9E-4C28-AF0E-65DDBD10EC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2623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16/09/2013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8780" y="7203864"/>
            <a:ext cx="701040" cy="41380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AFA46-0735-4FDA-BBFD-E3BD654C2B2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65124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" y="1813560"/>
            <a:ext cx="4644390" cy="512942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5430" y="1813560"/>
            <a:ext cx="4644390" cy="512942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16/09/2013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8780" y="7203864"/>
            <a:ext cx="701040" cy="41380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A7D54-22EF-407B-B8B7-5621586798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65927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780" y="1739795"/>
            <a:ext cx="4646216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488" indent="0">
              <a:buNone/>
              <a:defRPr sz="2300" b="1"/>
            </a:lvl2pPr>
            <a:lvl3pPr marL="1044976" indent="0">
              <a:buNone/>
              <a:defRPr sz="2100" b="1"/>
            </a:lvl3pPr>
            <a:lvl4pPr marL="1567464" indent="0">
              <a:buNone/>
              <a:defRPr sz="1800" b="1"/>
            </a:lvl4pPr>
            <a:lvl5pPr marL="2089953" indent="0">
              <a:buNone/>
              <a:defRPr sz="1800" b="1"/>
            </a:lvl5pPr>
            <a:lvl6pPr marL="2612441" indent="0">
              <a:buNone/>
              <a:defRPr sz="1800" b="1"/>
            </a:lvl6pPr>
            <a:lvl7pPr marL="3134929" indent="0">
              <a:buNone/>
              <a:defRPr sz="1800" b="1"/>
            </a:lvl7pPr>
            <a:lvl8pPr marL="3657417" indent="0">
              <a:buNone/>
              <a:defRPr sz="1800" b="1"/>
            </a:lvl8pPr>
            <a:lvl9pPr marL="417990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" y="2464859"/>
            <a:ext cx="4646216" cy="447812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41779" y="1739795"/>
            <a:ext cx="4648041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488" indent="0">
              <a:buNone/>
              <a:defRPr sz="2300" b="1"/>
            </a:lvl2pPr>
            <a:lvl3pPr marL="1044976" indent="0">
              <a:buNone/>
              <a:defRPr sz="2100" b="1"/>
            </a:lvl3pPr>
            <a:lvl4pPr marL="1567464" indent="0">
              <a:buNone/>
              <a:defRPr sz="1800" b="1"/>
            </a:lvl4pPr>
            <a:lvl5pPr marL="2089953" indent="0">
              <a:buNone/>
              <a:defRPr sz="1800" b="1"/>
            </a:lvl5pPr>
            <a:lvl6pPr marL="2612441" indent="0">
              <a:buNone/>
              <a:defRPr sz="1800" b="1"/>
            </a:lvl6pPr>
            <a:lvl7pPr marL="3134929" indent="0">
              <a:buNone/>
              <a:defRPr sz="1800" b="1"/>
            </a:lvl7pPr>
            <a:lvl8pPr marL="3657417" indent="0">
              <a:buNone/>
              <a:defRPr sz="1800" b="1"/>
            </a:lvl8pPr>
            <a:lvl9pPr marL="417990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41779" y="2464859"/>
            <a:ext cx="4648041" cy="447812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16/09/2013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8780" y="7203864"/>
            <a:ext cx="701040" cy="41380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6BFEA-11A7-479F-B8C1-0F711EBADE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8589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16/09/2013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8780" y="7203864"/>
            <a:ext cx="701040" cy="41380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BFC0B-1617-423D-BA02-540044FE02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06417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16/09/2013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8780" y="7203864"/>
            <a:ext cx="701040" cy="41380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F20DC-4861-403C-856B-597E9E0FCB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37059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16/09/2013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8780" y="7203864"/>
            <a:ext cx="701040" cy="41380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3A66E-C850-4BF8-9156-ABDAA3D256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7452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16/09/2013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8780" y="7203864"/>
            <a:ext cx="701040" cy="41380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547D3-4A77-4A18-9C2C-4E9E441553A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976878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5455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25780" y="311256"/>
            <a:ext cx="946404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25780" y="1813560"/>
            <a:ext cx="9464040" cy="51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3410" y="7214659"/>
            <a:ext cx="2453640" cy="413808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16/09/2013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92830" y="7238049"/>
            <a:ext cx="3329940" cy="413808"/>
          </a:xfrm>
          <a:prstGeom prst="rect">
            <a:avLst/>
          </a:prstGeom>
        </p:spPr>
        <p:txBody>
          <a:bodyPr vert="horz" lIns="104498" tIns="52249" rIns="104498" bIns="5224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031" name="Picture 22" descr="C:\Users\user\Documents\MEF Logo.gif"/>
          <p:cNvPicPr>
            <a:picLocks noChangeAspect="1" noChangeArrowheads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172720"/>
            <a:ext cx="1522571" cy="146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8"/>
          <p:cNvSpPr>
            <a:spLocks noChangeArrowheads="1"/>
          </p:cNvSpPr>
          <p:nvPr userDrawn="1"/>
        </p:nvSpPr>
        <p:spPr bwMode="black">
          <a:xfrm>
            <a:off x="1" y="7254240"/>
            <a:ext cx="10285571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5223" tIns="52612" rIns="105223" bIns="52612" anchor="ctr"/>
          <a:lstStyle/>
          <a:p>
            <a:pPr algn="ctr" eaLnBrk="0" hangingPunct="0"/>
            <a:r>
              <a:rPr lang="ca-ES" sz="16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រៀបចំដោយ </a:t>
            </a:r>
            <a:r>
              <a:rPr lang="km-KH" sz="16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អគ្គ</a:t>
            </a:r>
            <a:r>
              <a:rPr lang="km-KH" sz="1600" b="1" dirty="0" smtClean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នាយកដ្</a:t>
            </a:r>
            <a:r>
              <a:rPr lang="km-KH" sz="16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ឋានសវនកម្មផ្ទៃ</a:t>
            </a:r>
            <a:r>
              <a:rPr lang="km-KH" sz="1600" b="1" dirty="0" smtClean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ក្នុង </a:t>
            </a:r>
            <a:r>
              <a:rPr lang="ca-ES" sz="1600" b="1" dirty="0" smtClean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នៃ</a:t>
            </a:r>
            <a:r>
              <a:rPr lang="km-KH" sz="1600" b="1" dirty="0" smtClean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ក្រសួងសេដ្ឋកិច្ចនិងហិរញ្ញវត្ថុ</a:t>
            </a:r>
            <a:endParaRPr lang="en-US" sz="1600" b="1" dirty="0">
              <a:solidFill>
                <a:srgbClr val="0000CC"/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9677400" y="7254240"/>
            <a:ext cx="608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C259AA0-8D08-4A0C-8EB4-9D437AB3F4A2}" type="slidenum">
              <a:rPr lang="en-US" sz="1400" b="1" smtClean="0"/>
              <a:pPr algn="ctr"/>
              <a:t>‹#›</a:t>
            </a:fld>
            <a:endParaRPr lang="en-US" sz="14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3991" r:id="rId2"/>
    <p:sldLayoutId id="2147483993" r:id="rId3"/>
    <p:sldLayoutId id="2147483994" r:id="rId4"/>
    <p:sldLayoutId id="2147483995" r:id="rId5"/>
    <p:sldLayoutId id="2147483996" r:id="rId6"/>
    <p:sldLayoutId id="2147484015" r:id="rId7"/>
    <p:sldLayoutId id="2147484016" r:id="rId8"/>
    <p:sldLayoutId id="2147484041" r:id="rId9"/>
    <p:sldLayoutId id="2147484042" r:id="rId10"/>
    <p:sldLayoutId id="2147484047" r:id="rId11"/>
    <p:sldLayoutId id="2147484048" r:id="rId12"/>
    <p:sldLayoutId id="2147484049" r:id="rId13"/>
    <p:sldLayoutId id="2147484050" r:id="rId14"/>
    <p:sldLayoutId id="2147484051" r:id="rId15"/>
    <p:sldLayoutId id="2147484052" r:id="rId16"/>
    <p:sldLayoutId id="2147484053" r:id="rId17"/>
    <p:sldLayoutId id="2147484054" r:id="rId18"/>
    <p:sldLayoutId id="2147484055" r:id="rId19"/>
    <p:sldLayoutId id="2147484056" r:id="rId20"/>
    <p:sldLayoutId id="2147484057" r:id="rId21"/>
    <p:sldLayoutId id="2147484058" r:id="rId22"/>
    <p:sldLayoutId id="2147484059" r:id="rId23"/>
    <p:sldLayoutId id="2147484060" r:id="rId24"/>
    <p:sldLayoutId id="2147484061" r:id="rId25"/>
    <p:sldLayoutId id="2147484062" r:id="rId26"/>
    <p:sldLayoutId id="2147484063" r:id="rId27"/>
    <p:sldLayoutId id="2147484064" r:id="rId28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22488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44976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67464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89953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1866" indent="-39186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9043" indent="-32655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indent="-26124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indent="-26124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197" indent="-26124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3685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96173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8661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41149" indent="-261244" algn="l" defTabSz="104497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2488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4976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7464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9953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2441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929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417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9905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6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9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0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0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1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3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4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5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6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8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3"/>
          <p:cNvSpPr>
            <a:spLocks noGrp="1"/>
          </p:cNvSpPr>
          <p:nvPr>
            <p:ph type="ctrTitle"/>
          </p:nvPr>
        </p:nvSpPr>
        <p:spPr>
          <a:xfrm>
            <a:off x="350520" y="2849880"/>
            <a:ext cx="9726930" cy="2418080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1371"/>
              </a:spcBef>
            </a:pPr>
            <a:r>
              <a:rPr lang="km-KH" sz="46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ដំណើរការនិងនីតិវិធីសវនកម្មផ្ទៃក្នុង</a:t>
            </a:r>
            <a:endParaRPr lang="en-GB" sz="4600" dirty="0">
              <a:solidFill>
                <a:srgbClr val="FF0000"/>
              </a:solidFill>
              <a:latin typeface="Khmer MEF2" pitchFamily="2" charset="0"/>
              <a:ea typeface="Khmer OS Muol Light" pitchFamily="2" charset="0"/>
              <a:cs typeface="Khmer MEF2" pitchFamily="2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62677" y="690880"/>
            <a:ext cx="9376410" cy="2245360"/>
          </a:xfrm>
          <a:prstGeom prst="rect">
            <a:avLst/>
          </a:prstGeom>
        </p:spPr>
        <p:txBody>
          <a:bodyPr lIns="104498" tIns="52249" rIns="104498" bIns="52249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80000"/>
              </a:lnSpc>
            </a:pPr>
            <a:r>
              <a:rPr lang="km-KH" sz="41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វគ្គបណ្តុះបណ្តាលស្តីពី</a:t>
            </a:r>
            <a:r>
              <a:rPr lang="ca-ES" sz="39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​</a:t>
            </a:r>
          </a:p>
        </p:txBody>
      </p:sp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500221" y="6239406"/>
            <a:ext cx="9661208" cy="73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3453" tIns="56726" rIns="113453" bIns="5672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ca-ES" sz="2700" dirty="0">
                <a:solidFill>
                  <a:srgbClr val="002060"/>
                </a:solidFill>
                <a:latin typeface="Khmer MEF2" pitchFamily="2" charset="0"/>
                <a:cs typeface="Khmer MEF2" pitchFamily="2" charset="0"/>
              </a:rPr>
              <a:t> ខែ</a:t>
            </a:r>
            <a:r>
              <a:rPr lang="km-KH" sz="2700" dirty="0">
                <a:solidFill>
                  <a:srgbClr val="002060"/>
                </a:solidFill>
                <a:latin typeface="Khmer MEF2" pitchFamily="2" charset="0"/>
                <a:cs typeface="Khmer MEF2" pitchFamily="2" charset="0"/>
              </a:rPr>
              <a:t> </a:t>
            </a:r>
            <a:r>
              <a:rPr lang="ca-ES" sz="2700" dirty="0">
                <a:solidFill>
                  <a:srgbClr val="002060"/>
                </a:solidFill>
                <a:latin typeface="Khmer MEF2" pitchFamily="2" charset="0"/>
                <a:cs typeface="Khmer MEF2" pitchFamily="2" charset="0"/>
              </a:rPr>
              <a:t>មេសា </a:t>
            </a:r>
            <a:r>
              <a:rPr lang="km-KH" sz="2700" dirty="0">
                <a:solidFill>
                  <a:srgbClr val="002060"/>
                </a:solidFill>
                <a:latin typeface="Khmer MEF2" pitchFamily="2" charset="0"/>
                <a:cs typeface="Khmer MEF2" pitchFamily="2" charset="0"/>
              </a:rPr>
              <a:t> ឆ្នាំ ២០១</a:t>
            </a:r>
            <a:r>
              <a:rPr lang="ca-ES" sz="2700" dirty="0">
                <a:solidFill>
                  <a:srgbClr val="002060"/>
                </a:solidFill>
                <a:latin typeface="Khmer MEF2" pitchFamily="2" charset="0"/>
                <a:cs typeface="Khmer MEF2" pitchFamily="2" charset="0"/>
              </a:rPr>
              <a:t>៦</a:t>
            </a:r>
            <a:endParaRPr lang="en-US" sz="2700" dirty="0">
              <a:solidFill>
                <a:srgbClr val="002060"/>
              </a:solidFill>
              <a:latin typeface="Khmer MEF2" pitchFamily="2" charset="0"/>
              <a:cs typeface="Khmer MEF2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914400" y="1265425"/>
            <a:ext cx="7948771" cy="734060"/>
          </a:xfrm>
        </p:spPr>
        <p:txBody>
          <a:bodyPr/>
          <a:lstStyle/>
          <a:p>
            <a:pPr eaLnBrk="1" hangingPunct="1"/>
            <a:r>
              <a:rPr lang="km-KH" sz="2300" dirty="0">
                <a:latin typeface="Khmer OS Muol" pitchFamily="2" charset="0"/>
                <a:cs typeface="Khmer OS Muol" pitchFamily="2" charset="0"/>
              </a:rPr>
              <a:t/>
            </a:r>
            <a:br>
              <a:rPr lang="km-KH" sz="2300" dirty="0">
                <a:latin typeface="Khmer OS Muol" pitchFamily="2" charset="0"/>
                <a:cs typeface="Khmer OS Muol" pitchFamily="2" charset="0"/>
              </a:rPr>
            </a:br>
            <a:r>
              <a:rPr lang="km-KH" sz="2300" dirty="0"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មុខងារ ដំណើរការ  និងអនុដំណើរការ</a:t>
            </a:r>
            <a:endParaRPr lang="en-GB" sz="2300" dirty="0">
              <a:latin typeface="Khmer OS Muol Light" pitchFamily="2" charset="0"/>
              <a:ea typeface="Khmer OS Muol Light" pitchFamily="2" charset="0"/>
              <a:cs typeface="Khmer OS Muol Ligh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560" y="1601259"/>
            <a:ext cx="9464040" cy="538670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537676" y="1601146"/>
          <a:ext cx="9523058" cy="4769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16/09/2013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25780" y="172720"/>
            <a:ext cx="5417820" cy="967293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pPr marL="571500" indent="-571500">
              <a:buAutoNum type="romanUcPeriod"/>
            </a:pPr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សេ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ចក្តីផ្តើ</a:t>
            </a:r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ម</a:t>
            </a:r>
          </a:p>
          <a:p>
            <a:r>
              <a:rPr lang="km-KH" sz="2400" dirty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២. និយមន័យ សញ្ញាណ និងពាក្យគន្លឹះ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38125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410" y="1364174"/>
            <a:ext cx="946404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៣</a:t>
            </a:r>
            <a:r>
              <a:rPr lang="en-US" sz="2700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</a:t>
            </a:r>
            <a:r>
              <a:rPr lang="km-KH" sz="2700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km-KH" sz="2700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ការវាយតម្លៃសមិទ្ធកម្មនៃដំណើរការ</a:t>
            </a:r>
            <a:r>
              <a:rPr lang="ca-ES" sz="2700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km-KH" sz="2700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និងកុងត្រូល</a:t>
            </a:r>
            <a:r>
              <a:rPr lang="ca-ES" sz="2700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ខ្វះ</a:t>
            </a:r>
            <a:r>
              <a:rPr lang="ca-ES" sz="2700" u="sng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ចន្លោះ</a:t>
            </a:r>
            <a:r>
              <a:rPr lang="km-KH" sz="2700" u="sng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ca-E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(</a:t>
            </a:r>
            <a:r>
              <a:rPr lang="ca-ES" sz="2700" b="1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ត)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950" y="2072641"/>
            <a:ext cx="771144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​ប្រភេទ</a:t>
            </a:r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កុងត្រូល</a:t>
            </a:r>
            <a:endParaRPr lang="en-US" sz="2700" b="1" dirty="0">
              <a:solidFill>
                <a:srgbClr val="0000CC"/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0795" y="2595860"/>
            <a:ext cx="9436573" cy="4883750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pPr marL="326555" lvl="1" indent="-326555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300" b="1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កុងត្រូលការពារ</a:t>
            </a:r>
            <a:r>
              <a:rPr lang="en-US" sz="2300" b="1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(</a:t>
            </a:r>
            <a:r>
              <a:rPr lang="en-GB" sz="2300" b="1" i="1" dirty="0">
                <a:solidFill>
                  <a:srgbClr val="FF0000"/>
                </a:solidFill>
              </a:rPr>
              <a:t>Preventive controls</a:t>
            </a:r>
            <a:r>
              <a:rPr lang="en-GB" sz="2300" b="1" dirty="0">
                <a:solidFill>
                  <a:srgbClr val="FF0000"/>
                </a:solidFill>
              </a:rPr>
              <a:t>)</a:t>
            </a:r>
            <a:r>
              <a:rPr lang="en-US" sz="2300" b="1" dirty="0">
                <a:latin typeface="Khmer MEF1" pitchFamily="2" charset="0"/>
                <a:cs typeface="Khmer MEF1" pitchFamily="2" charset="0"/>
              </a:rPr>
              <a:t>- 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បង្កើតដើម្បីការពារនូវការកើតឡើងនូវភាពលំអៀង ភាពមិនប្រក្រតី និងអប្រសិទ្ធភាព។</a:t>
            </a:r>
          </a:p>
          <a:p>
            <a:pPr eaLnBrk="1" hangingPunct="1">
              <a:lnSpc>
                <a:spcPct val="150000"/>
              </a:lnSpc>
            </a:pPr>
            <a:r>
              <a:rPr lang="en-GB" sz="2300" dirty="0">
                <a:latin typeface="Khmer MEF1" pitchFamily="2" charset="0"/>
                <a:cs typeface="Khmer MEF1" pitchFamily="2" charset="0"/>
              </a:rPr>
              <a:t> </a:t>
            </a:r>
          </a:p>
          <a:p>
            <a:pPr marL="326555" lvl="1" indent="-326555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3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កុងត្រូលស្វែងរក </a:t>
            </a:r>
            <a:r>
              <a:rPr lang="ca-ES" sz="23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(</a:t>
            </a:r>
            <a:r>
              <a:rPr lang="en-GB" sz="2300" b="1" i="1" dirty="0">
                <a:solidFill>
                  <a:srgbClr val="0000CC"/>
                </a:solidFill>
              </a:rPr>
              <a:t>Detective controls</a:t>
            </a:r>
            <a:r>
              <a:rPr lang="en-GB" sz="2300" dirty="0">
                <a:solidFill>
                  <a:srgbClr val="0000CC"/>
                </a:solidFill>
              </a:rPr>
              <a:t>)</a:t>
            </a:r>
            <a:r>
              <a:rPr lang="en-US" sz="2300" b="1" dirty="0">
                <a:latin typeface="Khmer MEF1" pitchFamily="2" charset="0"/>
                <a:cs typeface="Khmer MEF1" pitchFamily="2" charset="0"/>
              </a:rPr>
              <a:t>-</a:t>
            </a:r>
            <a:r>
              <a:rPr lang="km-KH" sz="2300" b="1" dirty="0">
                <a:latin typeface="Khmer MEF1" pitchFamily="2" charset="0"/>
                <a:cs typeface="Khmer MEF1" pitchFamily="2" charset="0"/>
              </a:rPr>
              <a:t>  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បង្កើតដើម្បីស្វែងរកនូវភាពលំអៀង </a:t>
            </a:r>
            <a:r>
              <a:rPr lang="en-US" sz="2300" dirty="0">
                <a:latin typeface="Khmer MEF1" pitchFamily="2" charset="0"/>
                <a:cs typeface="Khmer MEF1" pitchFamily="2" charset="0"/>
              </a:rPr>
              <a:t>  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ភាពមិនប្រក្រតី និងអប្រសិទ្ធភាព។។</a:t>
            </a:r>
            <a:endParaRPr lang="en-US" sz="2300" dirty="0">
              <a:latin typeface="Khmer MEF1" pitchFamily="2" charset="0"/>
              <a:cs typeface="Khmer MEF1" pitchFamily="2" charset="0"/>
            </a:endParaRPr>
          </a:p>
          <a:p>
            <a:pPr marL="0" lvl="1">
              <a:lnSpc>
                <a:spcPct val="150000"/>
              </a:lnSpc>
            </a:pPr>
            <a:endParaRPr lang="km-KH" sz="2300" dirty="0">
              <a:latin typeface="Khmer MEF1" pitchFamily="2" charset="0"/>
              <a:cs typeface="Khmer MEF1" pitchFamily="2" charset="0"/>
            </a:endParaRPr>
          </a:p>
          <a:p>
            <a:pPr marL="326555" lvl="1" indent="-326555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300" b="1" dirty="0">
                <a:solidFill>
                  <a:schemeClr val="accent6">
                    <a:lumMod val="50000"/>
                  </a:schemeClr>
                </a:solidFill>
                <a:latin typeface="Khmer MEF1" pitchFamily="2" charset="0"/>
                <a:cs typeface="Khmer MEF1" pitchFamily="2" charset="0"/>
              </a:rPr>
              <a:t>កុងត្រូលកែតម្រូវ</a:t>
            </a:r>
            <a:r>
              <a:rPr lang="en-US" sz="2300" b="1" dirty="0">
                <a:solidFill>
                  <a:schemeClr val="accent6">
                    <a:lumMod val="50000"/>
                  </a:schemeClr>
                </a:solidFill>
                <a:latin typeface="Khmer MEF1" pitchFamily="2" charset="0"/>
                <a:cs typeface="Khmer MEF1" pitchFamily="2" charset="0"/>
              </a:rPr>
              <a:t> (</a:t>
            </a:r>
            <a:r>
              <a:rPr lang="en-GB" sz="2300" b="1" i="1" dirty="0">
                <a:solidFill>
                  <a:schemeClr val="accent6">
                    <a:lumMod val="50000"/>
                  </a:schemeClr>
                </a:solidFill>
              </a:rPr>
              <a:t>Reactive or corrective controls)</a:t>
            </a:r>
            <a:r>
              <a:rPr lang="en-US" sz="2300" b="1" dirty="0">
                <a:latin typeface="Khmer MEF1" pitchFamily="2" charset="0"/>
                <a:cs typeface="Khmer MEF1" pitchFamily="2" charset="0"/>
              </a:rPr>
              <a:t>-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ដើម្បីធានាថាកុងត្រូលការពារ</a:t>
            </a:r>
            <a:r>
              <a:rPr lang="en-US" sz="2300" dirty="0">
                <a:latin typeface="Khmer MEF1" pitchFamily="2" charset="0"/>
                <a:cs typeface="Khmer MEF1" pitchFamily="2" charset="0"/>
              </a:rPr>
              <a:t>  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និង</a:t>
            </a:r>
            <a:r>
              <a:rPr lang="en-US" sz="23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ដំណើរការប្រកបដោយប្រសិទ្ធភាពខ្ពស់បន្ថែមទៀតក្នុងពេលអនាគត។</a:t>
            </a:r>
            <a:endParaRPr lang="en-GB" sz="2700" dirty="0">
              <a:latin typeface="Khmer MEF1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150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410" y="1364174"/>
            <a:ext cx="946404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៣</a:t>
            </a:r>
            <a:r>
              <a:rPr lang="en-US" sz="2700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</a:t>
            </a:r>
            <a:r>
              <a:rPr lang="km-KH" sz="2700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km-KH" sz="2700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ការវាយតម្លៃសមិទ្ធកម្មនៃដំណើរការ</a:t>
            </a:r>
            <a:r>
              <a:rPr lang="ca-ES" sz="2700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km-KH" sz="2700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និងកុងត្រូល</a:t>
            </a:r>
            <a:r>
              <a:rPr lang="ca-ES" sz="2700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ខ្វះ</a:t>
            </a:r>
            <a:r>
              <a:rPr lang="ca-ES" sz="2700" u="sng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ចន្លោះ</a:t>
            </a:r>
            <a:r>
              <a:rPr lang="km-KH" sz="2700" u="sng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ca-E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(</a:t>
            </a:r>
            <a:r>
              <a:rPr lang="ca-ES" sz="2700" b="1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ត)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950" y="2072641"/>
            <a:ext cx="771144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​</a:t>
            </a:r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កុងត្រូលអប្បរមា</a:t>
            </a:r>
            <a:endParaRPr lang="en-US" sz="2700" b="1" dirty="0">
              <a:solidFill>
                <a:srgbClr val="0000CC"/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1242" y="2595861"/>
            <a:ext cx="9191821" cy="4891444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pPr>
              <a:lnSpc>
                <a:spcPct val="150000"/>
              </a:lnSpc>
            </a:pPr>
            <a:r>
              <a:rPr lang="km-KH" sz="2300" b="1" dirty="0">
                <a:latin typeface="Khmer MEF1" pitchFamily="2" charset="0"/>
                <a:cs typeface="Khmer MEF1" pitchFamily="2" charset="0"/>
              </a:rPr>
              <a:t>គោលការណ៍នៃកុងត្រូល</a:t>
            </a:r>
            <a:r>
              <a:rPr lang="en-US" sz="2300" b="1" dirty="0">
                <a:latin typeface="Khmer MEF1" pitchFamily="2" charset="0"/>
                <a:cs typeface="Khmer MEF1" pitchFamily="2" charset="0"/>
              </a:rPr>
              <a:t>:</a:t>
            </a:r>
            <a:r>
              <a:rPr lang="en-US" sz="2300" dirty="0">
                <a:latin typeface="Khmer MEF1" pitchFamily="2" charset="0"/>
                <a:cs typeface="Khmer MEF1" pitchFamily="2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1371"/>
              </a:spcBef>
            </a:pPr>
            <a:r>
              <a:rPr lang="km-KH" sz="23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កុងត្រូល</a:t>
            </a:r>
            <a:r>
              <a:rPr lang="en-US" sz="2300" b="1" dirty="0" err="1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ដែលខ្លាំង</a:t>
            </a:r>
            <a:r>
              <a:rPr lang="en-US" sz="23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(</a:t>
            </a:r>
            <a:r>
              <a:rPr lang="en-US" sz="2300" b="1" dirty="0">
                <a:solidFill>
                  <a:srgbClr val="0000CC"/>
                </a:solidFill>
              </a:rPr>
              <a:t>Strong control)</a:t>
            </a:r>
            <a:r>
              <a:rPr lang="en-US" sz="23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en-US" sz="2300" b="1" dirty="0">
                <a:latin typeface="Khmer MEF1" pitchFamily="2" charset="0"/>
                <a:cs typeface="Khmer MEF1" pitchFamily="2" charset="0"/>
              </a:rPr>
              <a:t>=</a:t>
            </a:r>
            <a:r>
              <a:rPr lang="en-US" sz="23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ពហុកុងត្រូល</a:t>
            </a:r>
            <a:r>
              <a:rPr lang="en-US" sz="2300" dirty="0" err="1">
                <a:latin typeface="Khmer MEF1" pitchFamily="2" charset="0"/>
                <a:cs typeface="Khmer MEF1" pitchFamily="2" charset="0"/>
              </a:rPr>
              <a:t>ការ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ពារ</a:t>
            </a:r>
            <a:r>
              <a:rPr lang="en-US" sz="2300" dirty="0">
                <a:latin typeface="Khmer MEF1" pitchFamily="2" charset="0"/>
                <a:cs typeface="Khmer MEF1" pitchFamily="2" charset="0"/>
              </a:rPr>
              <a:t> + 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ពហុ</a:t>
            </a:r>
            <a:r>
              <a:rPr lang="en-US" sz="2300" dirty="0">
                <a:latin typeface="Khmer MEF1" pitchFamily="2" charset="0"/>
                <a:cs typeface="Khmer MEF1" pitchFamily="2" charset="0"/>
              </a:rPr>
              <a:t>ក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ុងត្រូលស្វែងរក </a:t>
            </a:r>
            <a:r>
              <a:rPr lang="en-US" sz="2300" dirty="0">
                <a:latin typeface="Khmer MEF1" pitchFamily="2" charset="0"/>
                <a:cs typeface="Khmer MEF1" pitchFamily="2" charset="0"/>
              </a:rPr>
              <a:t>+ 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ពហុ</a:t>
            </a:r>
            <a:r>
              <a:rPr lang="en-US" sz="2300" dirty="0">
                <a:latin typeface="Khmer MEF1" pitchFamily="2" charset="0"/>
                <a:cs typeface="Khmer MEF1" pitchFamily="2" charset="0"/>
              </a:rPr>
              <a:t>ក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ុងត្រូល</a:t>
            </a:r>
            <a:r>
              <a:rPr lang="en-US" sz="2300" dirty="0" err="1">
                <a:latin typeface="Khmer MEF1" pitchFamily="2" charset="0"/>
                <a:cs typeface="Khmer MEF1" pitchFamily="2" charset="0"/>
              </a:rPr>
              <a:t>កែតម្រូវ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1371"/>
              </a:spcBef>
            </a:pPr>
            <a:r>
              <a:rPr lang="en-US" sz="2300" b="1" dirty="0">
                <a:solidFill>
                  <a:srgbClr val="7030A0"/>
                </a:solidFill>
                <a:latin typeface="Khmer MEF1" pitchFamily="2" charset="0"/>
                <a:cs typeface="Khmer MEF1" pitchFamily="2" charset="0"/>
              </a:rPr>
              <a:t>ក</a:t>
            </a:r>
            <a:r>
              <a:rPr lang="km-KH" sz="2300" b="1" dirty="0">
                <a:solidFill>
                  <a:srgbClr val="7030A0"/>
                </a:solidFill>
                <a:latin typeface="Khmer MEF1" pitchFamily="2" charset="0"/>
                <a:cs typeface="Khmer MEF1" pitchFamily="2" charset="0"/>
              </a:rPr>
              <a:t>ុងត្រូល</a:t>
            </a:r>
            <a:r>
              <a:rPr lang="en-US" sz="2300" b="1" dirty="0" err="1">
                <a:solidFill>
                  <a:srgbClr val="7030A0"/>
                </a:solidFill>
                <a:latin typeface="Khmer MEF1" pitchFamily="2" charset="0"/>
                <a:cs typeface="Khmer MEF1" pitchFamily="2" charset="0"/>
              </a:rPr>
              <a:t>អប្បបរមា</a:t>
            </a:r>
            <a:r>
              <a:rPr lang="en-US" sz="2300" b="1" dirty="0">
                <a:solidFill>
                  <a:srgbClr val="7030A0"/>
                </a:solidFill>
                <a:latin typeface="Khmer MEF1" pitchFamily="2" charset="0"/>
                <a:cs typeface="Khmer MEF1" pitchFamily="2" charset="0"/>
              </a:rPr>
              <a:t>(</a:t>
            </a:r>
            <a:r>
              <a:rPr lang="en-US" sz="2300" b="1" dirty="0">
                <a:solidFill>
                  <a:srgbClr val="7030A0"/>
                </a:solidFill>
              </a:rPr>
              <a:t>Minimum control)</a:t>
            </a:r>
            <a:r>
              <a:rPr lang="en-US" sz="2300" b="1" dirty="0">
                <a:latin typeface="Khmer MEF1" pitchFamily="2" charset="0"/>
                <a:cs typeface="Khmer MEF1" pitchFamily="2" charset="0"/>
              </a:rPr>
              <a:t>= </a:t>
            </a:r>
            <a:r>
              <a:rPr lang="en-US" sz="2300" dirty="0">
                <a:latin typeface="Khmer MEF1" pitchFamily="2" charset="0"/>
                <a:cs typeface="Khmer MEF1" pitchFamily="2" charset="0"/>
              </a:rPr>
              <a:t>ក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ុងត្រូលការពារទោល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US" sz="2300" dirty="0">
                <a:latin typeface="Khmer MEF1" pitchFamily="2" charset="0"/>
                <a:cs typeface="Khmer MEF1" pitchFamily="2" charset="0"/>
              </a:rPr>
              <a:t>+ក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ុងត្រូលស្វែង</a:t>
            </a:r>
            <a:r>
              <a:rPr lang="en-US" sz="2300" dirty="0" err="1">
                <a:latin typeface="Khmer MEF1" pitchFamily="2" charset="0"/>
                <a:cs typeface="Khmer MEF1" pitchFamily="2" charset="0"/>
              </a:rPr>
              <a:t>រក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ទោល </a:t>
            </a:r>
            <a:r>
              <a:rPr lang="en-US" sz="2300" dirty="0">
                <a:latin typeface="Khmer MEF1" pitchFamily="2" charset="0"/>
                <a:cs typeface="Khmer MEF1" pitchFamily="2" charset="0"/>
              </a:rPr>
              <a:t>+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US" sz="2300" dirty="0">
                <a:latin typeface="Khmer MEF1" pitchFamily="2" charset="0"/>
                <a:cs typeface="Khmer MEF1" pitchFamily="2" charset="0"/>
              </a:rPr>
              <a:t>ក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ុងត្រូលកែតម្រូវទោល</a:t>
            </a:r>
            <a:r>
              <a:rPr lang="en-US" sz="2300" dirty="0">
                <a:latin typeface="Khmer MEF1" pitchFamily="2" charset="0"/>
                <a:cs typeface="Khmer MEF1" pitchFamily="2" charset="0"/>
              </a:rPr>
              <a:t>+ </a:t>
            </a:r>
            <a:r>
              <a:rPr lang="en-US" sz="2300" dirty="0" err="1">
                <a:latin typeface="Khmer MEF1" pitchFamily="2" charset="0"/>
                <a:cs typeface="Khmer MEF1" pitchFamily="2" charset="0"/>
              </a:rPr>
              <a:t>ប្រតិបត្តិការដែលមានប្រសិទ្ធភាពសំរាប់អនុដំណើរការ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នីមួយៗ </a:t>
            </a:r>
          </a:p>
          <a:p>
            <a:pPr>
              <a:lnSpc>
                <a:spcPct val="150000"/>
              </a:lnSpc>
              <a:spcBef>
                <a:spcPts val="1371"/>
              </a:spcBef>
            </a:pPr>
            <a:r>
              <a:rPr lang="en-US" sz="2300" b="1" dirty="0">
                <a:latin typeface="Khmer MEF1" pitchFamily="2" charset="0"/>
                <a:cs typeface="Khmer MEF1" pitchFamily="2" charset="0"/>
              </a:rPr>
              <a:t>ក</a:t>
            </a:r>
            <a:r>
              <a:rPr lang="km-KH" sz="2300" b="1" dirty="0">
                <a:latin typeface="Khmer MEF1" pitchFamily="2" charset="0"/>
                <a:cs typeface="Khmer MEF1" pitchFamily="2" charset="0"/>
              </a:rPr>
              <a:t>ុងត្រូល</a:t>
            </a:r>
            <a:r>
              <a:rPr lang="en-US" sz="2300" b="1" dirty="0" err="1">
                <a:latin typeface="Khmer MEF1" pitchFamily="2" charset="0"/>
                <a:cs typeface="Khmer MEF1" pitchFamily="2" charset="0"/>
              </a:rPr>
              <a:t>ខ្សោយ</a:t>
            </a:r>
            <a:r>
              <a:rPr lang="en-US" sz="2300" b="1" dirty="0">
                <a:latin typeface="Khmer MEF1" pitchFamily="2" charset="0"/>
                <a:cs typeface="Khmer MEF1" pitchFamily="2" charset="0"/>
              </a:rPr>
              <a:t> (</a:t>
            </a:r>
            <a:r>
              <a:rPr lang="en-US" sz="2300" b="1" dirty="0"/>
              <a:t>Weak control</a:t>
            </a:r>
            <a:r>
              <a:rPr lang="en-US" sz="2300" dirty="0"/>
              <a:t>)</a:t>
            </a:r>
            <a:r>
              <a:rPr lang="en-US" sz="2300" b="1" dirty="0">
                <a:latin typeface="Khmer MEF1" pitchFamily="2" charset="0"/>
                <a:cs typeface="Khmer MEF1" pitchFamily="2" charset="0"/>
              </a:rPr>
              <a:t>= </a:t>
            </a:r>
            <a:r>
              <a:rPr lang="en-US" sz="2300" dirty="0" err="1">
                <a:latin typeface="Khmer MEF1" pitchFamily="2" charset="0"/>
                <a:cs typeface="Khmer MEF1" pitchFamily="2" charset="0"/>
              </a:rPr>
              <a:t>តិចជាងក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ុងត្រូល</a:t>
            </a:r>
            <a:r>
              <a:rPr lang="en-US" sz="2300" dirty="0" err="1">
                <a:latin typeface="Khmer MEF1" pitchFamily="2" charset="0"/>
                <a:cs typeface="Khmer MEF1" pitchFamily="2" charset="0"/>
              </a:rPr>
              <a:t>អប្បបរមា</a:t>
            </a:r>
            <a:r>
              <a:rPr lang="en-US" sz="2300" dirty="0">
                <a:latin typeface="Khmer MEF1" pitchFamily="2" charset="0"/>
                <a:cs typeface="Khmer MEF1" pitchFamily="2" charset="0"/>
              </a:rPr>
              <a:t> + </a:t>
            </a:r>
            <a:r>
              <a:rPr lang="en-US" sz="2300" dirty="0" err="1">
                <a:latin typeface="Khmer MEF1" pitchFamily="2" charset="0"/>
                <a:cs typeface="Khmer MEF1" pitchFamily="2" charset="0"/>
              </a:rPr>
              <a:t>ប្រតិបត្តិក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ុងត្រូល</a:t>
            </a:r>
            <a:r>
              <a:rPr lang="en-US" sz="2300" dirty="0" err="1">
                <a:latin typeface="Khmer MEF1" pitchFamily="2" charset="0"/>
                <a:cs typeface="Khmer MEF1" pitchFamily="2" charset="0"/>
              </a:rPr>
              <a:t>មន្ទិល</a:t>
            </a:r>
            <a:r>
              <a:rPr lang="en-US" sz="23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ឬ</a:t>
            </a:r>
            <a:r>
              <a:rPr lang="en-US" sz="2300" dirty="0" err="1">
                <a:latin typeface="Khmer MEF1" pitchFamily="2" charset="0"/>
                <a:cs typeface="Khmer MEF1" pitchFamily="2" charset="0"/>
              </a:rPr>
              <a:t>គ្មានសង្គតភាព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។</a:t>
            </a:r>
            <a:endParaRPr lang="km-KH" sz="2700" dirty="0">
              <a:latin typeface="Khmer MEF1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729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</a:t>
            </a:r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410" y="1364174"/>
            <a:ext cx="946404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៣</a:t>
            </a:r>
            <a:r>
              <a:rPr lang="en-US" sz="2700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</a:t>
            </a:r>
            <a:r>
              <a:rPr lang="km-KH" sz="2700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km-KH" sz="2700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ការវាយតម្លៃសមិទ្ធកម្មនៃដំណើរការ</a:t>
            </a:r>
            <a:r>
              <a:rPr lang="ca-ES" sz="2700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km-KH" sz="2700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និងកុងត្រូល</a:t>
            </a:r>
            <a:r>
              <a:rPr lang="ca-ES" sz="2700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ខ្វះ</a:t>
            </a:r>
            <a:r>
              <a:rPr lang="ca-ES" sz="2700" u="sng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ចន្លោះ</a:t>
            </a:r>
            <a:r>
              <a:rPr lang="km-KH" sz="2700" u="sng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ca-E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(</a:t>
            </a:r>
            <a:r>
              <a:rPr lang="ca-ES" sz="2700" b="1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ត)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950" y="2072641"/>
            <a:ext cx="771144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​លក្ខណៈនៃ</a:t>
            </a:r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កុងត្រូលល្អ</a:t>
            </a:r>
            <a:endParaRPr lang="en-US" sz="2700" b="1" dirty="0">
              <a:solidFill>
                <a:srgbClr val="0000CC"/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791940" y="2599728"/>
            <a:ext cx="9106980" cy="488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498" tIns="52249" rIns="104498" bIns="52249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26555" indent="-326555">
              <a:lnSpc>
                <a:spcPct val="150000"/>
              </a:lnSpc>
              <a:buFont typeface="Arial" pitchFamily="34" charset="0"/>
              <a:buChar char="•"/>
            </a:pPr>
            <a:r>
              <a:rPr lang="km-KH" dirty="0">
                <a:latin typeface="Khmer MEF1" pitchFamily="2" charset="0"/>
                <a:cs typeface="Khmer MEF1" pitchFamily="2" charset="0"/>
              </a:rPr>
              <a:t>ការបែងចែក</a:t>
            </a:r>
            <a:r>
              <a:rPr lang="ca-ES" dirty="0">
                <a:latin typeface="Khmer MEF1" pitchFamily="2" charset="0"/>
                <a:cs typeface="Khmer MEF1" pitchFamily="2" charset="0"/>
              </a:rPr>
              <a:t>ភារកិច្ចឱ្យ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បានសមស្រប</a:t>
            </a:r>
          </a:p>
          <a:p>
            <a:pPr marL="326555" indent="-326555">
              <a:lnSpc>
                <a:spcPct val="150000"/>
              </a:lnSpc>
              <a:buFont typeface="Arial" pitchFamily="34" charset="0"/>
              <a:buChar char="•"/>
            </a:pPr>
            <a:r>
              <a:rPr lang="km-KH" dirty="0">
                <a:latin typeface="Khmer MEF1" pitchFamily="2" charset="0"/>
                <a:cs typeface="Khmer MEF1" pitchFamily="2" charset="0"/>
              </a:rPr>
              <a:t>ការ​ត្រួត​ពិនិត្យ​លើការគ្រប់គ្រង</a:t>
            </a:r>
          </a:p>
          <a:p>
            <a:pPr marL="326555" indent="-326555">
              <a:lnSpc>
                <a:spcPct val="150000"/>
              </a:lnSpc>
              <a:buFont typeface="Arial" pitchFamily="34" charset="0"/>
              <a:buChar char="•"/>
            </a:pPr>
            <a:r>
              <a:rPr lang="km-KH" dirty="0">
                <a:latin typeface="Khmer MEF1" pitchFamily="2" charset="0"/>
                <a:cs typeface="Khmer MEF1" pitchFamily="2" charset="0"/>
              </a:rPr>
              <a:t>ជំហាន​ក្នុង​ដំណើរការមាន​លំដាប់​លំដោយ​ត្រឹមត្រូ</a:t>
            </a:r>
          </a:p>
          <a:p>
            <a:pPr marL="326555" indent="-326555">
              <a:lnSpc>
                <a:spcPct val="150000"/>
              </a:lnSpc>
              <a:buFont typeface="Arial" pitchFamily="34" charset="0"/>
              <a:buChar char="•"/>
            </a:pPr>
            <a:r>
              <a:rPr lang="km-KH" dirty="0">
                <a:latin typeface="Khmer MEF1" pitchFamily="2" charset="0"/>
                <a:cs typeface="Khmer MEF1" pitchFamily="2" charset="0"/>
              </a:rPr>
              <a:t>ការងារ​បាននិងកំពុងធ្វើ នៅកន្លែងណា និងពេល​ណាដែលត្រឹមត្រូវតាមលំដាប់ដោយ និងជំនាញ</a:t>
            </a:r>
          </a:p>
          <a:p>
            <a:pPr marL="326555" indent="-326555">
              <a:lnSpc>
                <a:spcPct val="150000"/>
              </a:lnSpc>
              <a:buFont typeface="Arial" pitchFamily="34" charset="0"/>
              <a:buChar char="•"/>
            </a:pPr>
            <a:r>
              <a:rPr lang="km-KH" dirty="0">
                <a:latin typeface="Khmer MEF1" pitchFamily="2" charset="0"/>
                <a:cs typeface="Khmer MEF1" pitchFamily="2" charset="0"/>
              </a:rPr>
              <a:t>ចំណុច​រួម​នៃ​ការទទួលខុសត្រូវរបស់ថ្នាក់គ្រប់គ្រង</a:t>
            </a:r>
          </a:p>
          <a:p>
            <a:pPr marL="326555" indent="-326555">
              <a:lnSpc>
                <a:spcPct val="150000"/>
              </a:lnSpc>
              <a:buFont typeface="Arial" pitchFamily="34" charset="0"/>
              <a:buChar char="•"/>
            </a:pPr>
            <a:r>
              <a:rPr lang="km-KH" dirty="0">
                <a:latin typeface="Khmer MEF1" pitchFamily="2" charset="0"/>
                <a:cs typeface="Khmer MEF1" pitchFamily="2" charset="0"/>
              </a:rPr>
              <a:t>ចំណុចដោះស្រាយ និងពាក់ព័ន្ធ</a:t>
            </a:r>
            <a:r>
              <a:rPr lang="ca-ES" dirty="0">
                <a:latin typeface="Khmer MEF1" pitchFamily="2" charset="0"/>
                <a:cs typeface="Khmer MEF1" pitchFamily="2" charset="0"/>
              </a:rPr>
              <a:t> 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មាន​តិច​បំផុត​</a:t>
            </a:r>
            <a:endParaRPr lang="en-US" dirty="0">
              <a:latin typeface="Khmer MEF1" pitchFamily="2" charset="0"/>
              <a:cs typeface="Khmer MEF1" pitchFamily="2" charset="0"/>
            </a:endParaRPr>
          </a:p>
          <a:p>
            <a:pPr marL="326555" indent="-326555">
              <a:lnSpc>
                <a:spcPct val="150000"/>
              </a:lnSpc>
              <a:buFont typeface="Arial" pitchFamily="34" charset="0"/>
              <a:buChar char="•"/>
            </a:pPr>
            <a:r>
              <a:rPr lang="km-KH" dirty="0">
                <a:latin typeface="Khmer MEF1" pitchFamily="2" charset="0"/>
                <a:cs typeface="Khmer MEF1" pitchFamily="2" charset="0"/>
              </a:rPr>
              <a:t>ចលនានៃលំហូរការងារ​ត្រលប់ក្រោយមាន​តិចបំផុត និង</a:t>
            </a:r>
            <a:endParaRPr lang="en-US" dirty="0">
              <a:latin typeface="Khmer MEF1" pitchFamily="2" charset="0"/>
              <a:cs typeface="Khmer MEF1" pitchFamily="2" charset="0"/>
            </a:endParaRPr>
          </a:p>
          <a:p>
            <a:pPr marL="326555" indent="-326555">
              <a:lnSpc>
                <a:spcPct val="150000"/>
              </a:lnSpc>
              <a:buFont typeface="Arial" pitchFamily="34" charset="0"/>
              <a:buChar char="•"/>
            </a:pPr>
            <a:r>
              <a:rPr lang="km-KH" dirty="0">
                <a:latin typeface="Khmer MEF1" pitchFamily="2" charset="0"/>
                <a:cs typeface="Khmer MEF1" pitchFamily="2" charset="0"/>
              </a:rPr>
              <a:t>សកម្មភាព​ជា​យថា​ហេតុ​មានតិច​បំផុត។</a:t>
            </a:r>
            <a:endParaRPr lang="en-GB" dirty="0">
              <a:latin typeface="Khmer MEF1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442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410" y="1364174"/>
            <a:ext cx="946404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៤</a:t>
            </a:r>
            <a:r>
              <a:rPr lang="en-U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</a:t>
            </a:r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en-US" sz="2700" b="1" u="sng" dirty="0" err="1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វាយតម្លៃ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ការ​វាស់​វែង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ដំណើរការ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និងការ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តាក់តែងកុងត្រូ</a:t>
            </a:r>
            <a:r>
              <a:rPr lang="km-KH" sz="2700" b="1" u="sng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ល</a:t>
            </a:r>
            <a:r>
              <a:rPr lang="en-US" sz="2700" b="1" u="sng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-</a:t>
            </a:r>
            <a:r>
              <a:rPr lang="km-KH" sz="2700" b="1" u="sng" dirty="0" smtClean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តេស្ត</a:t>
            </a:r>
            <a:r>
              <a:rPr lang="ca-ES" sz="2700" b="1" u="sng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endParaRPr lang="en-US" b="1" u="sng" dirty="0">
              <a:solidFill>
                <a:srgbClr val="FF0000"/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9786" y="2331720"/>
            <a:ext cx="9436573" cy="2982355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pPr marL="391866" indent="-391866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500" dirty="0">
                <a:latin typeface="Khmer MEF1" pitchFamily="2" charset="0"/>
                <a:cs typeface="Khmer MEF1" pitchFamily="2" charset="0"/>
              </a:rPr>
              <a:t>ជំហាន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នេះ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គឺ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ផ្តោតលើការ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ធ្វើតេស្ត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 ដើម្បីបញ្ជាក់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ថាតើកុងត្រុលត្រូវបានប្រតិបត្តិតាម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គោល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បំណង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ដែរ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ឬទេ</a:t>
            </a:r>
          </a:p>
          <a:p>
            <a:pPr marL="391866" indent="-391866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500" dirty="0">
                <a:latin typeface="Khmer MEF1" pitchFamily="2" charset="0"/>
                <a:cs typeface="Khmer MEF1" pitchFamily="2" charset="0"/>
              </a:rPr>
              <a:t>កម្រិតនៃការធ្វើតេស្តសវនកម្ម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ផ្អែក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លើភាពរឹងម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ាំ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នៃការតាក់តែងកុងត្រូលដែលបានកំណត់ក្នុងជំហានមុន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 ។</a:t>
            </a:r>
            <a:endParaRPr lang="km-KH" sz="2500" dirty="0">
              <a:latin typeface="Khmer MEF1" pitchFamily="2" charset="0"/>
              <a:cs typeface="Khmer MEF1" pitchFamily="2" charset="0"/>
            </a:endParaRPr>
          </a:p>
          <a:p>
            <a:pPr marL="391866" indent="-391866" algn="just">
              <a:lnSpc>
                <a:spcPct val="150000"/>
              </a:lnSpc>
              <a:buFont typeface="Arial" pitchFamily="34" charset="0"/>
              <a:buChar char="•"/>
            </a:pPr>
            <a:endParaRPr lang="en-GB" sz="2500" dirty="0">
              <a:latin typeface="Khmer MEF1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917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410" y="1364174"/>
            <a:ext cx="946404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៤</a:t>
            </a:r>
            <a:r>
              <a:rPr lang="en-U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</a:t>
            </a:r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en-US" sz="2700" b="1" u="sng" dirty="0" err="1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វាយតម្លៃ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ការ​វាស់​វែង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ដំណើរការ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និងការ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តាក់តែងកុងត្រូ</a:t>
            </a:r>
            <a:r>
              <a:rPr lang="km-KH" sz="2700" b="1" u="sng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ល</a:t>
            </a:r>
            <a:r>
              <a:rPr lang="en-U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-</a:t>
            </a:r>
            <a:r>
              <a:rPr lang="km-KH" sz="2700" b="1" u="sng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តេស្ត</a:t>
            </a:r>
            <a:r>
              <a:rPr lang="ca-ES" sz="2700" b="1" u="sng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endParaRPr lang="en-US" b="1" u="sng" dirty="0">
              <a:solidFill>
                <a:srgbClr val="FF0000"/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8670" y="2159001"/>
            <a:ext cx="832485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</a:t>
            </a:r>
            <a:r>
              <a:rPr lang="km-KH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គោលបំណងតេស្ត</a:t>
            </a:r>
            <a:endParaRPr lang="en-US" sz="2700" b="1" dirty="0">
              <a:solidFill>
                <a:srgbClr val="0000CC"/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8670" y="2849880"/>
            <a:ext cx="8770388" cy="3634636"/>
          </a:xfrm>
          <a:prstGeom prst="rect">
            <a:avLst/>
          </a:prstGeom>
          <a:noFill/>
        </p:spPr>
        <p:txBody>
          <a:bodyPr wrap="square" lIns="104498" tIns="52249" rIns="104498" bIns="52249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ca-ES" sz="2500" b="1" dirty="0">
                <a:latin typeface="Khmer MEF1" pitchFamily="2" charset="0"/>
                <a:cs typeface="Khmer MEF1" pitchFamily="2" charset="0"/>
              </a:rPr>
              <a:t>គោលបំណងតេស្ត</a:t>
            </a:r>
            <a:r>
              <a:rPr lang="km-KH" sz="2500" b="1" dirty="0">
                <a:latin typeface="Khmer MEF1" pitchFamily="2" charset="0"/>
                <a:cs typeface="Khmer MEF1" pitchFamily="2" charset="0"/>
              </a:rPr>
              <a:t>ដើម្បីកំណត់បាននូវៈ</a:t>
            </a:r>
          </a:p>
          <a:p>
            <a:pPr marL="391866" indent="-391866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km-KH" sz="2500" dirty="0">
                <a:latin typeface="Khmer MEF1" pitchFamily="2" charset="0"/>
                <a:cs typeface="Khmer MEF1" pitchFamily="2" charset="0"/>
              </a:rPr>
              <a:t>គោល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នយោបាយ 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នីតិវិធី និងការគ្រប់គ្រងផ្ទៃក្នុងត្រូវបានដាក់អនុវត្តនិងបានអនុវត្តជាប្រចាំ</a:t>
            </a:r>
          </a:p>
          <a:p>
            <a:pPr marL="391866" indent="-391866" algn="just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km-KH" sz="2500" dirty="0">
                <a:latin typeface="Khmer MEF1" pitchFamily="2" charset="0"/>
                <a:cs typeface="Khmer MEF1" pitchFamily="2" charset="0"/>
              </a:rPr>
              <a:t>កុងត្រូលពិតជាបានកាត់បន្ថយដោយប្រសិទ្ធភាពលើហានិភ័យដែលបាន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រកឃើញ 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និងចំណុចខ្សោយដទៃទៀត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។</a:t>
            </a:r>
            <a:endParaRPr lang="km-KH" sz="2500" dirty="0">
              <a:latin typeface="Khmer MEF1" pitchFamily="2" charset="0"/>
              <a:cs typeface="Khmer MEF1" pitchFamily="2" charset="0"/>
            </a:endParaRPr>
          </a:p>
          <a:p>
            <a:pPr>
              <a:lnSpc>
                <a:spcPct val="150000"/>
              </a:lnSpc>
              <a:defRPr/>
            </a:pPr>
            <a:endParaRPr lang="en-GB" sz="2500" dirty="0">
              <a:latin typeface="Khmer MEF1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840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410" y="1364174"/>
            <a:ext cx="946404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៤</a:t>
            </a:r>
            <a:r>
              <a:rPr lang="en-U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</a:t>
            </a:r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en-US" sz="2700" b="1" u="sng" dirty="0" err="1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វាយតម្លៃ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ការ​វាស់​វែង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ដំណើរការ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និងការ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តាក់តែងកុងត្រូ</a:t>
            </a:r>
            <a:r>
              <a:rPr lang="km-KH" sz="2700" b="1" u="sng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ល</a:t>
            </a:r>
            <a:r>
              <a:rPr lang="en-U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-</a:t>
            </a:r>
            <a:r>
              <a:rPr lang="km-KH" sz="2700" b="1" u="sng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តេស្ត</a:t>
            </a:r>
            <a:r>
              <a:rPr lang="ca-ES" sz="2700" b="1" u="sng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endParaRPr lang="en-US" b="1" u="sng" dirty="0">
              <a:solidFill>
                <a:srgbClr val="FF0000"/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8670" y="2159001"/>
            <a:ext cx="832485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</a:t>
            </a:r>
            <a:r>
              <a:rPr lang="km-KH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តេស្តទៅលើអ្វី</a:t>
            </a:r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?</a:t>
            </a:r>
            <a:endParaRPr lang="en-US" sz="2700" b="1" dirty="0">
              <a:solidFill>
                <a:srgbClr val="0000CC"/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8670" y="2849881"/>
            <a:ext cx="8770388" cy="3763697"/>
          </a:xfrm>
          <a:prstGeom prst="rect">
            <a:avLst/>
          </a:prstGeom>
          <a:noFill/>
        </p:spPr>
        <p:txBody>
          <a:bodyPr wrap="square" lIns="104498" tIns="52249" rIns="104498" bIns="52249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ca-ES" sz="2500" b="1" dirty="0">
                <a:latin typeface="Khmer MEF1" pitchFamily="2" charset="0"/>
                <a:cs typeface="Khmer MEF1" pitchFamily="2" charset="0"/>
              </a:rPr>
              <a:t>តេស្តគួរធ្វើឡើងចំពោះ ៖</a:t>
            </a:r>
            <a:endParaRPr lang="km-KH" sz="2500" b="1" dirty="0">
              <a:latin typeface="Khmer MEF1" pitchFamily="2" charset="0"/>
              <a:cs typeface="Khmer MEF1" pitchFamily="2" charset="0"/>
            </a:endParaRPr>
          </a:p>
          <a:p>
            <a:pPr marL="391866" indent="-391866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km-KH" sz="2500" dirty="0">
                <a:latin typeface="Khmer MEF1" pitchFamily="2" charset="0"/>
                <a:cs typeface="Khmer MEF1" pitchFamily="2" charset="0"/>
              </a:rPr>
              <a:t>កុងត្រូលគន្លឹះដែលពាក់ព័ន្ធនឹងគោលបំណងនៃក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ុងត្រូល</a:t>
            </a:r>
            <a:endParaRPr lang="km-KH" sz="2500" dirty="0">
              <a:latin typeface="Khmer MEF1" pitchFamily="2" charset="0"/>
              <a:cs typeface="Khmer MEF1" pitchFamily="2" charset="0"/>
            </a:endParaRPr>
          </a:p>
          <a:p>
            <a:pPr marL="391866" indent="-391866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km-KH" sz="2500" dirty="0">
                <a:latin typeface="Khmer MEF1" pitchFamily="2" charset="0"/>
                <a:cs typeface="Khmer MEF1" pitchFamily="2" charset="0"/>
              </a:rPr>
              <a:t>កុងត្រូលគន្លឹះ</a:t>
            </a:r>
            <a:r>
              <a:rPr lang="en-US" sz="25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គឺកុងត្រូល</a:t>
            </a:r>
            <a:r>
              <a:rPr lang="en-US" sz="2500" dirty="0">
                <a:latin typeface="Khmer MEF1" pitchFamily="2" charset="0"/>
                <a:cs typeface="Khmer MEF1" pitchFamily="2" charset="0"/>
              </a:rPr>
              <a:t>៖</a:t>
            </a:r>
            <a:endParaRPr lang="en-GB" sz="2500" dirty="0">
              <a:latin typeface="Khmer MEF1" pitchFamily="2" charset="0"/>
              <a:cs typeface="Khmer MEF1" pitchFamily="2" charset="0"/>
            </a:endParaRPr>
          </a:p>
          <a:p>
            <a:pPr marL="914354" lvl="1" indent="-391866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km-KH" sz="2300" dirty="0">
                <a:latin typeface="Khmer MEF1" pitchFamily="2" charset="0"/>
                <a:cs typeface="Khmer MEF1" pitchFamily="2" charset="0"/>
              </a:rPr>
              <a:t>មានឥទ្ធិពលខ្លាំងលើការសម្រចគោលបំណង</a:t>
            </a:r>
          </a:p>
          <a:p>
            <a:pPr marL="914354" lvl="1" indent="-391866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km-KH" sz="2300" dirty="0">
                <a:latin typeface="Khmer MEF1" pitchFamily="2" charset="0"/>
                <a:cs typeface="Khmer MEF1" pitchFamily="2" charset="0"/>
              </a:rPr>
              <a:t>មាន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វត្តមាន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នៅនឹងកន្លែងជានិច្ច </a:t>
            </a:r>
          </a:p>
          <a:p>
            <a:pPr marL="914354" lvl="1" indent="-391866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km-KH" sz="2300" dirty="0">
                <a:latin typeface="Khmer MEF1" pitchFamily="2" charset="0"/>
                <a:cs typeface="Khmer MEF1" pitchFamily="2" charset="0"/>
              </a:rPr>
              <a:t>ប្រតិបត្តិការរបស់វាមា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ន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ភស្តុតាង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បញ្ជាក់។</a:t>
            </a:r>
            <a:endParaRPr lang="en-GB" sz="2300" dirty="0">
              <a:latin typeface="Khmer MEF1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572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410" y="1364174"/>
            <a:ext cx="946404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៤</a:t>
            </a:r>
            <a:r>
              <a:rPr lang="en-U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</a:t>
            </a:r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en-US" sz="2700" b="1" u="sng" dirty="0" err="1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វាយតម្លៃ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ការ​វាស់​វែង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ដំណើរការ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និងការ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តាក់តែងកុងត្រូ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ល </a:t>
            </a:r>
            <a:r>
              <a:rPr lang="en-U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-</a:t>
            </a:r>
            <a:r>
              <a:rPr lang="km-KH" sz="2700" b="1" u="sng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តេស្ត</a:t>
            </a:r>
            <a:r>
              <a:rPr lang="ca-ES" sz="2700" b="1" u="sng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endParaRPr lang="en-US" b="1" u="sng" dirty="0">
              <a:solidFill>
                <a:srgbClr val="FF0000"/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8670" y="2159001"/>
            <a:ext cx="832485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</a:t>
            </a:r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កម្រិត</a:t>
            </a:r>
            <a:r>
              <a:rPr lang="km-KH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តេស្</a:t>
            </a:r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ត</a:t>
            </a:r>
            <a:endParaRPr lang="en-US" sz="2700" b="1" dirty="0">
              <a:solidFill>
                <a:srgbClr val="0000CC"/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9" name="Text Placeholder 8"/>
          <p:cNvSpPr txBox="1">
            <a:spLocks/>
          </p:cNvSpPr>
          <p:nvPr/>
        </p:nvSpPr>
        <p:spPr bwMode="auto">
          <a:xfrm>
            <a:off x="312791" y="2849880"/>
            <a:ext cx="4968552" cy="102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m-KH" sz="2500" b="1" u="sng" dirty="0">
                <a:latin typeface="Khmer MEF1" pitchFamily="2" charset="0"/>
                <a:cs typeface="Khmer MEF1" pitchFamily="2" charset="0"/>
              </a:rPr>
              <a:t>លទ្ធផលការវាយតំលៃលើ​                                    ការតាក់តែងកុងត្រូល</a:t>
            </a:r>
            <a:endParaRPr lang="en-GB" sz="2500" b="1" u="sng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 bwMode="auto">
          <a:xfrm>
            <a:off x="788670" y="3906133"/>
            <a:ext cx="4065515" cy="15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m-KH" sz="2500" b="1" dirty="0">
                <a:solidFill>
                  <a:schemeClr val="accent6">
                    <a:lumMod val="50000"/>
                  </a:schemeClr>
                </a:solidFill>
                <a:latin typeface="Khmer MEF1" pitchFamily="2" charset="0"/>
                <a:cs typeface="Khmer MEF1" pitchFamily="2" charset="0"/>
              </a:rPr>
              <a:t>គ្រប់គ្រាន់               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Khmer MEF1" pitchFamily="2" charset="0"/>
                <a:cs typeface="Khmer MEF1" pitchFamily="2" charset="0"/>
              </a:rPr>
              <a:t>&gt;</a:t>
            </a:r>
            <a:endParaRPr lang="km-KH" sz="2500" b="1" dirty="0">
              <a:solidFill>
                <a:schemeClr val="accent6">
                  <a:lumMod val="50000"/>
                </a:schemeClr>
              </a:solidFill>
              <a:latin typeface="Khmer MEF1" pitchFamily="2" charset="0"/>
              <a:cs typeface="Khmer MEF1" pitchFamily="2" charset="0"/>
            </a:endParaRPr>
          </a:p>
          <a:p>
            <a:pPr marL="0" indent="0">
              <a:buNone/>
            </a:pPr>
            <a:endParaRPr lang="km-KH" sz="2500" b="1" dirty="0">
              <a:solidFill>
                <a:schemeClr val="accent6">
                  <a:lumMod val="50000"/>
                </a:schemeClr>
              </a:solidFill>
              <a:latin typeface="Khmer MEF1" pitchFamily="2" charset="0"/>
              <a:cs typeface="Khmer MEF1" pitchFamily="2" charset="0"/>
            </a:endParaRPr>
          </a:p>
          <a:p>
            <a:r>
              <a:rPr lang="km-KH" sz="2500" b="1" dirty="0">
                <a:solidFill>
                  <a:schemeClr val="accent6">
                    <a:lumMod val="50000"/>
                  </a:schemeClr>
                </a:solidFill>
                <a:latin typeface="Khmer MEF1" pitchFamily="2" charset="0"/>
                <a:cs typeface="Khmer MEF1" pitchFamily="2" charset="0"/>
              </a:rPr>
              <a:t>មិនគ្រប់គ្រាន់</a:t>
            </a:r>
            <a:r>
              <a:rPr lang="en-US" sz="2500" b="1" dirty="0">
                <a:solidFill>
                  <a:schemeClr val="accent6">
                    <a:lumMod val="50000"/>
                  </a:schemeClr>
                </a:solidFill>
                <a:latin typeface="Khmer MEF1" pitchFamily="2" charset="0"/>
                <a:cs typeface="Khmer MEF1" pitchFamily="2" charset="0"/>
              </a:rPr>
              <a:t>           &gt;</a:t>
            </a:r>
            <a:endParaRPr lang="en-GB" sz="2500" b="1" dirty="0">
              <a:solidFill>
                <a:schemeClr val="accent6">
                  <a:lumMod val="50000"/>
                </a:schemeClr>
              </a:solidFill>
              <a:latin typeface="Khmer MEF1" pitchFamily="2" charset="0"/>
              <a:cs typeface="Khmer MEF1" pitchFamily="2" charset="0"/>
            </a:endParaRPr>
          </a:p>
          <a:p>
            <a:endParaRPr lang="en-GB" sz="2500" b="1" dirty="0">
              <a:solidFill>
                <a:schemeClr val="accent6">
                  <a:lumMod val="50000"/>
                </a:schemeClr>
              </a:solidFill>
              <a:latin typeface="Khmer MEF1" pitchFamily="2" charset="0"/>
              <a:cs typeface="Khmer MEF1" pitchFamily="2" charset="0"/>
            </a:endParaRPr>
          </a:p>
          <a:p>
            <a:pPr marL="0" indent="0">
              <a:buNone/>
            </a:pPr>
            <a:endParaRPr lang="en-GB" sz="2500" b="1" dirty="0">
              <a:solidFill>
                <a:schemeClr val="accent6">
                  <a:lumMod val="50000"/>
                </a:schemeClr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12" name="Text Placeholder 9"/>
          <p:cNvSpPr txBox="1">
            <a:spLocks/>
          </p:cNvSpPr>
          <p:nvPr/>
        </p:nvSpPr>
        <p:spPr bwMode="auto">
          <a:xfrm>
            <a:off x="4644392" y="2956396"/>
            <a:ext cx="4648041" cy="44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m-KH" sz="2500" b="1" u="sng" dirty="0">
                <a:latin typeface="Khmer MEF1" pitchFamily="2" charset="0"/>
                <a:cs typeface="Khmer MEF1" pitchFamily="2" charset="0"/>
              </a:rPr>
              <a:t>កម្រិតនៃការធ្វើតេស្ត</a:t>
            </a:r>
            <a:endParaRPr lang="en-GB" sz="2500" b="1" u="sng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13" name="Content Placeholder 10"/>
          <p:cNvSpPr txBox="1">
            <a:spLocks/>
          </p:cNvSpPr>
          <p:nvPr/>
        </p:nvSpPr>
        <p:spPr bwMode="auto">
          <a:xfrm>
            <a:off x="4644391" y="3871897"/>
            <a:ext cx="5391207" cy="182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25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ការ</a:t>
            </a:r>
            <a:r>
              <a:rPr lang="km-KH" sz="25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ធ្វើតេស្តអនុលោមភាព</a:t>
            </a:r>
            <a:r>
              <a:rPr lang="ca-ES" sz="25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មានកម្រិត</a:t>
            </a:r>
            <a:endParaRPr lang="km-KH" sz="2500" b="1" dirty="0">
              <a:solidFill>
                <a:srgbClr val="0000CC"/>
              </a:solidFill>
              <a:latin typeface="Khmer MEF1" pitchFamily="2" charset="0"/>
              <a:cs typeface="Khmer MEF1" pitchFamily="2" charset="0"/>
            </a:endParaRPr>
          </a:p>
          <a:p>
            <a:endParaRPr lang="km-KH" sz="2500" b="1" dirty="0">
              <a:solidFill>
                <a:srgbClr val="0000CC"/>
              </a:solidFill>
              <a:latin typeface="Khmer MEF1" pitchFamily="2" charset="0"/>
              <a:cs typeface="Khmer MEF1" pitchFamily="2" charset="0"/>
            </a:endParaRPr>
          </a:p>
          <a:p>
            <a:pPr>
              <a:lnSpc>
                <a:spcPct val="150000"/>
              </a:lnSpc>
            </a:pPr>
            <a:r>
              <a:rPr lang="km-KH" sz="25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ធ្វើតេស្តជាក់លាក់ឱ្យបានកម្រិតខ្ពស់</a:t>
            </a:r>
          </a:p>
        </p:txBody>
      </p:sp>
    </p:spTree>
    <p:extLst>
      <p:ext uri="{BB962C8B-B14F-4D97-AF65-F5344CB8AC3E}">
        <p14:creationId xmlns:p14="http://schemas.microsoft.com/office/powerpoint/2010/main" val="1002746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410" y="1364174"/>
            <a:ext cx="946404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៤</a:t>
            </a:r>
            <a:r>
              <a:rPr lang="en-U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</a:t>
            </a:r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en-US" sz="2700" b="1" u="sng" dirty="0" err="1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វាយតម្លៃ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ការ​វាស់​វែង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ដំណើរការ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និងការ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តាក់តែងកុងត្រូ</a:t>
            </a:r>
            <a:r>
              <a:rPr lang="km-KH" sz="2700" b="1" u="sng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ល</a:t>
            </a:r>
            <a:r>
              <a:rPr lang="en-U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-</a:t>
            </a:r>
            <a:r>
              <a:rPr lang="km-KH" sz="2700" b="1" u="sng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តេស្ត</a:t>
            </a:r>
            <a:r>
              <a:rPr lang="ca-ES" sz="2700" b="1" u="sng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endParaRPr lang="en-US" b="1" u="sng" dirty="0">
              <a:solidFill>
                <a:srgbClr val="FF0000"/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8670" y="2159001"/>
            <a:ext cx="832485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</a:t>
            </a:r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ដំណើរការ</a:t>
            </a:r>
            <a:r>
              <a:rPr lang="km-KH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តេស្</a:t>
            </a:r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ត</a:t>
            </a:r>
            <a:endParaRPr lang="en-US" sz="2700" b="1" dirty="0">
              <a:solidFill>
                <a:srgbClr val="0000CC"/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4428" y="2872955"/>
            <a:ext cx="8237220" cy="3998892"/>
          </a:xfrm>
          <a:prstGeom prst="rect">
            <a:avLst/>
          </a:prstGeom>
          <a:noFill/>
        </p:spPr>
        <p:txBody>
          <a:bodyPr lIns="104498" tIns="52249" rIns="104498" bIns="52249">
            <a:spAutoFit/>
          </a:bodyPr>
          <a:lstStyle/>
          <a:p>
            <a:pPr marL="391866" indent="-391866" algn="ctr" eaLnBrk="0" hangingPunct="0">
              <a:spcBef>
                <a:spcPct val="20000"/>
              </a:spcBef>
              <a:defRPr/>
            </a:pPr>
            <a:r>
              <a:rPr lang="km-KH" sz="2300" b="1" dirty="0">
                <a:latin typeface="Khmer MEF1" pitchFamily="2" charset="0"/>
                <a:cs typeface="Khmer MEF1" pitchFamily="2" charset="0"/>
              </a:rPr>
              <a:t>កំណត់</a:t>
            </a:r>
            <a:r>
              <a:rPr lang="ca-ES" sz="2300" b="1" dirty="0">
                <a:latin typeface="Khmer MEF1" pitchFamily="2" charset="0"/>
                <a:cs typeface="Khmer MEF1" pitchFamily="2" charset="0"/>
              </a:rPr>
              <a:t>ទីកន្លែងត្រូវធ្វើតេស្ត</a:t>
            </a:r>
            <a:r>
              <a:rPr lang="km-KH" sz="2300" b="1" dirty="0">
                <a:latin typeface="Khmer MEF1" pitchFamily="2" charset="0"/>
                <a:cs typeface="Khmer MEF1" pitchFamily="2" charset="0"/>
              </a:rPr>
              <a:t>  កម្រិត និងប្រភេទ</a:t>
            </a:r>
            <a:r>
              <a:rPr lang="ca-ES" sz="2300" b="1" dirty="0">
                <a:latin typeface="Khmer MEF1" pitchFamily="2" charset="0"/>
                <a:cs typeface="Khmer MEF1" pitchFamily="2" charset="0"/>
              </a:rPr>
              <a:t>តេ</a:t>
            </a:r>
            <a:r>
              <a:rPr lang="km-KH" sz="2300" b="1" dirty="0">
                <a:latin typeface="Khmer MEF1" pitchFamily="2" charset="0"/>
                <a:cs typeface="Khmer MEF1" pitchFamily="2" charset="0"/>
              </a:rPr>
              <a:t>ស្ត</a:t>
            </a:r>
            <a:r>
              <a:rPr lang="ca-ES" sz="2300" b="1" dirty="0">
                <a:latin typeface="Khmer MEF1" pitchFamily="2" charset="0"/>
                <a:cs typeface="Khmer MEF1" pitchFamily="2" charset="0"/>
              </a:rPr>
              <a:t>សមស្រប</a:t>
            </a:r>
            <a:endParaRPr lang="km-KH" sz="2300" b="1" dirty="0">
              <a:latin typeface="Khmer MEF1" pitchFamily="2" charset="0"/>
              <a:cs typeface="Khmer MEF1" pitchFamily="2" charset="0"/>
            </a:endParaRPr>
          </a:p>
          <a:p>
            <a:pPr marL="391866" indent="-391866" algn="ctr" eaLnBrk="0" hangingPunct="0">
              <a:spcBef>
                <a:spcPct val="20000"/>
              </a:spcBef>
              <a:defRPr/>
            </a:pPr>
            <a:endParaRPr lang="km-KH" sz="2300" b="1" dirty="0">
              <a:latin typeface="Khmer MEF1" pitchFamily="2" charset="0"/>
              <a:cs typeface="Khmer MEF1" pitchFamily="2" charset="0"/>
            </a:endParaRPr>
          </a:p>
          <a:p>
            <a:pPr marL="391866" indent="-391866" algn="ctr" eaLnBrk="0" hangingPunct="0">
              <a:spcBef>
                <a:spcPct val="20000"/>
              </a:spcBef>
              <a:defRPr/>
            </a:pPr>
            <a:endParaRPr lang="en-GB" sz="2300" b="1" dirty="0">
              <a:latin typeface="Khmer MEF1" pitchFamily="2" charset="0"/>
              <a:cs typeface="Khmer MEF1" pitchFamily="2" charset="0"/>
            </a:endParaRPr>
          </a:p>
          <a:p>
            <a:pPr marL="391866" indent="-391866" algn="ctr" eaLnBrk="0" hangingPunct="0">
              <a:spcBef>
                <a:spcPct val="20000"/>
              </a:spcBef>
              <a:defRPr/>
            </a:pPr>
            <a:endParaRPr lang="km-KH" sz="2300" b="1" dirty="0">
              <a:latin typeface="Khmer MEF1" pitchFamily="2" charset="0"/>
              <a:cs typeface="Khmer MEF1" pitchFamily="2" charset="0"/>
            </a:endParaRPr>
          </a:p>
          <a:p>
            <a:pPr lvl="6" eaLnBrk="0" hangingPunct="0">
              <a:spcBef>
                <a:spcPct val="20000"/>
              </a:spcBef>
              <a:defRPr/>
            </a:pPr>
            <a:r>
              <a:rPr lang="km-KH" sz="2300" b="1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អនុវត្តតេស្ត</a:t>
            </a:r>
            <a:endParaRPr lang="en-GB" sz="2300" b="1" dirty="0">
              <a:solidFill>
                <a:srgbClr val="FF0000"/>
              </a:solidFill>
              <a:latin typeface="Khmer MEF1" pitchFamily="2" charset="0"/>
              <a:cs typeface="Khmer MEF1" pitchFamily="2" charset="0"/>
            </a:endParaRPr>
          </a:p>
          <a:p>
            <a:pPr marL="391866" indent="-391866" eaLnBrk="0" hangingPunct="0">
              <a:spcBef>
                <a:spcPct val="20000"/>
              </a:spcBef>
              <a:buFontTx/>
              <a:buChar char="•"/>
              <a:defRPr/>
            </a:pPr>
            <a:endParaRPr lang="en-GB" sz="2300" b="1" dirty="0">
              <a:latin typeface="Khmer MEF1" pitchFamily="2" charset="0"/>
              <a:cs typeface="Khmer MEF1" pitchFamily="2" charset="0"/>
            </a:endParaRPr>
          </a:p>
          <a:p>
            <a:pPr>
              <a:defRPr/>
            </a:pPr>
            <a:endParaRPr lang="km-KH" sz="2300" b="1" dirty="0">
              <a:latin typeface="Khmer MEF1" pitchFamily="2" charset="0"/>
              <a:cs typeface="Khmer MEF1" pitchFamily="2" charset="0"/>
            </a:endParaRPr>
          </a:p>
          <a:p>
            <a:pPr>
              <a:defRPr/>
            </a:pPr>
            <a:endParaRPr lang="km-KH" sz="2300" b="1" dirty="0">
              <a:latin typeface="Khmer MEF1" pitchFamily="2" charset="0"/>
              <a:cs typeface="Khmer MEF1" pitchFamily="2" charset="0"/>
            </a:endParaRPr>
          </a:p>
          <a:p>
            <a:pPr>
              <a:defRPr/>
            </a:pPr>
            <a:r>
              <a:rPr lang="km-KH" sz="2300" b="1" dirty="0">
                <a:latin typeface="Khmer MEF1" pitchFamily="2" charset="0"/>
                <a:cs typeface="Khmer MEF1" pitchFamily="2" charset="0"/>
              </a:rPr>
              <a:t>		          </a:t>
            </a:r>
            <a:r>
              <a:rPr lang="km-KH" sz="2300" b="1" dirty="0">
                <a:solidFill>
                  <a:srgbClr val="00B050"/>
                </a:solidFill>
                <a:latin typeface="Khmer MEF1" pitchFamily="2" charset="0"/>
                <a:cs typeface="Khmer MEF1" pitchFamily="2" charset="0"/>
              </a:rPr>
              <a:t>កត់ត្រាលទ្ធផលតេស្ត</a:t>
            </a:r>
            <a:endParaRPr lang="en-GB" sz="2300" b="1" dirty="0">
              <a:solidFill>
                <a:srgbClr val="00B050"/>
              </a:solidFill>
              <a:latin typeface="Khmer MEF1" pitchFamily="2" charset="0"/>
              <a:cs typeface="Khmer MEF1" pitchFamily="2" charset="0"/>
            </a:endParaRPr>
          </a:p>
          <a:p>
            <a:pPr>
              <a:defRPr/>
            </a:pPr>
            <a:endParaRPr lang="en-GB" sz="2300" b="1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15" name="Down Arrow 4"/>
          <p:cNvSpPr>
            <a:spLocks noChangeArrowheads="1"/>
          </p:cNvSpPr>
          <p:nvPr/>
        </p:nvSpPr>
        <p:spPr bwMode="auto">
          <a:xfrm>
            <a:off x="4491038" y="3606497"/>
            <a:ext cx="306705" cy="863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104498" tIns="52249" rIns="104498" bIns="52249"/>
          <a:lstStyle/>
          <a:p>
            <a:endParaRPr lang="en-GB" sz="2300" b="1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16" name="Down Arrow 9"/>
          <p:cNvSpPr>
            <a:spLocks noChangeArrowheads="1"/>
          </p:cNvSpPr>
          <p:nvPr/>
        </p:nvSpPr>
        <p:spPr bwMode="auto">
          <a:xfrm>
            <a:off x="4491038" y="5095240"/>
            <a:ext cx="306705" cy="85600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104498" tIns="52249" rIns="104498" bIns="52249"/>
          <a:lstStyle/>
          <a:p>
            <a:endParaRPr lang="en-GB" sz="2300" b="1">
              <a:latin typeface="Khmer MEF1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9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410" y="1122681"/>
            <a:ext cx="946404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៤</a:t>
            </a:r>
            <a:r>
              <a:rPr lang="en-U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</a:t>
            </a:r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en-US" sz="2700" b="1" u="sng" dirty="0" err="1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វាយតម្លៃ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ការ​វាស់​វែង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ដំណើរការ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និងការ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តាក់តែងកុងត្រូ</a:t>
            </a:r>
            <a:r>
              <a:rPr lang="km-KH" sz="2700" b="1" u="sng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ល</a:t>
            </a:r>
            <a:r>
              <a:rPr lang="en-U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-</a:t>
            </a:r>
            <a:r>
              <a:rPr lang="km-KH" sz="2700" b="1" u="sng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តេស្ត</a:t>
            </a:r>
            <a:r>
              <a:rPr lang="ca-ES" sz="2700" b="1" u="sng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endParaRPr lang="en-US" b="1" u="sng" dirty="0">
              <a:solidFill>
                <a:srgbClr val="FF0000"/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3410" y="1899921"/>
            <a:ext cx="832485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</a:t>
            </a:r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ប្រភេទតេស្តគួរជ្រើសរើសប្រើ៖</a:t>
            </a:r>
            <a:endParaRPr lang="en-US" sz="2700" b="1" dirty="0">
              <a:solidFill>
                <a:srgbClr val="0000CC"/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150" y="2590801"/>
            <a:ext cx="4531458" cy="4848355"/>
          </a:xfrm>
          <a:prstGeom prst="rect">
            <a:avLst/>
          </a:prstGeom>
          <a:noFill/>
        </p:spPr>
        <p:txBody>
          <a:bodyPr wrap="square" lIns="104498" tIns="52249" rIns="104498" bIns="52249">
            <a:spAutoFit/>
          </a:bodyPr>
          <a:lstStyle/>
          <a:p>
            <a:pPr marL="391866" indent="-391866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km-KH" sz="2300" dirty="0">
                <a:latin typeface="Khmer MEF1" pitchFamily="2" charset="0"/>
                <a:cs typeface="Khmer MEF1" pitchFamily="2" charset="0"/>
              </a:rPr>
              <a:t>ការ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ជួប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ប្រជុំ</a:t>
            </a:r>
            <a:endParaRPr lang="ca-ES" sz="2300" dirty="0">
              <a:latin typeface="Khmer MEF1" pitchFamily="2" charset="0"/>
              <a:cs typeface="Khmer MEF1" pitchFamily="2" charset="0"/>
            </a:endParaRPr>
          </a:p>
          <a:p>
            <a:pPr marL="391866" indent="-391866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km-KH" sz="2300" dirty="0">
                <a:latin typeface="Khmer MEF1" pitchFamily="2" charset="0"/>
                <a:cs typeface="Khmer MEF1" pitchFamily="2" charset="0"/>
              </a:rPr>
              <a:t>សម្ភាសន៍</a:t>
            </a:r>
            <a:endParaRPr lang="ca-ES" sz="2300" dirty="0">
              <a:latin typeface="Khmer MEF1" pitchFamily="2" charset="0"/>
              <a:cs typeface="Khmer MEF1" pitchFamily="2" charset="0"/>
            </a:endParaRPr>
          </a:p>
          <a:p>
            <a:pPr marL="391866" indent="-391866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km-KH" sz="2300" dirty="0">
                <a:latin typeface="Khmer MEF1" pitchFamily="2" charset="0"/>
                <a:cs typeface="Khmer MEF1" pitchFamily="2" charset="0"/>
              </a:rPr>
              <a:t>សាកសួរ</a:t>
            </a:r>
            <a:endParaRPr lang="ca-ES" sz="2300" dirty="0">
              <a:latin typeface="Khmer MEF1" pitchFamily="2" charset="0"/>
              <a:cs typeface="Khmer MEF1" pitchFamily="2" charset="0"/>
            </a:endParaRPr>
          </a:p>
          <a:p>
            <a:pPr marL="391866" indent="-391866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km-KH" sz="2300" dirty="0">
                <a:latin typeface="Khmer MEF1" pitchFamily="2" charset="0"/>
                <a:cs typeface="Khmer MEF1" pitchFamily="2" charset="0"/>
              </a:rPr>
              <a:t>អង្កេត និង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អធិការកិច្ច</a:t>
            </a:r>
          </a:p>
          <a:p>
            <a:pPr marL="391866" indent="-391866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km-KH" sz="2300" dirty="0">
                <a:latin typeface="Khmer MEF1" pitchFamily="2" charset="0"/>
                <a:cs typeface="Khmer MEF1" pitchFamily="2" charset="0"/>
              </a:rPr>
              <a:t>ពិនិត្យមើលឯកសារ</a:t>
            </a:r>
            <a:endParaRPr lang="ca-ES" sz="2300" dirty="0">
              <a:latin typeface="Khmer MEF1" pitchFamily="2" charset="0"/>
              <a:cs typeface="Khmer MEF1" pitchFamily="2" charset="0"/>
            </a:endParaRPr>
          </a:p>
          <a:p>
            <a:pPr marL="391866" indent="-391866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km-KH" sz="2300" dirty="0">
                <a:latin typeface="Khmer MEF1" pitchFamily="2" charset="0"/>
                <a:cs typeface="Khmer MEF1" pitchFamily="2" charset="0"/>
              </a:rPr>
              <a:t>ការបញ្ជាក់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អះអាង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ឬ​បទបង្ហាញ</a:t>
            </a:r>
            <a:endParaRPr lang="ca-ES" sz="2300" dirty="0">
              <a:latin typeface="Khmer MEF1" pitchFamily="2" charset="0"/>
              <a:cs typeface="Khmer MEF1" pitchFamily="2" charset="0"/>
            </a:endParaRPr>
          </a:p>
          <a:p>
            <a:pPr marL="391866" indent="-391866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km-KH" sz="2300" dirty="0">
                <a:latin typeface="Khmer MEF1" pitchFamily="2" charset="0"/>
                <a:cs typeface="Khmer MEF1" pitchFamily="2" charset="0"/>
              </a:rPr>
              <a:t>ពិនិត្យលើការវិភាគ</a:t>
            </a:r>
            <a:endParaRPr lang="ca-ES" sz="2300" dirty="0">
              <a:latin typeface="Khmer MEF1" pitchFamily="2" charset="0"/>
              <a:cs typeface="Khmer MEF1" pitchFamily="2" charset="0"/>
            </a:endParaRPr>
          </a:p>
          <a:p>
            <a:pPr marL="391866" indent="-391866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km-KH" sz="2300" dirty="0">
                <a:latin typeface="Khmer MEF1" pitchFamily="2" charset="0"/>
                <a:cs typeface="Khmer MEF1" pitchFamily="2" charset="0"/>
              </a:rPr>
              <a:t>វិភាគទិន្នន័យ</a:t>
            </a:r>
            <a:endParaRPr lang="en-GB" sz="2300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2677160"/>
            <a:ext cx="4965985" cy="4246652"/>
          </a:xfrm>
          <a:prstGeom prst="rect">
            <a:avLst/>
          </a:prstGeom>
          <a:noFill/>
        </p:spPr>
        <p:txBody>
          <a:bodyPr wrap="square" lIns="104498" tIns="52249" rIns="104498" bIns="52249">
            <a:spAutoFit/>
          </a:bodyPr>
          <a:lstStyle/>
          <a:p>
            <a:pPr marL="391866" indent="-391866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a-ES" sz="2300" dirty="0">
                <a:latin typeface="Khmer MEF1" pitchFamily="2" charset="0"/>
                <a:cs typeface="Khmer MEF1" pitchFamily="2" charset="0"/>
              </a:rPr>
              <a:t>ការពិនិត្យ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 និងផ្ទៀងផ្ទាត់</a:t>
            </a:r>
            <a:endParaRPr lang="ca-ES" sz="2300" dirty="0">
              <a:latin typeface="Khmer MEF1" pitchFamily="2" charset="0"/>
              <a:cs typeface="Khmer MEF1" pitchFamily="2" charset="0"/>
            </a:endParaRPr>
          </a:p>
          <a:p>
            <a:pPr marL="391866" indent="-391866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km-KH" sz="2300" dirty="0">
                <a:latin typeface="Khmer MEF1" pitchFamily="2" charset="0"/>
                <a:cs typeface="Khmer MEF1" pitchFamily="2" charset="0"/>
              </a:rPr>
              <a:t>ផែនការដំណើរការ</a:t>
            </a:r>
            <a:endParaRPr lang="ca-ES" sz="2300" dirty="0">
              <a:latin typeface="Khmer MEF1" pitchFamily="2" charset="0"/>
              <a:cs typeface="Khmer MEF1" pitchFamily="2" charset="0"/>
            </a:endParaRPr>
          </a:p>
          <a:p>
            <a:pPr marL="391866" indent="-391866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km-KH" sz="2300" dirty="0">
                <a:latin typeface="Khmer MEF1" pitchFamily="2" charset="0"/>
                <a:cs typeface="Khmer MEF1" pitchFamily="2" charset="0"/>
              </a:rPr>
              <a:t>ការតាមដានលើដំណើរការ</a:t>
            </a:r>
            <a:endParaRPr lang="ca-ES" sz="2300" dirty="0">
              <a:latin typeface="Khmer MEF1" pitchFamily="2" charset="0"/>
              <a:cs typeface="Khmer MEF1" pitchFamily="2" charset="0"/>
            </a:endParaRPr>
          </a:p>
          <a:p>
            <a:pPr marL="391866" indent="-391866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km-KH" sz="2300" dirty="0">
                <a:latin typeface="Khmer MEF1" pitchFamily="2" charset="0"/>
                <a:cs typeface="Khmer MEF1" pitchFamily="2" charset="0"/>
              </a:rPr>
              <a:t>ស្ទង់មតិ</a:t>
            </a:r>
            <a:endParaRPr lang="ca-ES" sz="2300" dirty="0">
              <a:latin typeface="Khmer MEF1" pitchFamily="2" charset="0"/>
              <a:cs typeface="Khmer MEF1" pitchFamily="2" charset="0"/>
            </a:endParaRPr>
          </a:p>
          <a:p>
            <a:pPr marL="391866" indent="-391866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km-KH" sz="2300" dirty="0">
                <a:latin typeface="Khmer MEF1" pitchFamily="2" charset="0"/>
                <a:cs typeface="Khmer MEF1" pitchFamily="2" charset="0"/>
              </a:rPr>
              <a:t>វិភាគសារចុះឡើង</a:t>
            </a:r>
            <a:endParaRPr lang="ca-ES" sz="2300" dirty="0">
              <a:latin typeface="Khmer MEF1" pitchFamily="2" charset="0"/>
              <a:cs typeface="Khmer MEF1" pitchFamily="2" charset="0"/>
            </a:endParaRPr>
          </a:p>
          <a:p>
            <a:pPr marL="391866" indent="-391866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km-KH" sz="2300" dirty="0">
                <a:latin typeface="Khmer MEF1" pitchFamily="2" charset="0"/>
                <a:cs typeface="Khmer MEF1" pitchFamily="2" charset="0"/>
              </a:rPr>
              <a:t>ការផ្គូរផ្គង </a:t>
            </a:r>
            <a:endParaRPr lang="ca-ES" sz="2300" dirty="0">
              <a:latin typeface="Khmer MEF1" pitchFamily="2" charset="0"/>
              <a:cs typeface="Khmer MEF1" pitchFamily="2" charset="0"/>
            </a:endParaRPr>
          </a:p>
          <a:p>
            <a:pPr marL="391866" indent="-391866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km-KH" sz="2300" dirty="0">
                <a:latin typeface="Khmer MEF1" pitchFamily="2" charset="0"/>
                <a:cs typeface="Khmer MEF1" pitchFamily="2" charset="0"/>
              </a:rPr>
              <a:t>ការគណនា និងការវាយតម្លៃ។</a:t>
            </a:r>
            <a:endParaRPr lang="en-GB" sz="2300" dirty="0">
              <a:latin typeface="Khmer MEF1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442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410" y="1364174"/>
            <a:ext cx="946404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៤</a:t>
            </a:r>
            <a:r>
              <a:rPr lang="en-U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</a:t>
            </a:r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en-US" sz="2700" b="1" u="sng" dirty="0" err="1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វាយតម្លៃ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ការ​វាស់​វែង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ដំណើរការ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និងការ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តាក់តែងកុងត្រូ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ល </a:t>
            </a:r>
            <a:r>
              <a:rPr lang="en-U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-</a:t>
            </a:r>
            <a:r>
              <a:rPr lang="km-KH" sz="2700" b="1" u="sng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តេស្ត</a:t>
            </a:r>
            <a:r>
              <a:rPr lang="ca-ES" sz="2700" b="1" u="sng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endParaRPr lang="en-US" b="1" u="sng" dirty="0">
              <a:solidFill>
                <a:srgbClr val="FF0000"/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8670" y="2159001"/>
            <a:ext cx="928878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</a:t>
            </a:r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បញ្ហាគួរពិចារណានៅពេលជ្រើសរើស និងតាក់តែងតេស្ត</a:t>
            </a:r>
            <a:endParaRPr lang="en-US" sz="2700" b="1" dirty="0">
              <a:solidFill>
                <a:srgbClr val="0000CC"/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00982" y="3002753"/>
            <a:ext cx="9676468" cy="413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498" tIns="52249" rIns="104498" bIns="52249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90052" indent="-390052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500" b="1" dirty="0">
                <a:solidFill>
                  <a:srgbClr val="C00000"/>
                </a:solidFill>
                <a:latin typeface="Khmer MEF1" pitchFamily="2" charset="0"/>
                <a:cs typeface="Khmer MEF1" pitchFamily="2" charset="0"/>
              </a:rPr>
              <a:t>គោលបំណង</a:t>
            </a:r>
            <a:r>
              <a:rPr lang="ca-ES" sz="2500" b="1" dirty="0">
                <a:solidFill>
                  <a:srgbClr val="C00000"/>
                </a:solidFill>
                <a:latin typeface="Khmer MEF1" pitchFamily="2" charset="0"/>
                <a:cs typeface="Khmer MEF1" pitchFamily="2" charset="0"/>
              </a:rPr>
              <a:t>តេ</a:t>
            </a:r>
            <a:r>
              <a:rPr lang="km-KH" sz="2500" b="1" dirty="0">
                <a:solidFill>
                  <a:srgbClr val="C00000"/>
                </a:solidFill>
                <a:latin typeface="Khmer MEF1" pitchFamily="2" charset="0"/>
                <a:cs typeface="Khmer MEF1" pitchFamily="2" charset="0"/>
              </a:rPr>
              <a:t>ស្តៈ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 តើ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តេស្តត្រូវបាន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តាក់តែង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ឡើងដើម្បីសម្រេចបានអ្វី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 ?</a:t>
            </a:r>
          </a:p>
          <a:p>
            <a:pPr marL="390052" indent="-390052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5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ចំនួនសកលនៃតេស្តៈ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 តើធាតុ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ផ្សំ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ជាសកលណាខ្លះត្រូវ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យកមក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ធ្វើតេស្ត?</a:t>
            </a:r>
          </a:p>
          <a:p>
            <a:pPr marL="390052" indent="-390052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500" b="1" dirty="0">
                <a:solidFill>
                  <a:srgbClr val="7030A0"/>
                </a:solidFill>
                <a:latin typeface="Khmer MEF1" pitchFamily="2" charset="0"/>
                <a:cs typeface="Khmer MEF1" pitchFamily="2" charset="0"/>
              </a:rPr>
              <a:t>ប្រភេទនៃតេស្តៈ 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តើវិធីសាស្រ្តតេស្ត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ណា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មានប្រសិទ្ធភាពបំផុត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ដែល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អាចវាយតម្លៃលើភាពគ្រប់គ្រាន់នៃកុងត្រូល ឬ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ដែលអាច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វាស់វែងលើការអនុវត្ត?</a:t>
            </a:r>
            <a:endParaRPr lang="en-US" sz="2500" dirty="0">
              <a:latin typeface="Khmer MEF1" pitchFamily="2" charset="0"/>
              <a:cs typeface="Khmer MEF1" pitchFamily="2" charset="0"/>
            </a:endParaRPr>
          </a:p>
          <a:p>
            <a:pPr marL="390052" indent="-390052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500" b="1" dirty="0">
                <a:solidFill>
                  <a:srgbClr val="00B050"/>
                </a:solidFill>
                <a:latin typeface="Khmer MEF1" pitchFamily="2" charset="0"/>
                <a:cs typeface="Khmer MEF1" pitchFamily="2" charset="0"/>
              </a:rPr>
              <a:t>បច្ចេកទេស</a:t>
            </a:r>
            <a:r>
              <a:rPr lang="ca-ES" sz="2500" b="1" dirty="0">
                <a:solidFill>
                  <a:srgbClr val="00B050"/>
                </a:solidFill>
                <a:latin typeface="Khmer MEF1" pitchFamily="2" charset="0"/>
                <a:cs typeface="Khmer MEF1" pitchFamily="2" charset="0"/>
              </a:rPr>
              <a:t>ជ្រើស</a:t>
            </a:r>
            <a:r>
              <a:rPr lang="km-KH" sz="2500" b="1" dirty="0">
                <a:solidFill>
                  <a:srgbClr val="00B050"/>
                </a:solidFill>
                <a:latin typeface="Khmer MEF1" pitchFamily="2" charset="0"/>
                <a:cs typeface="Khmer MEF1" pitchFamily="2" charset="0"/>
              </a:rPr>
              <a:t>រើសគំរូៈ</a:t>
            </a:r>
            <a:r>
              <a:rPr lang="km-KH" sz="2500" b="1" dirty="0">
                <a:latin typeface="Khmer MEF1" pitchFamily="2" charset="0"/>
                <a:cs typeface="Khmer MEF1" pitchFamily="2" charset="0"/>
              </a:rPr>
              <a:t> 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ប្រសិនបើ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ជំរើស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គំរូ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សមស្រប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 តើ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វិធី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ណានឹងត្រូវប្រើ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ក្នុងការ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ធ្វើតេស្តលើ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ចំនួនសកល?</a:t>
            </a:r>
            <a:endParaRPr lang="en-GB" sz="2500" dirty="0">
              <a:latin typeface="Khmer MEF1" pitchFamily="2" charset="0"/>
              <a:cs typeface="Khmer MEF1" pitchFamily="2" charset="0"/>
            </a:endParaRPr>
          </a:p>
          <a:p>
            <a:pPr marL="390052" indent="-390052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500" b="1" dirty="0">
                <a:latin typeface="Khmer MEF1" pitchFamily="2" charset="0"/>
                <a:cs typeface="Khmer MEF1" pitchFamily="2" charset="0"/>
              </a:rPr>
              <a:t>កត្តា</a:t>
            </a:r>
            <a:r>
              <a:rPr lang="ca-ES" sz="2500" b="1" dirty="0">
                <a:latin typeface="Khmer MEF1" pitchFamily="2" charset="0"/>
                <a:cs typeface="Khmer MEF1" pitchFamily="2" charset="0"/>
              </a:rPr>
              <a:t>កំណត់ 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នាំឲ្យ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ជោគជ័យ និងបរាជ័យ?</a:t>
            </a:r>
            <a:endParaRPr lang="en-GB" sz="2500" dirty="0">
              <a:latin typeface="Khmer MEF1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20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295400"/>
            <a:ext cx="8938260" cy="1295400"/>
          </a:xfrm>
        </p:spPr>
        <p:txBody>
          <a:bodyPr anchor="t"/>
          <a:lstStyle/>
          <a:p>
            <a:pPr eaLnBrk="1" hangingPunct="1"/>
            <a:r>
              <a:rPr lang="km-KH" sz="2300" dirty="0" smtClean="0">
                <a:latin typeface="Khmer OS Muol" pitchFamily="2" charset="0"/>
                <a:cs typeface="Khmer OS Muol" pitchFamily="2" charset="0"/>
              </a:rPr>
              <a:t/>
            </a:r>
            <a:br>
              <a:rPr lang="km-KH" sz="2300" dirty="0" smtClean="0">
                <a:latin typeface="Khmer OS Muol" pitchFamily="2" charset="0"/>
                <a:cs typeface="Khmer OS Muol" pitchFamily="2" charset="0"/>
              </a:rPr>
            </a:br>
            <a:r>
              <a:rPr lang="km-KH" sz="2300" dirty="0" smtClean="0">
                <a:latin typeface="Khmer OS Muol" pitchFamily="2" charset="0"/>
                <a:cs typeface="Khmer OS Muol" pitchFamily="2" charset="0"/>
              </a:rPr>
              <a:t>ហា</a:t>
            </a:r>
            <a:r>
              <a:rPr lang="km-KH" sz="2300" dirty="0">
                <a:latin typeface="Khmer OS Muol" pitchFamily="2" charset="0"/>
                <a:cs typeface="Khmer OS Muol" pitchFamily="2" charset="0"/>
              </a:rPr>
              <a:t>និភ័យ</a:t>
            </a:r>
            <a:endParaRPr lang="en-US" sz="2300" dirty="0">
              <a:latin typeface="Khmer OS Muol" pitchFamily="2" charset="0"/>
              <a:cs typeface="Khmer OS Muol" pitchFamily="2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538560" y="2335319"/>
            <a:ext cx="9464040" cy="3916786"/>
          </a:xfrm>
        </p:spPr>
        <p:txBody>
          <a:bodyPr/>
          <a:lstStyle/>
          <a:p>
            <a:pPr marL="0" indent="0" eaLnBrk="1" hangingPunct="1">
              <a:lnSpc>
                <a:spcPct val="200000"/>
              </a:lnSpc>
            </a:pPr>
            <a:r>
              <a:rPr lang="km-KH" sz="2300" dirty="0">
                <a:latin typeface="Khmer OS System" pitchFamily="2" charset="0"/>
                <a:ea typeface="Khmer OS System" pitchFamily="2" charset="0"/>
                <a:cs typeface="Khmer OS System" pitchFamily="2" charset="0"/>
              </a:rPr>
              <a:t>ឱកាសដែលហេតុការណ៏មួយនឹងកើតឡើង ហើយជះឥទ្ធិពលអវិជ្ជមានដល់ការសម្រេចបានគោលដៅរបស់អង្គភាព</a:t>
            </a:r>
          </a:p>
          <a:p>
            <a:pPr marL="0" indent="0" eaLnBrk="1" hangingPunct="1">
              <a:lnSpc>
                <a:spcPct val="200000"/>
              </a:lnSpc>
              <a:buNone/>
            </a:pPr>
            <a:endParaRPr lang="en-US" sz="2300" dirty="0">
              <a:latin typeface="Khmer OS System" pitchFamily="2" charset="0"/>
              <a:ea typeface="Khmer OS System" pitchFamily="2" charset="0"/>
              <a:cs typeface="Khmer OS System" pitchFamily="2" charset="0"/>
            </a:endParaRPr>
          </a:p>
          <a:p>
            <a:pPr marL="0" indent="0" eaLnBrk="1" hangingPunct="1">
              <a:lnSpc>
                <a:spcPct val="200000"/>
              </a:lnSpc>
            </a:pPr>
            <a:r>
              <a:rPr lang="km-KH" sz="2300" dirty="0">
                <a:latin typeface="Khmer OS System" pitchFamily="2" charset="0"/>
                <a:ea typeface="Khmer OS System" pitchFamily="2" charset="0"/>
                <a:cs typeface="Khmer OS System" pitchFamily="2" charset="0"/>
              </a:rPr>
              <a:t>ឧ.  ហានិភ័យនៃគណនីត្រូវសង </a:t>
            </a:r>
            <a:r>
              <a:rPr lang="en-US" sz="2300" dirty="0">
                <a:latin typeface="Khmer OS System" pitchFamily="2" charset="0"/>
                <a:ea typeface="Khmer OS System" pitchFamily="2" charset="0"/>
                <a:cs typeface="Khmer OS System" pitchFamily="2" charset="0"/>
                <a:sym typeface="Wingdings" pitchFamily="2" charset="2"/>
              </a:rPr>
              <a:t> </a:t>
            </a:r>
            <a:r>
              <a:rPr lang="km-KH" sz="2300" dirty="0">
                <a:latin typeface="Khmer OS System" pitchFamily="2" charset="0"/>
                <a:ea typeface="Khmer OS System" pitchFamily="2" charset="0"/>
                <a:cs typeface="Khmer OS System" pitchFamily="2" charset="0"/>
              </a:rPr>
              <a:t>ការទូទាត់មិនបានត្រឹមត្រូវ</a:t>
            </a:r>
            <a:endParaRPr lang="en-US" sz="2300" dirty="0">
              <a:latin typeface="Khmer OS System" pitchFamily="2" charset="0"/>
              <a:ea typeface="Khmer OS System" pitchFamily="2" charset="0"/>
              <a:cs typeface="Khmer OS System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16/09/2013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25780" y="172720"/>
            <a:ext cx="5798820" cy="967293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pPr marL="571500" indent="-571500">
              <a:buAutoNum type="romanUcPeriod"/>
            </a:pPr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សេ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ចក្តីផ្តើ</a:t>
            </a:r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ម</a:t>
            </a:r>
          </a:p>
          <a:p>
            <a:r>
              <a:rPr lang="km-KH" sz="2400" dirty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២. និយមន័យ សញ្ញាណ និងពាក្យគន្លឹះ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6289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410" y="1364174"/>
            <a:ext cx="946404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៥</a:t>
            </a:r>
            <a:r>
              <a:rPr lang="en-U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 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ប្រមូល និងវាយតម្លៃភស្តុតាងសវនកម្ម</a:t>
            </a:r>
            <a:r>
              <a:rPr lang="km-KH" sz="2700" b="1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3464" y="2133600"/>
            <a:ext cx="9603987" cy="4499694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pPr marL="391866" indent="-391866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700" b="1" dirty="0">
                <a:latin typeface="Khmer MEF1" pitchFamily="2" charset="0"/>
                <a:cs typeface="Khmer MEF1" pitchFamily="2" charset="0"/>
              </a:rPr>
              <a:t>ភស្តុតាង</a:t>
            </a:r>
            <a:r>
              <a:rPr lang="ca-ES" sz="2700" dirty="0">
                <a:latin typeface="Khmer MEF1" pitchFamily="2" charset="0"/>
                <a:cs typeface="Khmer MEF1" pitchFamily="2" charset="0"/>
              </a:rPr>
              <a:t>គឺជាព័ត៌មានដែលសវនករប្រើសម្រាប់គាំទ្រដល់លទ្ធផលនិងរបាយការណ៍សវនកម្ម </a:t>
            </a:r>
          </a:p>
          <a:p>
            <a:pPr marL="391866" indent="-391866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700" dirty="0">
                <a:latin typeface="Khmer MEF1" pitchFamily="2" charset="0"/>
                <a:cs typeface="Khmer MEF1" pitchFamily="2" charset="0"/>
              </a:rPr>
              <a:t>សវនកម្មអាចទទួលបាន</a:t>
            </a:r>
            <a:r>
              <a:rPr lang="en-GB" sz="2700" dirty="0" err="1">
                <a:latin typeface="Khmer MEF1" pitchFamily="2" charset="0"/>
                <a:cs typeface="Khmer MEF1" pitchFamily="2" charset="0"/>
              </a:rPr>
              <a:t>ភស្តុតាង</a:t>
            </a:r>
            <a:r>
              <a:rPr lang="ca-ES" sz="2700" dirty="0">
                <a:latin typeface="Khmer MEF1" pitchFamily="2" charset="0"/>
                <a:cs typeface="Khmer MEF1" pitchFamily="2" charset="0"/>
              </a:rPr>
              <a:t>ពីប្រភពផ្សេងៗ ដូចជា សួរបុគ្គលិកអង្គភាព ទិន្នន័យនៃប្រតិបត្តិការ ពិនិត្យឯកសារ ប្រើនីតិវិធីវិភាគ ចុះអង្កេតដល់ទីកន្លែងផ្ទាល់ ។ល។</a:t>
            </a:r>
          </a:p>
          <a:p>
            <a:pPr marL="391866" indent="-391866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700" dirty="0" err="1">
                <a:latin typeface="Khmer MEF1" pitchFamily="2" charset="0"/>
                <a:cs typeface="Khmer MEF1" pitchFamily="2" charset="0"/>
              </a:rPr>
              <a:t>សវនករត្រូវប្រមូលភស្តុតាងគាំទ្រឱ្យបានត្រឹមត្រូវ</a:t>
            </a:r>
            <a:r>
              <a:rPr lang="en-GB" sz="27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GB" sz="2700" dirty="0" err="1">
                <a:latin typeface="Khmer MEF1" pitchFamily="2" charset="0"/>
                <a:cs typeface="Khmer MEF1" pitchFamily="2" charset="0"/>
              </a:rPr>
              <a:t>និងគ្រប់គ្រាន</a:t>
            </a:r>
            <a:r>
              <a:rPr lang="en-GB" sz="2700" dirty="0">
                <a:latin typeface="Khmer MEF1" pitchFamily="2" charset="0"/>
                <a:cs typeface="Khmer MEF1" pitchFamily="2" charset="0"/>
              </a:rPr>
              <a:t>់ </a:t>
            </a:r>
            <a:r>
              <a:rPr lang="en-GB" sz="2700" dirty="0" err="1">
                <a:latin typeface="Khmer MEF1" pitchFamily="2" charset="0"/>
                <a:cs typeface="Khmer MEF1" pitchFamily="2" charset="0"/>
              </a:rPr>
              <a:t>ដើម្បី</a:t>
            </a:r>
            <a:r>
              <a:rPr lang="en-GB" sz="2700" dirty="0">
                <a:latin typeface="Khmer MEF1" pitchFamily="2" charset="0"/>
                <a:cs typeface="Khmer MEF1" pitchFamily="2" charset="0"/>
              </a:rPr>
              <a:t>​</a:t>
            </a:r>
            <a:r>
              <a:rPr lang="en-GB" sz="2700" dirty="0" err="1">
                <a:latin typeface="Khmer MEF1" pitchFamily="2" charset="0"/>
                <a:cs typeface="Khmer MEF1" pitchFamily="2" charset="0"/>
              </a:rPr>
              <a:t>គាំទ្រដល់ការសរសេររបាយការណ៍សវនកម្ម</a:t>
            </a:r>
            <a:r>
              <a:rPr lang="en-GB" sz="2700" dirty="0">
                <a:latin typeface="Khmer MEF1" pitchFamily="2" charset="0"/>
                <a:cs typeface="Khmer MEF1" pitchFamily="2" charset="0"/>
              </a:rPr>
              <a:t> ។</a:t>
            </a:r>
          </a:p>
        </p:txBody>
      </p:sp>
    </p:spTree>
    <p:extLst>
      <p:ext uri="{BB962C8B-B14F-4D97-AF65-F5344CB8AC3E}">
        <p14:creationId xmlns:p14="http://schemas.microsoft.com/office/powerpoint/2010/main" val="48378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410" y="1364174"/>
            <a:ext cx="9464040" cy="47485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4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៦</a:t>
            </a:r>
            <a:r>
              <a:rPr lang="en-US" sz="24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 </a:t>
            </a:r>
            <a:r>
              <a:rPr lang="km-KH" sz="24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ការកត់ត្រាការ</a:t>
            </a:r>
            <a:r>
              <a:rPr lang="ca-ES" sz="24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ងារ</a:t>
            </a:r>
            <a:r>
              <a:rPr lang="km-KH" sz="24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សវនកម្ម</a:t>
            </a:r>
            <a:r>
              <a:rPr lang="en-US" sz="24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km-KH" sz="24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ca-ES" sz="24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endParaRPr lang="en-US" sz="1600" b="1" u="sng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6788" y="2159000"/>
            <a:ext cx="9436573" cy="1767512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pPr>
              <a:lnSpc>
                <a:spcPct val="150000"/>
              </a:lnSpc>
            </a:pPr>
            <a:r>
              <a:rPr lang="ca-ES" sz="2400" dirty="0">
                <a:latin typeface="Khmer MEF1" pitchFamily="2" charset="0"/>
                <a:cs typeface="Khmer MEF1" pitchFamily="2" charset="0"/>
              </a:rPr>
              <a:t>គ្រប់ការងារសវនកម្ម ត្រូវបាន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កត់ត្រា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ព័ត៌មាននៅក្នុង</a:t>
            </a:r>
            <a:r>
              <a:rPr lang="ca-ES" sz="2400" b="1" dirty="0">
                <a:latin typeface="Khmer MEF1" pitchFamily="2" charset="0"/>
                <a:cs typeface="Khmer MEF1" pitchFamily="2" charset="0"/>
              </a:rPr>
              <a:t>សំណេរការងារ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 (Working papers) 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​ហើយលទ្ធផលរកឃើញត្រូវបានកត់ត្រានៅ</a:t>
            </a:r>
            <a:r>
              <a:rPr lang="ca-ES" sz="2400" dirty="0" smtClean="0">
                <a:latin typeface="Khmer MEF1" pitchFamily="2" charset="0"/>
                <a:cs typeface="Khmer MEF1" pitchFamily="2" charset="0"/>
              </a:rPr>
              <a:t>ក្នុង</a:t>
            </a:r>
            <a:r>
              <a:rPr lang="km-KH" sz="2400" dirty="0" smtClean="0">
                <a:latin typeface="Khmer MEF1" pitchFamily="2" charset="0"/>
                <a:cs typeface="Khmer MEF1" pitchFamily="2" charset="0"/>
              </a:rPr>
              <a:t> </a:t>
            </a:r>
            <a:r>
              <a:rPr lang="ca-ES" sz="2400" b="1" dirty="0" smtClean="0">
                <a:latin typeface="Khmer MEF1" pitchFamily="2" charset="0"/>
                <a:cs typeface="Khmer MEF1" pitchFamily="2" charset="0"/>
              </a:rPr>
              <a:t>អនុ</a:t>
            </a:r>
            <a:r>
              <a:rPr lang="ca-ES" sz="2400" b="1" dirty="0">
                <a:latin typeface="Khmer MEF1" pitchFamily="2" charset="0"/>
                <a:cs typeface="Khmer MEF1" pitchFamily="2" charset="0"/>
              </a:rPr>
              <a:t>ស្សរណៈសវនកម្ម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 (Audit finding </a:t>
            </a:r>
            <a:r>
              <a:rPr lang="ca-ES" sz="2400" dirty="0" smtClean="0">
                <a:latin typeface="Khmer MEF1" pitchFamily="2" charset="0"/>
                <a:cs typeface="Khmer MEF1" pitchFamily="2" charset="0"/>
              </a:rPr>
              <a:t>memorandum</a:t>
            </a:r>
            <a:r>
              <a:rPr lang="en-US" sz="2400" dirty="0" smtClean="0">
                <a:latin typeface="Khmer MEF1" pitchFamily="2" charset="0"/>
                <a:cs typeface="Khmer MEF1" pitchFamily="2" charset="0"/>
              </a:rPr>
              <a:t>, memo</a:t>
            </a:r>
            <a:r>
              <a:rPr lang="ca-ES" sz="2400" dirty="0" smtClean="0">
                <a:latin typeface="Khmer MEF1" pitchFamily="2" charset="0"/>
                <a:cs typeface="Khmer MEF1" pitchFamily="2" charset="0"/>
              </a:rPr>
              <a:t>)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។</a:t>
            </a:r>
          </a:p>
        </p:txBody>
      </p:sp>
    </p:spTree>
    <p:extLst>
      <p:ext uri="{BB962C8B-B14F-4D97-AF65-F5344CB8AC3E}">
        <p14:creationId xmlns:p14="http://schemas.microsoft.com/office/powerpoint/2010/main" val="942435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410" y="1364174"/>
            <a:ext cx="946404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៦</a:t>
            </a:r>
            <a:r>
              <a:rPr lang="en-U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 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ការកត់ត្រាការ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ងារ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សវនកម្ម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ca-ES" sz="2700" b="1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(ត)</a:t>
            </a:r>
            <a:r>
              <a:rPr lang="en-U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0466" y="2509500"/>
            <a:ext cx="9436573" cy="4499694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700" dirty="0">
                <a:latin typeface="Khmer MEF1" pitchFamily="2" charset="0"/>
                <a:cs typeface="Khmer MEF1" pitchFamily="2" charset="0"/>
              </a:rPr>
              <a:t>ស</a:t>
            </a:r>
            <a:r>
              <a:rPr lang="ca-ES" sz="2700" dirty="0">
                <a:latin typeface="Khmer MEF1" pitchFamily="2" charset="0"/>
                <a:cs typeface="Khmer MEF1" pitchFamily="2" charset="0"/>
              </a:rPr>
              <a:t>ំណេរ</a:t>
            </a:r>
            <a:r>
              <a:rPr lang="km-KH" sz="2700" dirty="0">
                <a:latin typeface="Khmer MEF1" pitchFamily="2" charset="0"/>
                <a:cs typeface="Khmer MEF1" pitchFamily="2" charset="0"/>
              </a:rPr>
              <a:t>ការ</a:t>
            </a:r>
            <a:r>
              <a:rPr lang="ca-ES" sz="2700" dirty="0">
                <a:latin typeface="Khmer MEF1" pitchFamily="2" charset="0"/>
                <a:cs typeface="Khmer MEF1" pitchFamily="2" charset="0"/>
              </a:rPr>
              <a:t>ងារ</a:t>
            </a:r>
            <a:r>
              <a:rPr lang="km-KH" sz="2700" dirty="0">
                <a:latin typeface="Khmer MEF1" pitchFamily="2" charset="0"/>
                <a:cs typeface="Khmer MEF1" pitchFamily="2" charset="0"/>
              </a:rPr>
              <a:t>គឺជាកំណត់ត្រានៃព័ត៌មានដែលបានរៀបចំឡើងដោយសវនករលើការងារសវនកម្ម</a:t>
            </a:r>
            <a:r>
              <a:rPr lang="ca-ES" sz="27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km-KH" sz="2700" dirty="0">
                <a:latin typeface="Khmer MEF1" pitchFamily="2" charset="0"/>
                <a:cs typeface="Khmer MEF1" pitchFamily="2" charset="0"/>
              </a:rPr>
              <a:t>ដើម្បីគាំទ្រដល់</a:t>
            </a:r>
            <a:r>
              <a:rPr lang="ca-ES" sz="2700" dirty="0">
                <a:latin typeface="Khmer MEF1" pitchFamily="2" charset="0"/>
                <a:cs typeface="Khmer MEF1" pitchFamily="2" charset="0"/>
              </a:rPr>
              <a:t>លទ្ធផលរកឃើ</a:t>
            </a:r>
            <a:r>
              <a:rPr lang="km-KH" sz="2700" dirty="0">
                <a:latin typeface="Khmer MEF1" pitchFamily="2" charset="0"/>
                <a:cs typeface="Khmer MEF1" pitchFamily="2" charset="0"/>
              </a:rPr>
              <a:t>ញ ការអង្កេត ផ្តល់អនុសាសន៍ និងសេចក្តីសន្និដ្ឋាន</a:t>
            </a:r>
            <a:r>
              <a:rPr lang="ca-ES" sz="27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km-KH" sz="2700" dirty="0">
                <a:latin typeface="Khmer MEF1" pitchFamily="2" charset="0"/>
                <a:cs typeface="Khmer MEF1" pitchFamily="2" charset="0"/>
              </a:rPr>
              <a:t>ក្នុងរបាយការណ៏សវនកម្ម។</a:t>
            </a:r>
            <a:endParaRPr lang="ca-ES" sz="2700" dirty="0">
              <a:latin typeface="Khmer MEF1" pitchFamily="2" charset="0"/>
              <a:cs typeface="Khmer MEF1" pitchFamily="2" charset="0"/>
            </a:endParaRPr>
          </a:p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700" dirty="0">
                <a:latin typeface="Khmer MEF1" pitchFamily="2" charset="0"/>
                <a:cs typeface="Khmer MEF1" pitchFamily="2" charset="0"/>
              </a:rPr>
              <a:t>ស</a:t>
            </a:r>
            <a:r>
              <a:rPr lang="ca-ES" sz="2700" dirty="0">
                <a:latin typeface="Khmer MEF1" pitchFamily="2" charset="0"/>
                <a:cs typeface="Khmer MEF1" pitchFamily="2" charset="0"/>
              </a:rPr>
              <a:t>ំណេរ</a:t>
            </a:r>
            <a:r>
              <a:rPr lang="km-KH" sz="2700" dirty="0">
                <a:latin typeface="Khmer MEF1" pitchFamily="2" charset="0"/>
                <a:cs typeface="Khmer MEF1" pitchFamily="2" charset="0"/>
              </a:rPr>
              <a:t>ការ</a:t>
            </a:r>
            <a:r>
              <a:rPr lang="ca-ES" sz="2700" dirty="0">
                <a:latin typeface="Khmer MEF1" pitchFamily="2" charset="0"/>
                <a:cs typeface="Khmer MEF1" pitchFamily="2" charset="0"/>
              </a:rPr>
              <a:t>ងារ</a:t>
            </a:r>
            <a:r>
              <a:rPr lang="km-KH" sz="2700" dirty="0">
                <a:latin typeface="Khmer MEF1" pitchFamily="2" charset="0"/>
                <a:cs typeface="Khmer MEF1" pitchFamily="2" charset="0"/>
              </a:rPr>
              <a:t>គួរកត់ត្រាឱ្យបានពេញលេញ</a:t>
            </a:r>
            <a:r>
              <a:rPr lang="ca-ES" sz="2700" dirty="0">
                <a:latin typeface="Khmer MEF1" pitchFamily="2" charset="0"/>
                <a:cs typeface="Khmer MEF1" pitchFamily="2" charset="0"/>
              </a:rPr>
              <a:t>នូវដ</a:t>
            </a:r>
            <a:r>
              <a:rPr lang="km-KH" sz="2700" dirty="0">
                <a:latin typeface="Khmer MEF1" pitchFamily="2" charset="0"/>
                <a:cs typeface="Khmer MEF1" pitchFamily="2" charset="0"/>
              </a:rPr>
              <a:t>ំ</a:t>
            </a:r>
            <a:r>
              <a:rPr lang="ca-ES" sz="2700" dirty="0">
                <a:latin typeface="Khmer MEF1" pitchFamily="2" charset="0"/>
                <a:cs typeface="Khmer MEF1" pitchFamily="2" charset="0"/>
              </a:rPr>
              <a:t>ណើរការសវនកម្មទាំងមូល នីតិវិធីសវនកម្ម លទ្ធផលរកឃើ</a:t>
            </a:r>
            <a:r>
              <a:rPr lang="km-KH" sz="2700" dirty="0">
                <a:latin typeface="Khmer MEF1" pitchFamily="2" charset="0"/>
                <a:cs typeface="Khmer MEF1" pitchFamily="2" charset="0"/>
              </a:rPr>
              <a:t>ញ</a:t>
            </a:r>
            <a:r>
              <a:rPr lang="ca-ES" sz="2700" dirty="0">
                <a:latin typeface="Khmer MEF1" pitchFamily="2" charset="0"/>
                <a:cs typeface="Khmer MEF1" pitchFamily="2" charset="0"/>
              </a:rPr>
              <a:t> សេចក្តីសន្និដ្ឋាន និង</a:t>
            </a:r>
            <a:r>
              <a:rPr lang="km-KH" sz="2700" dirty="0">
                <a:latin typeface="Khmer MEF1" pitchFamily="2" charset="0"/>
                <a:cs typeface="Khmer MEF1" pitchFamily="2" charset="0"/>
              </a:rPr>
              <a:t>របាយការណ៏ ។</a:t>
            </a:r>
            <a:endParaRPr lang="ca-ES" sz="2700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8670" y="1986281"/>
            <a:ext cx="420624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</a:t>
            </a:r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សំណេរការងារ</a:t>
            </a:r>
            <a:endParaRPr lang="en-US" sz="27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087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410" y="1364174"/>
            <a:ext cx="946404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៦</a:t>
            </a:r>
            <a:r>
              <a:rPr lang="en-U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 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ការកត់ត្រាការ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ងារ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សវនកម្ម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ca-ES" sz="2700" b="1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(ត)</a:t>
            </a:r>
            <a:r>
              <a:rPr lang="en-U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8151" y="2677160"/>
            <a:ext cx="9709927" cy="4499694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700" dirty="0">
                <a:latin typeface="Khmer MEF1" pitchFamily="2" charset="0"/>
                <a:cs typeface="Khmer MEF1" pitchFamily="2" charset="0"/>
              </a:rPr>
              <a:t>ប</a:t>
            </a:r>
            <a:r>
              <a:rPr lang="ca-ES" sz="2700" dirty="0">
                <a:latin typeface="Khmer MEF1" pitchFamily="2" charset="0"/>
                <a:cs typeface="Khmer MEF1" pitchFamily="2" charset="0"/>
              </a:rPr>
              <a:t>ង្ហាញ</a:t>
            </a:r>
            <a:r>
              <a:rPr lang="km-KH" sz="2700" dirty="0">
                <a:latin typeface="Khmer MEF1" pitchFamily="2" charset="0"/>
                <a:cs typeface="Khmer MEF1" pitchFamily="2" charset="0"/>
              </a:rPr>
              <a:t>ថាតើការងារសវនកម្មត្រូវ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បាន</a:t>
            </a:r>
            <a:r>
              <a:rPr lang="km-KH" sz="2700" dirty="0">
                <a:latin typeface="Khmer MEF1" pitchFamily="2" charset="0"/>
                <a:cs typeface="Khmer MEF1" pitchFamily="2" charset="0"/>
              </a:rPr>
              <a:t>អនុវត្តអនុលោមតាមស្តង់ដាដែលពាក់ព័ន្ធដែរទេ</a:t>
            </a:r>
            <a:endParaRPr lang="en-GB" sz="2700" dirty="0">
              <a:latin typeface="Khmer MEF1" pitchFamily="2" charset="0"/>
              <a:cs typeface="Khmer MEF1" pitchFamily="2" charset="0"/>
            </a:endParaRPr>
          </a:p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700" dirty="0">
                <a:latin typeface="Khmer MEF1" pitchFamily="2" charset="0"/>
                <a:cs typeface="Khmer MEF1" pitchFamily="2" charset="0"/>
              </a:rPr>
              <a:t>ជួយក្នុង</a:t>
            </a:r>
            <a:r>
              <a:rPr lang="km-KH" sz="2700" dirty="0">
                <a:latin typeface="Khmer MEF1" pitchFamily="2" charset="0"/>
                <a:cs typeface="Khmer MEF1" pitchFamily="2" charset="0"/>
              </a:rPr>
              <a:t>ការ</a:t>
            </a:r>
            <a:r>
              <a:rPr lang="ca-ES" sz="2700" dirty="0">
                <a:latin typeface="Khmer MEF1" pitchFamily="2" charset="0"/>
                <a:cs typeface="Khmer MEF1" pitchFamily="2" charset="0"/>
              </a:rPr>
              <a:t>រៀបចំ ត្រួតពិនិត្យ និង</a:t>
            </a:r>
            <a:r>
              <a:rPr lang="km-KH" sz="2700" dirty="0">
                <a:latin typeface="Khmer MEF1" pitchFamily="2" charset="0"/>
                <a:cs typeface="Khmer MEF1" pitchFamily="2" charset="0"/>
              </a:rPr>
              <a:t>គ្រប់គ្រង  និង</a:t>
            </a:r>
            <a:r>
              <a:rPr lang="ca-ES" sz="2700" dirty="0">
                <a:latin typeface="Khmer MEF1" pitchFamily="2" charset="0"/>
                <a:cs typeface="Khmer MEF1" pitchFamily="2" charset="0"/>
              </a:rPr>
              <a:t>ពិនិត្យឡើងវិញលើ</a:t>
            </a:r>
            <a:r>
              <a:rPr lang="km-KH" sz="2700" dirty="0">
                <a:latin typeface="Khmer MEF1" pitchFamily="2" charset="0"/>
                <a:cs typeface="Khmer MEF1" pitchFamily="2" charset="0"/>
              </a:rPr>
              <a:t>ការងារសវនកម្ម</a:t>
            </a:r>
            <a:endParaRPr lang="en-GB" sz="2700" dirty="0">
              <a:latin typeface="Khmer MEF1" pitchFamily="2" charset="0"/>
              <a:cs typeface="Khmer MEF1" pitchFamily="2" charset="0"/>
            </a:endParaRPr>
          </a:p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700" dirty="0">
                <a:latin typeface="Khmer MEF1" pitchFamily="2" charset="0"/>
                <a:cs typeface="Khmer MEF1" pitchFamily="2" charset="0"/>
              </a:rPr>
              <a:t>ជាភស្តុតាងនៃការងារសវនកម្មដែលបានអនុវត្ត និងជាសេចក្តីសន្និដ្ឋានដែល</a:t>
            </a:r>
            <a:r>
              <a:rPr lang="ca-ES" sz="2700" dirty="0">
                <a:latin typeface="Khmer MEF1" pitchFamily="2" charset="0"/>
                <a:cs typeface="Khmer MEF1" pitchFamily="2" charset="0"/>
              </a:rPr>
              <a:t>ទាញចេញ</a:t>
            </a:r>
            <a:r>
              <a:rPr lang="km-KH" sz="2700" dirty="0">
                <a:latin typeface="Khmer MEF1" pitchFamily="2" charset="0"/>
                <a:cs typeface="Khmer MEF1" pitchFamily="2" charset="0"/>
              </a:rPr>
              <a:t>ពីការងារសវនកម្ម</a:t>
            </a:r>
            <a:r>
              <a:rPr lang="ca-ES" sz="2700" dirty="0">
                <a:latin typeface="Khmer MEF1" pitchFamily="2" charset="0"/>
                <a:cs typeface="Khmer MEF1" pitchFamily="2" charset="0"/>
              </a:rPr>
              <a:t>ទាំងនោះ</a:t>
            </a:r>
            <a:endParaRPr lang="en-GB" sz="2700" dirty="0">
              <a:latin typeface="Khmer MEF1" pitchFamily="2" charset="0"/>
              <a:cs typeface="Khmer MEF1" pitchFamily="2" charset="0"/>
            </a:endParaRPr>
          </a:p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700" dirty="0">
                <a:latin typeface="Khmer MEF1" pitchFamily="2" charset="0"/>
                <a:cs typeface="Khmer MEF1" pitchFamily="2" charset="0"/>
              </a:rPr>
              <a:t>គំាទ្រដល់របាយការណ៏សវនកម្ម</a:t>
            </a:r>
            <a:r>
              <a:rPr lang="ca-ES" sz="27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km-KH" sz="2700" dirty="0">
                <a:latin typeface="Khmer MEF1" pitchFamily="2" charset="0"/>
                <a:cs typeface="Khmer MEF1" pitchFamily="2" charset="0"/>
              </a:rPr>
              <a:t>។</a:t>
            </a:r>
            <a:endParaRPr lang="ca-ES" sz="2700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591" y="2159001"/>
            <a:ext cx="420624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</a:t>
            </a:r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សំណេរការងារ - </a:t>
            </a:r>
            <a:r>
              <a:rPr lang="ca-ES" sz="2700" b="1" dirty="0">
                <a:latin typeface="Khmer MEF1" pitchFamily="2" charset="0"/>
                <a:cs typeface="Khmer MEF1" pitchFamily="2" charset="0"/>
              </a:rPr>
              <a:t>មុខងារ</a:t>
            </a:r>
            <a:endParaRPr lang="en-US" sz="27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46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410" y="1364174"/>
            <a:ext cx="946404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៦</a:t>
            </a:r>
            <a:r>
              <a:rPr lang="en-U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 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ការកត់ត្រាការ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ងារ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សវនកម្ម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ca-ES" sz="2700" b="1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(ត)</a:t>
            </a:r>
            <a:r>
              <a:rPr lang="en-U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0766" y="3022600"/>
            <a:ext cx="9436573" cy="2616101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700" dirty="0" err="1">
                <a:latin typeface="Khmer MEF1" pitchFamily="2" charset="0"/>
                <a:cs typeface="Khmer MEF1" pitchFamily="2" charset="0"/>
              </a:rPr>
              <a:t>ឯកសារនៃសំណេរការងារត្រូវបានរៀបចំជាពីរប្រភេទ</a:t>
            </a:r>
            <a:r>
              <a:rPr lang="en-GB" sz="2700" dirty="0">
                <a:latin typeface="Khmer MEF1" pitchFamily="2" charset="0"/>
                <a:cs typeface="Khmer MEF1" pitchFamily="2" charset="0"/>
              </a:rPr>
              <a:t>:</a:t>
            </a:r>
          </a:p>
          <a:p>
            <a:pPr marL="914354" lvl="1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700" dirty="0" err="1">
                <a:latin typeface="Khmer MEF1" pitchFamily="2" charset="0"/>
                <a:cs typeface="Khmer MEF1" pitchFamily="2" charset="0"/>
              </a:rPr>
              <a:t>ឯកសារសវនកម្មអចិន្ត្រៃយ</a:t>
            </a:r>
            <a:r>
              <a:rPr lang="en-GB" sz="2700" dirty="0">
                <a:latin typeface="Khmer MEF1" pitchFamily="2" charset="0"/>
                <a:cs typeface="Khmer MEF1" pitchFamily="2" charset="0"/>
              </a:rPr>
              <a:t>៍</a:t>
            </a:r>
            <a:r>
              <a:rPr lang="km-KH" sz="27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GB" sz="2700" dirty="0">
                <a:latin typeface="Khmer MEF1" pitchFamily="2" charset="0"/>
                <a:cs typeface="Khmer MEF1" pitchFamily="2" charset="0"/>
              </a:rPr>
              <a:t>(</a:t>
            </a:r>
            <a:r>
              <a:rPr lang="en-US" sz="2700" b="1" dirty="0">
                <a:solidFill>
                  <a:srgbClr val="0000FF"/>
                </a:solidFill>
              </a:rPr>
              <a:t>permanent audit file) </a:t>
            </a:r>
            <a:r>
              <a:rPr lang="en-GB" sz="2700" dirty="0" err="1">
                <a:latin typeface="Khmer MEF1" pitchFamily="2" charset="0"/>
                <a:cs typeface="Khmer MEF1" pitchFamily="2" charset="0"/>
              </a:rPr>
              <a:t>និង</a:t>
            </a:r>
            <a:endParaRPr lang="en-GB" sz="2700" dirty="0">
              <a:latin typeface="Khmer MEF1" pitchFamily="2" charset="0"/>
              <a:cs typeface="Khmer MEF1" pitchFamily="2" charset="0"/>
            </a:endParaRPr>
          </a:p>
          <a:p>
            <a:pPr marL="914354" lvl="1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700" dirty="0" err="1">
                <a:latin typeface="Khmer MEF1" pitchFamily="2" charset="0"/>
                <a:cs typeface="Khmer MEF1" pitchFamily="2" charset="0"/>
              </a:rPr>
              <a:t>ឯកសារសវនកម្មបច្ចុប្បន្ន</a:t>
            </a:r>
            <a:r>
              <a:rPr lang="en-GB" sz="2700" dirty="0">
                <a:latin typeface="Khmer MEF1" pitchFamily="2" charset="0"/>
                <a:cs typeface="Khmer MEF1" pitchFamily="2" charset="0"/>
              </a:rPr>
              <a:t> (</a:t>
            </a:r>
            <a:r>
              <a:rPr lang="en-US" sz="2700" b="1" dirty="0">
                <a:solidFill>
                  <a:srgbClr val="0000FF"/>
                </a:solidFill>
              </a:rPr>
              <a:t>current audit file) </a:t>
            </a:r>
            <a:r>
              <a:rPr lang="en-US" sz="2700" dirty="0">
                <a:latin typeface="Khmer MEF1" pitchFamily="2" charset="0"/>
                <a:cs typeface="Khmer MEF1" pitchFamily="2" charset="0"/>
              </a:rPr>
              <a:t>។</a:t>
            </a:r>
          </a:p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endParaRPr lang="en-GB" sz="2700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590" y="2005519"/>
            <a:ext cx="8075039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</a:t>
            </a:r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សំណេរការងារ  </a:t>
            </a:r>
            <a:r>
              <a:rPr lang="en-U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- </a:t>
            </a:r>
            <a:r>
              <a:rPr lang="ca-ES" sz="2700" b="1" dirty="0">
                <a:latin typeface="Khmer MEF1" pitchFamily="2" charset="0"/>
                <a:cs typeface="Khmer MEF1" pitchFamily="2" charset="0"/>
              </a:rPr>
              <a:t>ប្រភេទ</a:t>
            </a:r>
            <a:endParaRPr lang="en-US" sz="27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15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410" y="1364174"/>
            <a:ext cx="946404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៦</a:t>
            </a:r>
            <a:r>
              <a:rPr lang="en-U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 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ការកត់ត្រាការ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ងារ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សវនកម្ម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ca-ES" sz="2700" b="1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(ត)</a:t>
            </a:r>
            <a:r>
              <a:rPr lang="en-U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8806" y="3791677"/>
            <a:ext cx="9436573" cy="3503372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pPr marL="391866" indent="-391866">
              <a:lnSpc>
                <a:spcPct val="120000"/>
              </a:lnSpc>
              <a:buFont typeface="Arial" pitchFamily="34" charset="0"/>
              <a:buChar char="•"/>
            </a:pPr>
            <a:r>
              <a:rPr lang="km-KH" sz="2300" dirty="0">
                <a:latin typeface="Khmer MEF1" pitchFamily="2" charset="0"/>
                <a:cs typeface="Khmer MEF1" pitchFamily="2" charset="0"/>
              </a:rPr>
              <a:t>រចនាសម្ព័ន្ធគ្រប់គ្រង​ស្ថាប័ន</a:t>
            </a:r>
            <a:endParaRPr lang="en-US" sz="2300" dirty="0">
              <a:latin typeface="Khmer MEF1" pitchFamily="2" charset="0"/>
              <a:cs typeface="Khmer MEF1" pitchFamily="2" charset="0"/>
            </a:endParaRPr>
          </a:p>
          <a:p>
            <a:pPr marL="391866" indent="-391866">
              <a:lnSpc>
                <a:spcPct val="120000"/>
              </a:lnSpc>
              <a:buFont typeface="Arial" pitchFamily="34" charset="0"/>
              <a:buChar char="•"/>
            </a:pPr>
            <a:r>
              <a:rPr lang="km-KH" sz="2300" dirty="0">
                <a:latin typeface="Khmer MEF1" pitchFamily="2" charset="0"/>
                <a:cs typeface="Khmer MEF1" pitchFamily="2" charset="0"/>
              </a:rPr>
              <a:t>ផែនការ​យុទ្ធសាស្ត្រ</a:t>
            </a:r>
            <a:endParaRPr lang="en-US" sz="2300" dirty="0">
              <a:latin typeface="Khmer MEF1" pitchFamily="2" charset="0"/>
              <a:cs typeface="Khmer MEF1" pitchFamily="2" charset="0"/>
            </a:endParaRPr>
          </a:p>
          <a:p>
            <a:pPr marL="391866" indent="-391866">
              <a:lnSpc>
                <a:spcPct val="120000"/>
              </a:lnSpc>
              <a:buFont typeface="Arial" pitchFamily="34" charset="0"/>
              <a:buChar char="•"/>
            </a:pPr>
            <a:r>
              <a:rPr lang="km-KH" sz="2300" dirty="0">
                <a:latin typeface="Khmer MEF1" pitchFamily="2" charset="0"/>
                <a:cs typeface="Khmer MEF1" pitchFamily="2" charset="0"/>
              </a:rPr>
              <a:t>អនុបាត​សំខាន់ៗ</a:t>
            </a:r>
            <a:endParaRPr lang="en-US" sz="2300" dirty="0">
              <a:latin typeface="Khmer MEF1" pitchFamily="2" charset="0"/>
              <a:cs typeface="Khmer MEF1" pitchFamily="2" charset="0"/>
            </a:endParaRPr>
          </a:p>
          <a:p>
            <a:pPr marL="391866" indent="-391866">
              <a:lnSpc>
                <a:spcPct val="120000"/>
              </a:lnSpc>
              <a:buFont typeface="Arial" pitchFamily="34" charset="0"/>
              <a:buChar char="•"/>
            </a:pPr>
            <a:r>
              <a:rPr lang="km-KH" sz="2300" dirty="0">
                <a:latin typeface="Khmer MEF1" pitchFamily="2" charset="0"/>
                <a:cs typeface="Khmer MEF1" pitchFamily="2" charset="0"/>
              </a:rPr>
              <a:t>ផែនការ​សកម្មភាពកែ​ត្រឹម​ត្រូវ​ចុង​ក្រោយ​បង្អស់</a:t>
            </a:r>
            <a:endParaRPr lang="en-US" sz="2300" dirty="0">
              <a:latin typeface="Khmer MEF1" pitchFamily="2" charset="0"/>
              <a:cs typeface="Khmer MEF1" pitchFamily="2" charset="0"/>
            </a:endParaRPr>
          </a:p>
          <a:p>
            <a:pPr marL="391866" indent="-391866">
              <a:lnSpc>
                <a:spcPct val="120000"/>
              </a:lnSpc>
              <a:buFont typeface="Arial" pitchFamily="34" charset="0"/>
              <a:buChar char="•"/>
            </a:pPr>
            <a:r>
              <a:rPr lang="km-KH" sz="2300" dirty="0">
                <a:latin typeface="Khmer MEF1" pitchFamily="2" charset="0"/>
                <a:cs typeface="Khmer MEF1" pitchFamily="2" charset="0"/>
              </a:rPr>
              <a:t>ឯកសារ​តាម​ផ្លូវ​ច្បាប់ និង បទបញ្ញត្តិ​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ផ្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សេង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ៗ</a:t>
            </a:r>
          </a:p>
          <a:p>
            <a:pPr marL="391866" indent="-391866">
              <a:lnSpc>
                <a:spcPct val="120000"/>
              </a:lnSpc>
              <a:buFont typeface="Arial" pitchFamily="34" charset="0"/>
              <a:buChar char="•"/>
            </a:pPr>
            <a:r>
              <a:rPr lang="km-KH" sz="2300" dirty="0">
                <a:latin typeface="Khmer MEF1" pitchFamily="2" charset="0"/>
                <a:cs typeface="Khmer MEF1" pitchFamily="2" charset="0"/>
              </a:rPr>
              <a:t>ការ​វាយ​តម្លៃ​ហានិភ័យ</a:t>
            </a:r>
            <a:endParaRPr lang="en-US" sz="2300" dirty="0">
              <a:latin typeface="Khmer MEF1" pitchFamily="2" charset="0"/>
              <a:cs typeface="Khmer MEF1" pitchFamily="2" charset="0"/>
            </a:endParaRPr>
          </a:p>
          <a:p>
            <a:pPr marL="391866" indent="-391866">
              <a:lnSpc>
                <a:spcPct val="120000"/>
              </a:lnSpc>
              <a:buFont typeface="Arial" pitchFamily="34" charset="0"/>
              <a:buChar char="•"/>
            </a:pPr>
            <a:r>
              <a:rPr lang="ca-ES" sz="2300" dirty="0">
                <a:latin typeface="Khmer MEF1" pitchFamily="2" charset="0"/>
                <a:cs typeface="Khmer MEF1" pitchFamily="2" charset="0"/>
              </a:rPr>
              <a:t>កិច្ចសន្យា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ថតចម្លង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សំខាន់ៗ</a:t>
            </a:r>
          </a:p>
          <a:p>
            <a:pPr marL="391866" indent="-391866">
              <a:lnSpc>
                <a:spcPct val="120000"/>
              </a:lnSpc>
              <a:buFont typeface="Arial" pitchFamily="34" charset="0"/>
              <a:buChar char="•"/>
            </a:pPr>
            <a:r>
              <a:rPr lang="ca-ES" sz="2300" dirty="0">
                <a:latin typeface="Khmer MEF1" pitchFamily="2" charset="0"/>
                <a:cs typeface="Khmer MEF1" pitchFamily="2" charset="0"/>
              </a:rPr>
              <a:t>ឯកសារស្តីពីការគ្រប់គ្រងផ្ទៃក្នុង ។</a:t>
            </a:r>
            <a:endParaRPr lang="en-GB" sz="2300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590" y="2005519"/>
            <a:ext cx="6935849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</a:t>
            </a:r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សំណេរការងារ - </a:t>
            </a:r>
            <a:r>
              <a:rPr lang="en-GB" sz="2700" b="1" dirty="0" err="1">
                <a:latin typeface="Khmer MEF1" pitchFamily="2" charset="0"/>
                <a:cs typeface="Khmer MEF1" pitchFamily="2" charset="0"/>
              </a:rPr>
              <a:t>ឯកសារសវនកម្មអចិន្ត្រៃយ</a:t>
            </a:r>
            <a:r>
              <a:rPr lang="en-GB" sz="2700" b="1" dirty="0">
                <a:latin typeface="Khmer MEF1" pitchFamily="2" charset="0"/>
                <a:cs typeface="Khmer MEF1" pitchFamily="2" charset="0"/>
              </a:rPr>
              <a:t>៍</a:t>
            </a:r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 </a:t>
            </a:r>
            <a:endParaRPr lang="en-US" sz="2700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5592" y="2640592"/>
            <a:ext cx="9301859" cy="1167348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300" b="1" dirty="0" err="1">
                <a:latin typeface="Khmer MEF1" pitchFamily="2" charset="0"/>
                <a:cs typeface="Khmer MEF1" pitchFamily="2" charset="0"/>
              </a:rPr>
              <a:t>ឯកសារសវនកម្មអចិន្ត្រៃយ</a:t>
            </a:r>
            <a:r>
              <a:rPr lang="en-GB" sz="2300" b="1" dirty="0">
                <a:latin typeface="Khmer MEF1" pitchFamily="2" charset="0"/>
                <a:cs typeface="Khmer MEF1" pitchFamily="2" charset="0"/>
              </a:rPr>
              <a:t>៍</a:t>
            </a:r>
            <a:r>
              <a:rPr lang="ca-ES" sz="2300" b="1" dirty="0">
                <a:latin typeface="Khmer MEF1" pitchFamily="2" charset="0"/>
                <a:cs typeface="Khmer MEF1" pitchFamily="2" charset="0"/>
              </a:rPr>
              <a:t>៖ 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រួមមាន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​ព័ត៌មាន​​ពាក់ព័ន្ធ​នឹង​សវនកម្ម​នា​ពេល​បច្ចុប្បន្ន និង នា​ថ្ងៃ​អនាគត។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 ឧទាហរណ៍៖</a:t>
            </a:r>
            <a:endParaRPr lang="en-US" sz="2300" b="1" dirty="0">
              <a:latin typeface="Khmer MEF1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387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410" y="1122681"/>
            <a:ext cx="946404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៦</a:t>
            </a:r>
            <a:r>
              <a:rPr lang="en-U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 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ការកត់ត្រាការ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ងារ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សវនកម្ម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ca-ES" sz="2700" b="1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(ត)</a:t>
            </a:r>
            <a:r>
              <a:rPr lang="en-U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590" y="1813561"/>
            <a:ext cx="7549259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</a:t>
            </a:r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សំណេរការងារ - </a:t>
            </a:r>
            <a:r>
              <a:rPr lang="en-GB" sz="2700" b="1" dirty="0" err="1">
                <a:latin typeface="Khmer MEF1" pitchFamily="2" charset="0"/>
                <a:cs typeface="Khmer MEF1" pitchFamily="2" charset="0"/>
              </a:rPr>
              <a:t>ឯកសារសវនកម្មបច្ចុប្បន្ន</a:t>
            </a:r>
            <a:endParaRPr lang="en-US" sz="2700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5592" y="2418080"/>
            <a:ext cx="9301859" cy="1167348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300" b="1" dirty="0" err="1">
                <a:latin typeface="Khmer MEF1" pitchFamily="2" charset="0"/>
                <a:cs typeface="Khmer MEF1" pitchFamily="2" charset="0"/>
              </a:rPr>
              <a:t>ឯកសារសវនកម្មបច្ចុប្បន្ន</a:t>
            </a:r>
            <a:r>
              <a:rPr lang="en-GB" sz="2300" b="1" dirty="0">
                <a:latin typeface="Khmer MEF1" pitchFamily="2" charset="0"/>
                <a:cs typeface="Khmer MEF1" pitchFamily="2" charset="0"/>
              </a:rPr>
              <a:t>៖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 គឺ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ឯកសារ​ពាក់​ព័ន្ធ​នឹង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ការងារ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​សវនកម្ម​នា​ពេល​បច្ចុប្បន្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ន 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។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ca-ES" sz="2300" b="1" dirty="0">
                <a:latin typeface="Khmer MEF1" pitchFamily="2" charset="0"/>
                <a:cs typeface="Khmer MEF1" pitchFamily="2" charset="0"/>
              </a:rPr>
              <a:t>ឧទាហរណ៍៖</a:t>
            </a:r>
            <a:endParaRPr lang="en-US" sz="2300" b="1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13410" y="3611700"/>
            <a:ext cx="9639300" cy="3812415"/>
          </a:xfrm>
          <a:prstGeom prst="rect">
            <a:avLst/>
          </a:prstGeom>
        </p:spPr>
        <p:txBody>
          <a:bodyPr lIns="104498" tIns="52249" rIns="104498" bIns="52249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ca-ES" sz="2300" dirty="0">
                <a:latin typeface="Khmer MEF1" pitchFamily="2" charset="0"/>
                <a:cs typeface="Khmer MEF1" pitchFamily="2" charset="0"/>
              </a:rPr>
              <a:t>របាយការណ៍ព្រាង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និងរបាយការណ៍សវនកម្ម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បញ្ចប់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ថតច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ម្លង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 </a:t>
            </a:r>
            <a:endParaRPr lang="en-GB" sz="2300" dirty="0">
              <a:latin typeface="Khmer MEF1" pitchFamily="2" charset="0"/>
              <a:cs typeface="Khmer MEF1" pitchFamily="2" charset="0"/>
            </a:endParaRPr>
          </a:p>
          <a:p>
            <a:pPr>
              <a:lnSpc>
                <a:spcPct val="120000"/>
              </a:lnSpc>
            </a:pPr>
            <a:r>
              <a:rPr lang="ca-ES" sz="2300" dirty="0">
                <a:latin typeface="Khmer MEF1" pitchFamily="2" charset="0"/>
                <a:cs typeface="Khmer MEF1" pitchFamily="2" charset="0"/>
              </a:rPr>
              <a:t>លទ្ធផលរកឃើញសំខាន់ៗ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 និងបញ្ហាដែលបានក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ត់សម្គាល់នៅ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ក្នុងកំឡុងពេល  សវនកម្ម និងរបៀបនៃការដោះស្រាយ</a:t>
            </a:r>
            <a:endParaRPr lang="en-GB" sz="2300" dirty="0">
              <a:latin typeface="Khmer MEF1" pitchFamily="2" charset="0"/>
              <a:cs typeface="Khmer MEF1" pitchFamily="2" charset="0"/>
            </a:endParaRPr>
          </a:p>
          <a:p>
            <a:pPr>
              <a:lnSpc>
                <a:spcPct val="120000"/>
              </a:lnSpc>
            </a:pPr>
            <a:r>
              <a:rPr lang="km-KH" sz="2300" dirty="0">
                <a:latin typeface="Khmer MEF1" pitchFamily="2" charset="0"/>
                <a:cs typeface="Khmer MEF1" pitchFamily="2" charset="0"/>
              </a:rPr>
              <a:t>អនុស្សរណៈផែនការសវនកម្ម </a:t>
            </a:r>
            <a:endParaRPr lang="ca-ES" sz="2300" dirty="0">
              <a:latin typeface="Khmer MEF1" pitchFamily="2" charset="0"/>
              <a:cs typeface="Khmer MEF1" pitchFamily="2" charset="0"/>
            </a:endParaRPr>
          </a:p>
          <a:p>
            <a:pPr>
              <a:lnSpc>
                <a:spcPct val="120000"/>
              </a:lnSpc>
            </a:pPr>
            <a:r>
              <a:rPr lang="km-KH" sz="2300" dirty="0">
                <a:latin typeface="Khmer MEF1" pitchFamily="2" charset="0"/>
                <a:cs typeface="Khmer MEF1" pitchFamily="2" charset="0"/>
              </a:rPr>
              <a:t>ឯកសាររដ្ឋបាល និងអនុស្សរណៈយោគយល់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ផ្សេងៗ</a:t>
            </a:r>
            <a:endParaRPr lang="en-GB" sz="2300" dirty="0">
              <a:latin typeface="Khmer MEF1" pitchFamily="2" charset="0"/>
              <a:cs typeface="Khmer MEF1" pitchFamily="2" charset="0"/>
            </a:endParaRPr>
          </a:p>
          <a:p>
            <a:pPr>
              <a:lnSpc>
                <a:spcPct val="120000"/>
              </a:lnSpc>
            </a:pPr>
            <a:r>
              <a:rPr lang="km-KH" sz="2300" dirty="0">
                <a:latin typeface="Khmer MEF1" pitchFamily="2" charset="0"/>
                <a:cs typeface="Khmer MEF1" pitchFamily="2" charset="0"/>
              </a:rPr>
              <a:t>ឯកសារតាមដានរបាយការណ៏សវនកម្ម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គ្រា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មុន និងបញ្ហាមិនទាន់បានដោះស្រាយ</a:t>
            </a:r>
            <a:endParaRPr lang="en-GB" sz="2300" dirty="0">
              <a:latin typeface="Khmer MEF1" pitchFamily="2" charset="0"/>
              <a:cs typeface="Khmer MEF1" pitchFamily="2" charset="0"/>
            </a:endParaRPr>
          </a:p>
          <a:p>
            <a:pPr>
              <a:lnSpc>
                <a:spcPct val="120000"/>
              </a:lnSpc>
            </a:pPr>
            <a:r>
              <a:rPr lang="km-KH" sz="2300" dirty="0">
                <a:latin typeface="Khmer MEF1" pitchFamily="2" charset="0"/>
                <a:cs typeface="Khmer MEF1" pitchFamily="2" charset="0"/>
              </a:rPr>
              <a:t>កម្មវិធីសវនកម្មដែលបានធ្វើបច្ចុប្បន្នភាព និងតារាងកាលវិភាគតេស្តលម្អិត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។</a:t>
            </a:r>
            <a:endParaRPr lang="en-GB" sz="2300" dirty="0">
              <a:latin typeface="Khmer MEF1" pitchFamily="2" charset="0"/>
              <a:cs typeface="Khmer MEF1" pitchFamily="2" charset="0"/>
            </a:endParaRPr>
          </a:p>
          <a:p>
            <a:pPr>
              <a:lnSpc>
                <a:spcPct val="120000"/>
              </a:lnSpc>
            </a:pPr>
            <a:endParaRPr lang="en-GB" sz="2300" dirty="0">
              <a:latin typeface="Khmer MEF1" pitchFamily="2" charset="0"/>
              <a:cs typeface="Khmer MEF1" pitchFamily="2" charset="0"/>
            </a:endParaRPr>
          </a:p>
          <a:p>
            <a:pPr>
              <a:lnSpc>
                <a:spcPct val="120000"/>
              </a:lnSpc>
            </a:pPr>
            <a:endParaRPr lang="en-GB" sz="2300" dirty="0">
              <a:latin typeface="Khmer MEF1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362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410" y="1102563"/>
            <a:ext cx="946404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៦</a:t>
            </a:r>
            <a:r>
              <a:rPr lang="en-U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 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ការកត់ត្រាការ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ងារ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សវនកម្ម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ca-ES" sz="2700" b="1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(ត)</a:t>
            </a:r>
            <a:r>
              <a:rPr lang="en-U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877" y="2849880"/>
            <a:ext cx="9436573" cy="3243965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pPr marL="391866" indent="-391866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700" dirty="0">
                <a:latin typeface="Khmer MEF1" pitchFamily="2" charset="0"/>
                <a:cs typeface="Khmer MEF1" pitchFamily="2" charset="0"/>
              </a:rPr>
              <a:t>អនុស្សរណៈសវនកម្មគឺជាការកត់ត្រានូវលទ្ធផលសវនកម្មដែលបានរកឃើញដោយសវនករ </a:t>
            </a:r>
          </a:p>
          <a:p>
            <a:pPr marL="391866" indent="-391866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700" dirty="0">
                <a:latin typeface="Khmer MEF1" pitchFamily="2" charset="0"/>
                <a:cs typeface="Khmer MEF1" pitchFamily="2" charset="0"/>
              </a:rPr>
              <a:t>អនុសាសន៍សវនកម្មដែលបានលើកឡើងក្នុងរបាយការណ៍ត្រូវបានស្រង់ចេញពីលទ្ធផលរកឃើញនៅក្នុងអនុស្សារណៈសវនកម្ម ។</a:t>
            </a:r>
          </a:p>
          <a:p>
            <a:pPr marL="391866" indent="-391866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700" dirty="0">
                <a:latin typeface="Khmer MEF1" pitchFamily="2" charset="0"/>
                <a:cs typeface="Khmer MEF1" pitchFamily="2" charset="0"/>
              </a:rPr>
              <a:t>ទម្រង់អនុស្សរណៈសវនកម្មផ្សំឡើងដោយ ៧ ចំណុចសំខាន់៖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992" y="1899921"/>
            <a:ext cx="9866877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 ការបង្កើត</a:t>
            </a:r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អនុស្សរណៈសវនកម្ម</a:t>
            </a:r>
            <a:r>
              <a:rPr lang="en-US" sz="2700" dirty="0">
                <a:solidFill>
                  <a:srgbClr val="C00000"/>
                </a:solidFill>
                <a:latin typeface="Khmer MEF2" pitchFamily="2" charset="0"/>
                <a:cs typeface="Khmer MEF2" pitchFamily="2" charset="0"/>
              </a:rPr>
              <a:t> (Develop audit recommendation)</a:t>
            </a:r>
            <a:r>
              <a:rPr lang="ca-ES" sz="2700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 </a:t>
            </a:r>
            <a:endParaRPr lang="en-US" sz="27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879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0954" y="2362200"/>
            <a:ext cx="9585677" cy="4491335"/>
          </a:xfrm>
          <a:prstGeom prst="rect">
            <a:avLst/>
          </a:prstGeom>
          <a:noFill/>
        </p:spPr>
        <p:txBody>
          <a:bodyPr wrap="square" lIns="104498" tIns="52249" rIns="104498" bIns="52249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sz="2400" dirty="0" err="1">
                <a:latin typeface="Khmer MEF1" pitchFamily="2" charset="0"/>
                <a:cs typeface="Khmer MEF1" pitchFamily="2" charset="0"/>
              </a:rPr>
              <a:t>ការថ្លែងអំពី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ស្ថានភាព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​ (Statement of Condition)-</a:t>
            </a:r>
            <a:r>
              <a:rPr lang="km-KH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ការរកឃើញ</a:t>
            </a:r>
            <a:r>
              <a:rPr lang="en-U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?</a:t>
            </a:r>
          </a:p>
          <a:p>
            <a:pPr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sz="2400" dirty="0" err="1">
                <a:latin typeface="Khmer MEF1" pitchFamily="2" charset="0"/>
                <a:cs typeface="Khmer MEF1" pitchFamily="2" charset="0"/>
              </a:rPr>
              <a:t>លក្ខណ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ៈ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វិនិច្ឆ័យ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 (Criteria) -</a:t>
            </a:r>
            <a:r>
              <a:rPr lang="km-KH" sz="2400" b="1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គោលធៀបមាន</a:t>
            </a:r>
            <a:r>
              <a:rPr lang="en-US" sz="2400" b="1" dirty="0" err="1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អ្វីខ្លះ</a:t>
            </a:r>
            <a:r>
              <a:rPr lang="en-US" sz="2400" b="1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?</a:t>
            </a:r>
          </a:p>
          <a:p>
            <a:pPr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sz="2400" dirty="0" err="1">
                <a:latin typeface="Khmer MEF1" pitchFamily="2" charset="0"/>
                <a:cs typeface="Khmer MEF1" pitchFamily="2" charset="0"/>
              </a:rPr>
              <a:t>ឫសគល់នៃបញ្ហា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 (Root cause) -</a:t>
            </a:r>
            <a:r>
              <a:rPr lang="en-US" sz="2400" b="1" dirty="0" err="1">
                <a:solidFill>
                  <a:srgbClr val="00B050"/>
                </a:solidFill>
                <a:latin typeface="Khmer MEF1" pitchFamily="2" charset="0"/>
                <a:cs typeface="Khmer MEF1" pitchFamily="2" charset="0"/>
              </a:rPr>
              <a:t>ហេតុអ្វីបានជាកើតមាន</a:t>
            </a:r>
            <a:r>
              <a:rPr lang="en-US" sz="2400" b="1" dirty="0">
                <a:solidFill>
                  <a:srgbClr val="00B050"/>
                </a:solidFill>
                <a:latin typeface="Khmer MEF1" pitchFamily="2" charset="0"/>
                <a:cs typeface="Khmer MEF1" pitchFamily="2" charset="0"/>
              </a:rPr>
              <a:t>?</a:t>
            </a:r>
          </a:p>
          <a:p>
            <a:pPr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ផលប៉ះពាល់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 (Effect) -</a:t>
            </a:r>
            <a:r>
              <a:rPr lang="km-KH" sz="2400" b="1" dirty="0">
                <a:solidFill>
                  <a:srgbClr val="7030A0"/>
                </a:solidFill>
                <a:latin typeface="Khmer MEF1" pitchFamily="2" charset="0"/>
                <a:cs typeface="Khmer MEF1" pitchFamily="2" charset="0"/>
              </a:rPr>
              <a:t>បច្ច័យ</a:t>
            </a:r>
            <a:r>
              <a:rPr lang="en-US" sz="2400" b="1" dirty="0" err="1">
                <a:solidFill>
                  <a:srgbClr val="7030A0"/>
                </a:solidFill>
                <a:latin typeface="Khmer MEF1" pitchFamily="2" charset="0"/>
                <a:cs typeface="Khmer MEF1" pitchFamily="2" charset="0"/>
              </a:rPr>
              <a:t>អ្វី</a:t>
            </a:r>
            <a:r>
              <a:rPr lang="en-US" sz="2400" b="1" dirty="0">
                <a:solidFill>
                  <a:srgbClr val="7030A0"/>
                </a:solidFill>
                <a:latin typeface="Khmer MEF1" pitchFamily="2" charset="0"/>
                <a:cs typeface="Khmer MEF1" pitchFamily="2" charset="0"/>
              </a:rPr>
              <a:t>?</a:t>
            </a:r>
          </a:p>
          <a:p>
            <a:pPr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US" sz="2400" dirty="0" err="1">
                <a:latin typeface="Khmer MEF1" pitchFamily="2" charset="0"/>
                <a:cs typeface="Khmer MEF1" pitchFamily="2" charset="0"/>
              </a:rPr>
              <a:t>អនុសាសន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៍ (Recommendation) -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Khmer MEF1" pitchFamily="2" charset="0"/>
                <a:cs typeface="Khmer MEF1" pitchFamily="2" charset="0"/>
              </a:rPr>
              <a:t>តើអ្វីគួរធ្វើ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Khmer MEF1" pitchFamily="2" charset="0"/>
                <a:cs typeface="Khmer MEF1" pitchFamily="2" charset="0"/>
              </a:rPr>
              <a:t>?</a:t>
            </a:r>
            <a:endParaRPr lang="km-KH" sz="2400" b="1" dirty="0">
              <a:solidFill>
                <a:schemeClr val="accent6">
                  <a:lumMod val="50000"/>
                </a:schemeClr>
              </a:solidFill>
              <a:latin typeface="Khmer MEF1" pitchFamily="2" charset="0"/>
              <a:cs typeface="Khmer MEF1" pitchFamily="2" charset="0"/>
            </a:endParaRPr>
          </a:p>
          <a:p>
            <a:pPr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មតិឆ្លើយតប (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Auditee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 Feedback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)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- </a:t>
            </a:r>
            <a:r>
              <a:rPr lang="km-K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hmer MEF1" pitchFamily="2" charset="0"/>
                <a:cs typeface="Khmer MEF1" pitchFamily="2" charset="0"/>
              </a:rPr>
              <a:t>បកស្រាយអ្វីបន្ថែម?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Khmer MEF1" pitchFamily="2" charset="0"/>
              <a:cs typeface="Khmer MEF1" pitchFamily="2" charset="0"/>
            </a:endParaRPr>
          </a:p>
          <a:p>
            <a:pPr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អធិប្បាយលើមតិឆ្លើយតប (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Comment on feed back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)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-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km-KH" sz="2400" b="1" dirty="0">
                <a:solidFill>
                  <a:schemeClr val="accent2">
                    <a:lumMod val="50000"/>
                  </a:schemeClr>
                </a:solidFill>
                <a:latin typeface="Khmer MEF1" pitchFamily="2" charset="0"/>
                <a:cs typeface="Khmer MEF1" pitchFamily="2" charset="0"/>
              </a:rPr>
              <a:t>ពន្យល់លើការបកស្រាយបន្ថែម?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536" y="1884593"/>
            <a:ext cx="9866877" cy="47485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ca-E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 ការបង្កើត</a:t>
            </a:r>
            <a:r>
              <a:rPr lang="ca-E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អនុស្សរណៈសវនកម្ម</a:t>
            </a:r>
            <a:r>
              <a:rPr lang="en-US" sz="2400" dirty="0">
                <a:solidFill>
                  <a:srgbClr val="C00000"/>
                </a:solidFill>
                <a:latin typeface="Khmer MEF2" pitchFamily="2" charset="0"/>
                <a:cs typeface="Khmer MEF2" pitchFamily="2" charset="0"/>
              </a:rPr>
              <a:t> (Develop audit recommendation)</a:t>
            </a:r>
            <a:r>
              <a:rPr lang="ca-ES" sz="2400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 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591" y="1024783"/>
            <a:ext cx="946404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៦</a:t>
            </a:r>
            <a:r>
              <a:rPr lang="en-U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 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ការកត់ត្រាការ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ងារ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សវនកម្ម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ca-ES" sz="2700" b="1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(ត)</a:t>
            </a:r>
            <a:r>
              <a:rPr lang="en-U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47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10"/>
          <p:cNvSpPr txBox="1">
            <a:spLocks noChangeArrowheads="1"/>
          </p:cNvSpPr>
          <p:nvPr/>
        </p:nvSpPr>
        <p:spPr bwMode="auto">
          <a:xfrm>
            <a:off x="541637" y="3200400"/>
            <a:ext cx="9688676" cy="301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498" tIns="52249" rIns="104498" bIns="52249">
            <a:spAutoFit/>
          </a:bodyPr>
          <a:lstStyle/>
          <a:p>
            <a:r>
              <a:rPr lang="en-US" sz="2400" b="1" dirty="0">
                <a:latin typeface="Khmer MEF1" pitchFamily="2" charset="0"/>
                <a:cs typeface="Khmer MEF1" pitchFamily="2" charset="0"/>
              </a:rPr>
              <a:t>ក. </a:t>
            </a:r>
            <a:r>
              <a:rPr lang="ca-ES" sz="2400" b="1" dirty="0">
                <a:latin typeface="Khmer MEF1" pitchFamily="2" charset="0"/>
                <a:cs typeface="Khmer MEF1" pitchFamily="2" charset="0"/>
              </a:rPr>
              <a:t>​</a:t>
            </a:r>
            <a:r>
              <a:rPr lang="en-US" sz="2400" b="1" dirty="0" err="1">
                <a:latin typeface="Khmer MEF1" pitchFamily="2" charset="0"/>
                <a:cs typeface="Khmer MEF1" pitchFamily="2" charset="0"/>
              </a:rPr>
              <a:t>ការថ្លែងអំពី</a:t>
            </a:r>
            <a:r>
              <a:rPr lang="km-KH" sz="2400" b="1" dirty="0">
                <a:latin typeface="Khmer MEF1" pitchFamily="2" charset="0"/>
                <a:cs typeface="Khmer MEF1" pitchFamily="2" charset="0"/>
              </a:rPr>
              <a:t>ស្ថានភាព</a:t>
            </a:r>
            <a:endParaRPr lang="en-US" sz="2400" b="1" dirty="0">
              <a:latin typeface="Khmer MEF1" pitchFamily="2" charset="0"/>
              <a:cs typeface="Khmer MEF1" pitchFamily="2" charset="0"/>
            </a:endParaRPr>
          </a:p>
          <a:p>
            <a:r>
              <a:rPr lang="en-US" sz="2400" b="1" dirty="0">
                <a:latin typeface="Khmer MEF1" pitchFamily="2" charset="0"/>
                <a:cs typeface="Khmer MEF1" pitchFamily="2" charset="0"/>
              </a:rPr>
              <a:t> </a:t>
            </a:r>
            <a:endParaRPr lang="en-US" sz="2400" dirty="0">
              <a:latin typeface="Khmer MEF1" pitchFamily="2" charset="0"/>
              <a:cs typeface="Khmer MEF1" pitchFamily="2" charset="0"/>
            </a:endParaRPr>
          </a:p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ជាស្ថានភាព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នៃការរកឃើញ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ដែលមិនឆ្លើយតបតាមអ្វីជាគោលការណ៍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។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វាជាការឆ្លើយសំណួរ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 ៖ “</a:t>
            </a:r>
            <a:r>
              <a:rPr lang="en-US" sz="2400" b="1" dirty="0" err="1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តើវាមានអ្វីខុស</a:t>
            </a:r>
            <a:r>
              <a:rPr lang="en-U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?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” </a:t>
            </a:r>
          </a:p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>
                <a:latin typeface="Khmer MEF1" pitchFamily="2" charset="0"/>
                <a:cs typeface="Khmer MEF1" pitchFamily="2" charset="0"/>
              </a:rPr>
              <a:t>ជាធម្មតាសេចក្តី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ថ្លែង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ដ៏ត្រឹមត្រូវ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និងច្បាស់លាស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់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កើតមក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ពីការប្រៀបធៀ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ប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ឬពីការវាយតម្លៃ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ជាមួយ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លក្ខណ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ៈ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វិនិច្ឆ័យនោះ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​ ។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3464" y="2057400"/>
            <a:ext cx="9866877" cy="47485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ca-E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 ការបង្កើត</a:t>
            </a:r>
            <a:r>
              <a:rPr lang="ca-E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អនុស្សរណៈសវនកម្ម</a:t>
            </a:r>
            <a:r>
              <a:rPr lang="en-US" sz="2400" dirty="0">
                <a:solidFill>
                  <a:srgbClr val="C00000"/>
                </a:solidFill>
                <a:latin typeface="Khmer MEF2" pitchFamily="2" charset="0"/>
                <a:cs typeface="Khmer MEF2" pitchFamily="2" charset="0"/>
              </a:rPr>
              <a:t> (Develop audit recommendation)</a:t>
            </a:r>
            <a:r>
              <a:rPr lang="ca-ES" sz="2400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 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637" y="1364173"/>
            <a:ext cx="946404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៦</a:t>
            </a:r>
            <a:r>
              <a:rPr lang="en-U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 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ការកត់ត្រាការ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ងារ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សវនកម្ម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ca-ES" sz="2700" b="1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(ត)</a:t>
            </a:r>
            <a:r>
              <a:rPr lang="en-U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09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447800"/>
            <a:ext cx="8938260" cy="767845"/>
          </a:xfrm>
        </p:spPr>
        <p:txBody>
          <a:bodyPr anchor="t"/>
          <a:lstStyle/>
          <a:p>
            <a:pPr eaLnBrk="1" hangingPunct="1"/>
            <a:r>
              <a:rPr lang="km-KH" sz="2300" dirty="0" smtClean="0">
                <a:latin typeface="Khmer OS Muol" pitchFamily="2" charset="0"/>
                <a:cs typeface="Khmer OS Muol" pitchFamily="2" charset="0"/>
              </a:rPr>
              <a:t>ហា</a:t>
            </a:r>
            <a:r>
              <a:rPr lang="km-KH" sz="2300" dirty="0">
                <a:latin typeface="Khmer OS Muol" pitchFamily="2" charset="0"/>
                <a:cs typeface="Khmer OS Muol" pitchFamily="2" charset="0"/>
              </a:rPr>
              <a:t>និភ័យដាច់ខាត និងហានិភ័យសំណល់</a:t>
            </a:r>
            <a:endParaRPr lang="en-US" sz="2300" dirty="0">
              <a:latin typeface="Khmer OS Muol" pitchFamily="2" charset="0"/>
              <a:cs typeface="Khmer OS Muol" pitchFamily="2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9600" y="2209800"/>
            <a:ext cx="4967525" cy="4771390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km-KH" sz="1800" b="1" dirty="0">
                <a:latin typeface="Khmer OS System" pitchFamily="2" charset="0"/>
                <a:ea typeface="Khmer OS System" pitchFamily="2" charset="0"/>
                <a:cs typeface="Khmer OS System" pitchFamily="2" charset="0"/>
              </a:rPr>
              <a:t>ហានិភ័យដាច់ខាត </a:t>
            </a:r>
            <a:r>
              <a:rPr lang="en-GB" sz="1800" b="1" dirty="0">
                <a:latin typeface="Khmer OS System" pitchFamily="2" charset="0"/>
                <a:ea typeface="Khmer OS System" pitchFamily="2" charset="0"/>
                <a:cs typeface="Khmer OS System" pitchFamily="2" charset="0"/>
              </a:rPr>
              <a:t>“ </a:t>
            </a:r>
            <a:r>
              <a:rPr lang="km-KH" sz="1800" b="1" dirty="0">
                <a:latin typeface="Khmer OS System" pitchFamily="2" charset="0"/>
                <a:ea typeface="Khmer OS System" pitchFamily="2" charset="0"/>
                <a:cs typeface="Khmer OS System" pitchFamily="2" charset="0"/>
              </a:rPr>
              <a:t>ហានិភ័យសុទ្ធ </a:t>
            </a:r>
            <a:r>
              <a:rPr lang="en-GB" sz="1800" b="1" dirty="0">
                <a:latin typeface="Khmer OS System" pitchFamily="2" charset="0"/>
                <a:ea typeface="Khmer OS System" pitchFamily="2" charset="0"/>
                <a:cs typeface="Khmer OS System" pitchFamily="2" charset="0"/>
              </a:rPr>
              <a:t>“ </a:t>
            </a:r>
            <a:r>
              <a:rPr lang="km-KH" sz="1800" dirty="0">
                <a:latin typeface="Khmer OS System" pitchFamily="2" charset="0"/>
                <a:ea typeface="Khmer OS System" pitchFamily="2" charset="0"/>
                <a:cs typeface="Khmer OS System" pitchFamily="2" charset="0"/>
              </a:rPr>
              <a:t>ជាហានិភ័យមិនទាន់មានការកាត់បន្ថយណាពីការត្រួតពិនិត្យផ្ទៃក្នុង ត្រូវបានគេស្គាល់ថាជា      </a:t>
            </a:r>
            <a:r>
              <a:rPr lang="en-GB" sz="1800" b="1" dirty="0">
                <a:latin typeface="Khmer OS System" pitchFamily="2" charset="0"/>
                <a:ea typeface="Khmer OS System" pitchFamily="2" charset="0"/>
                <a:cs typeface="Khmer OS System" pitchFamily="2" charset="0"/>
              </a:rPr>
              <a:t>“ </a:t>
            </a:r>
            <a:r>
              <a:rPr lang="km-KH" sz="1800" b="1" dirty="0">
                <a:latin typeface="Khmer OS System" pitchFamily="2" charset="0"/>
                <a:ea typeface="Khmer OS System" pitchFamily="2" charset="0"/>
                <a:cs typeface="Khmer OS System" pitchFamily="2" charset="0"/>
              </a:rPr>
              <a:t>ហានិភ័យដុល </a:t>
            </a:r>
            <a:r>
              <a:rPr lang="en-GB" sz="1800" b="1" dirty="0">
                <a:latin typeface="Khmer OS System" pitchFamily="2" charset="0"/>
                <a:ea typeface="Khmer OS System" pitchFamily="2" charset="0"/>
                <a:cs typeface="Khmer OS System" pitchFamily="2" charset="0"/>
              </a:rPr>
              <a:t>“</a:t>
            </a:r>
            <a:r>
              <a:rPr lang="km-KH" sz="1800" dirty="0">
                <a:latin typeface="Khmer OS System" pitchFamily="2" charset="0"/>
                <a:ea typeface="Khmer OS System" pitchFamily="2" charset="0"/>
                <a:cs typeface="Khmer OS System" pitchFamily="2" charset="0"/>
              </a:rPr>
              <a:t> ។</a:t>
            </a:r>
            <a:endParaRPr lang="km-KH" sz="1800" i="1" dirty="0">
              <a:latin typeface="Khmer OS System" pitchFamily="2" charset="0"/>
              <a:ea typeface="Khmer OS System" pitchFamily="2" charset="0"/>
              <a:cs typeface="Khmer OS System" pitchFamily="2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km-KH" sz="1800" dirty="0">
                <a:latin typeface="Khmer OS System" pitchFamily="2" charset="0"/>
                <a:ea typeface="Khmer OS System" pitchFamily="2" charset="0"/>
                <a:cs typeface="Khmer OS System" pitchFamily="2" charset="0"/>
              </a:rPr>
              <a:t>ឧទាហរណ៏ៈ</a:t>
            </a:r>
            <a:endParaRPr lang="en-US" sz="1800" dirty="0">
              <a:latin typeface="Khmer OS System" pitchFamily="2" charset="0"/>
              <a:ea typeface="Khmer OS System" pitchFamily="2" charset="0"/>
              <a:cs typeface="Khmer OS System" pitchFamily="2" charset="0"/>
            </a:endParaRPr>
          </a:p>
          <a:p>
            <a:pPr lvl="1" eaLnBrk="1" hangingPunct="1">
              <a:lnSpc>
                <a:spcPct val="200000"/>
              </a:lnSpc>
            </a:pPr>
            <a:r>
              <a:rPr lang="km-KH" sz="1800" dirty="0">
                <a:latin typeface="Khmer OS System" pitchFamily="2" charset="0"/>
                <a:ea typeface="Khmer OS System" pitchFamily="2" charset="0"/>
                <a:cs typeface="Khmer OS System" pitchFamily="2" charset="0"/>
              </a:rPr>
              <a:t>ព្យុះទីហ្វុង</a:t>
            </a:r>
            <a:endParaRPr lang="en-US" sz="1800" dirty="0">
              <a:latin typeface="Khmer OS System" pitchFamily="2" charset="0"/>
              <a:ea typeface="Khmer OS System" pitchFamily="2" charset="0"/>
              <a:cs typeface="Khmer OS System" pitchFamily="2" charset="0"/>
            </a:endParaRPr>
          </a:p>
        </p:txBody>
      </p:sp>
      <p:sp>
        <p:nvSpPr>
          <p:cNvPr id="4915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486400" y="2209800"/>
            <a:ext cx="4644390" cy="5129425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km-KH" sz="1800" b="1" dirty="0">
                <a:latin typeface="Khmer OS System" pitchFamily="2" charset="0"/>
                <a:ea typeface="Khmer OS System" pitchFamily="2" charset="0"/>
                <a:cs typeface="Khmer OS System" pitchFamily="2" charset="0"/>
              </a:rPr>
              <a:t>ហានិភ័យសំណល់ៈ</a:t>
            </a:r>
            <a:r>
              <a:rPr lang="km-KH" sz="1800" dirty="0">
                <a:latin typeface="Khmer OS System" pitchFamily="2" charset="0"/>
                <a:ea typeface="Khmer OS System" pitchFamily="2" charset="0"/>
                <a:cs typeface="Khmer OS System" pitchFamily="2" charset="0"/>
              </a:rPr>
              <a:t>    ជាហានិភ័យដែលនៅសល់ពីការចាត់វិធានការរបស់ថ្នាក់ គ្រប់គ្រង ក្រោយបានដាក់ផែនការទប់ស្កាត់លើហានិភ័យនោះ។</a:t>
            </a:r>
            <a:endParaRPr lang="en-US" sz="1600" dirty="0">
              <a:latin typeface="Khmer OS System" pitchFamily="2" charset="0"/>
              <a:ea typeface="Khmer OS System" pitchFamily="2" charset="0"/>
              <a:cs typeface="Khmer OS System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16/09/2013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25780" y="172720"/>
            <a:ext cx="5036820" cy="967293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pPr marL="571500" indent="-571500">
              <a:buAutoNum type="romanUcPeriod"/>
            </a:pPr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សេ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ចក្តីផ្តើ</a:t>
            </a:r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ម</a:t>
            </a:r>
          </a:p>
          <a:p>
            <a:r>
              <a:rPr lang="km-KH" sz="2400" dirty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២. និយមន័យ សញ្ញាណ និងពាក្យគន្លឹះ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5409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163" y="2895600"/>
            <a:ext cx="9802720" cy="3055044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>
              <a:lnSpc>
                <a:spcPct val="150000"/>
              </a:lnSpc>
              <a:spcAft>
                <a:spcPts val="686"/>
              </a:spcAft>
            </a:pPr>
            <a:r>
              <a:rPr lang="en-US" sz="2400" b="1" dirty="0">
                <a:latin typeface="Khmer MEF1" pitchFamily="2" charset="0"/>
                <a:cs typeface="Khmer MEF1" pitchFamily="2" charset="0"/>
              </a:rPr>
              <a:t>ខ. </a:t>
            </a:r>
            <a:r>
              <a:rPr lang="en-US" sz="2400" b="1" u="sng" dirty="0" err="1">
                <a:latin typeface="Khmer MEF1" pitchFamily="2" charset="0"/>
                <a:cs typeface="Khmer MEF1" pitchFamily="2" charset="0"/>
              </a:rPr>
              <a:t>លក្ខ</a:t>
            </a:r>
            <a:r>
              <a:rPr lang="km-KH" sz="2400" b="1" u="sng" dirty="0">
                <a:latin typeface="Khmer MEF1" pitchFamily="2" charset="0"/>
                <a:cs typeface="Khmer MEF1" pitchFamily="2" charset="0"/>
              </a:rPr>
              <a:t>ណៈវិនិច្ឆ័យ </a:t>
            </a:r>
            <a:r>
              <a:rPr lang="km-KH" sz="2400" b="1" dirty="0">
                <a:latin typeface="Khmer MEF1" pitchFamily="2" charset="0"/>
                <a:cs typeface="Khmer MEF1" pitchFamily="2" charset="0"/>
              </a:rPr>
              <a:t>៖ </a:t>
            </a:r>
            <a:endParaRPr lang="ca-ES" sz="2400" b="1" dirty="0">
              <a:latin typeface="Khmer MEF1" pitchFamily="2" charset="0"/>
              <a:cs typeface="Khmer MEF1" pitchFamily="2" charset="0"/>
            </a:endParaRPr>
          </a:p>
          <a:p>
            <a:pPr marL="391866" indent="-391866">
              <a:lnSpc>
                <a:spcPct val="150000"/>
              </a:lnSpc>
              <a:spcAft>
                <a:spcPts val="686"/>
              </a:spcAft>
              <a:buFont typeface="Arial" pitchFamily="34" charset="0"/>
              <a:buChar char="•"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ជាមូលដ្ឋាននៃការវិនិច្ឆ័យ 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ស្រប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តាមច្បាប់ ឬការអនុវត្តប្រកបដោយ     ឧត្តមានុវត្ត និងជា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ចម្លើយ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​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នៃ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សំណួរដែល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សួរថា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 “</a:t>
            </a:r>
            <a:r>
              <a:rPr lang="en-US" sz="2400" b="1" dirty="0" err="1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តើការ</a:t>
            </a:r>
            <a:r>
              <a:rPr lang="en-U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​</a:t>
            </a:r>
            <a:r>
              <a:rPr lang="en-US" sz="2400" b="1" dirty="0" err="1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វិនិច្ឆ័យនោះពឹងផ្អែកលើបទដ្ឋានអ្វីខ្លះ</a:t>
            </a:r>
            <a:r>
              <a:rPr lang="en-U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?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”</a:t>
            </a:r>
            <a:endParaRPr lang="km-KH" sz="2400" dirty="0">
              <a:latin typeface="Khmer MEF1" pitchFamily="2" charset="0"/>
              <a:cs typeface="Khmer MEF1" pitchFamily="2" charset="0"/>
            </a:endParaRPr>
          </a:p>
          <a:p>
            <a:pPr marL="522488" indent="-522488">
              <a:lnSpc>
                <a:spcPct val="150000"/>
              </a:lnSpc>
              <a:spcAft>
                <a:spcPts val="686"/>
              </a:spcAft>
              <a:buFont typeface="Arial" pitchFamily="34" charset="0"/>
              <a:buChar char="•"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ជាទូទៅលក្ខណៈ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វិនិច្ឆ័យ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 រួមមានៈ គោលនយោបាយ នីតិវិធី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ស្តង់ដា ច្បាប់ </a:t>
            </a:r>
            <a:r>
              <a:rPr lang="en-US" sz="2400" dirty="0" smtClean="0">
                <a:latin typeface="Khmer MEF1" pitchFamily="2" charset="0"/>
                <a:cs typeface="Khmer MEF1" pitchFamily="2" charset="0"/>
              </a:rPr>
              <a:t>     </a:t>
            </a:r>
            <a:r>
              <a:rPr lang="km-KH" sz="2400" dirty="0" smtClean="0">
                <a:latin typeface="Khmer MEF1" pitchFamily="2" charset="0"/>
                <a:cs typeface="Khmer MEF1" pitchFamily="2" charset="0"/>
              </a:rPr>
              <a:t>ឧត្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តមានុវត្ត និងបទប្បញ្ញត្តិផ្សេងៗ ....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124" y="2133600"/>
            <a:ext cx="9866877" cy="47485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ca-E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 ការបង្កើត</a:t>
            </a:r>
            <a:r>
              <a:rPr lang="ca-E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អនុស្សរណៈសវនកម្ម</a:t>
            </a:r>
            <a:r>
              <a:rPr lang="en-US" sz="2400" dirty="0">
                <a:solidFill>
                  <a:srgbClr val="C00000"/>
                </a:solidFill>
                <a:latin typeface="Khmer MEF2" pitchFamily="2" charset="0"/>
                <a:cs typeface="Khmer MEF2" pitchFamily="2" charset="0"/>
              </a:rPr>
              <a:t> (Develop audit recommendation)</a:t>
            </a:r>
            <a:r>
              <a:rPr lang="ca-ES" sz="2400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 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3410" y="1295400"/>
            <a:ext cx="946404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៦</a:t>
            </a:r>
            <a:r>
              <a:rPr lang="en-U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 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ការកត់ត្រាការ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ងារ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សវនកម្ម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ca-ES" sz="2700" b="1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(ត)</a:t>
            </a:r>
            <a:r>
              <a:rPr lang="en-U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55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3464" y="2286000"/>
            <a:ext cx="9705389" cy="5036099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>
              <a:lnSpc>
                <a:spcPct val="120000"/>
              </a:lnSpc>
            </a:pPr>
            <a:r>
              <a:rPr lang="ca-ES" sz="2700" b="1" dirty="0">
                <a:latin typeface="Khmer MEF1" pitchFamily="2" charset="0"/>
                <a:cs typeface="Khmer MEF1" pitchFamily="2" charset="0"/>
              </a:rPr>
              <a:t>គ. </a:t>
            </a:r>
            <a:r>
              <a:rPr lang="ca-ES" sz="2700" b="1" u="sng" dirty="0">
                <a:latin typeface="Khmer MEF1" pitchFamily="2" charset="0"/>
                <a:cs typeface="Khmer MEF1" pitchFamily="2" charset="0"/>
              </a:rPr>
              <a:t>ឬ</a:t>
            </a:r>
            <a:r>
              <a:rPr lang="km-KH" sz="2700" b="1" u="sng" dirty="0">
                <a:latin typeface="Khmer MEF1" pitchFamily="2" charset="0"/>
                <a:cs typeface="Khmer MEF1" pitchFamily="2" charset="0"/>
              </a:rPr>
              <a:t>សគល់នៃបញ្ហា </a:t>
            </a:r>
            <a:r>
              <a:rPr lang="km-KH" sz="2700" b="1" dirty="0">
                <a:latin typeface="Khmer MEF1" pitchFamily="2" charset="0"/>
                <a:cs typeface="Khmer MEF1" pitchFamily="2" charset="0"/>
              </a:rPr>
              <a:t>៖</a:t>
            </a:r>
            <a:r>
              <a:rPr lang="en-US" sz="2700" dirty="0">
                <a:latin typeface="Khmer MEF1" pitchFamily="2" charset="0"/>
                <a:cs typeface="Khmer MEF1" pitchFamily="2" charset="0"/>
              </a:rPr>
              <a:t> </a:t>
            </a:r>
          </a:p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នេះជាការកំណត់នូវ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ហេតុផល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ជា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មូលដ្ឋាន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ស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ម្រាប់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លក្ខខ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័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ណ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្ឌ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 ឬ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ការរកឃើញ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ដែល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មិន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ឆ្លើយតប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​ 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ហើយវាជាចម្លើយនៃ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​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សំណួរ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 “</a:t>
            </a:r>
            <a:r>
              <a:rPr lang="en-US" sz="2400" b="1" dirty="0" err="1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តើហេតុអ្វីបានជាវាកើតឡើង</a:t>
            </a:r>
            <a:r>
              <a:rPr lang="en-U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?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”</a:t>
            </a:r>
            <a:endParaRPr lang="km-KH" sz="2400" b="1" dirty="0">
              <a:latin typeface="Khmer MEF1" pitchFamily="2" charset="0"/>
              <a:cs typeface="Khmer MEF1" pitchFamily="2" charset="0"/>
            </a:endParaRPr>
          </a:p>
          <a:p>
            <a:pPr marL="451735" indent="-451735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ការបង្ហាញពីមូលហេតុផ្តល់ព័ត៌មានស្តីពីទំនាក់ទំនងទទួលខុសត្រូវ និងផ្តល់</a:t>
            </a:r>
            <a:r>
              <a:rPr lang="km-KH" sz="2400" dirty="0" smtClean="0">
                <a:latin typeface="Khmer MEF1" pitchFamily="2" charset="0"/>
                <a:cs typeface="Khmer MEF1" pitchFamily="2" charset="0"/>
              </a:rPr>
              <a:t>ជា</a:t>
            </a:r>
            <a:r>
              <a:rPr lang="en-US" sz="2400" dirty="0" smtClean="0">
                <a:latin typeface="Khmer MEF1" pitchFamily="2" charset="0"/>
                <a:cs typeface="Khmer MEF1" pitchFamily="2" charset="0"/>
              </a:rPr>
              <a:t>    </a:t>
            </a:r>
            <a:r>
              <a:rPr lang="km-KH" sz="2400" dirty="0" smtClean="0">
                <a:latin typeface="Khmer MEF1" pitchFamily="2" charset="0"/>
                <a:cs typeface="Khmer MEF1" pitchFamily="2" charset="0"/>
              </a:rPr>
              <a:t>ម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ធ្យាបាយ</a:t>
            </a:r>
            <a:r>
              <a:rPr lang="km-KH" sz="2400" dirty="0" smtClean="0">
                <a:latin typeface="Khmer MEF1" pitchFamily="2" charset="0"/>
                <a:cs typeface="Khmer MEF1" pitchFamily="2" charset="0"/>
              </a:rPr>
              <a:t>ដើម្បីជម្រុញឲ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្យមានការកែលំអ </a:t>
            </a:r>
            <a:endParaRPr lang="ca-ES" sz="2400" dirty="0">
              <a:latin typeface="Khmer MEF1" pitchFamily="2" charset="0"/>
              <a:cs typeface="Khmer MEF1" pitchFamily="2" charset="0"/>
            </a:endParaRPr>
          </a:p>
          <a:p>
            <a:pPr marL="451735" indent="-45173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>
                <a:latin typeface="Khmer MEF1" pitchFamily="2" charset="0"/>
                <a:cs typeface="Khmer MEF1" pitchFamily="2" charset="0"/>
              </a:rPr>
              <a:t>ការខកខានមិនបានកំណត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់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ប្ញសគល់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នោះ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​​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វាអាចមានន័យថា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បញ្ហាមិនត្រូវបានកំណត់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ឡើយ 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ដោយសារតែមានការកម្រិតឬមានកំហុស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នៅ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ក្នុងកិច្ច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​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ការពិនិត្យ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 ឬត្រូវគេលុបចោលដោយសារមិនចង់មានការប្រឈមណាមួយជាមួយមន្រ្តីដែលទទួលខុសត្រូវ ។</a:t>
            </a:r>
            <a:endParaRPr lang="km-KH" sz="2400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537" y="1676400"/>
            <a:ext cx="9866877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 ការបង្កើត</a:t>
            </a:r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អនុស្សរណៈសវនកម្ម</a:t>
            </a:r>
            <a:r>
              <a:rPr lang="en-US" sz="2700" dirty="0">
                <a:solidFill>
                  <a:srgbClr val="C00000"/>
                </a:solidFill>
                <a:latin typeface="Khmer MEF2" pitchFamily="2" charset="0"/>
                <a:cs typeface="Khmer MEF2" pitchFamily="2" charset="0"/>
              </a:rPr>
              <a:t> (Develop audit recommendation)</a:t>
            </a:r>
            <a:r>
              <a:rPr lang="ca-ES" sz="2700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 </a:t>
            </a:r>
            <a:endParaRPr lang="en-US" sz="2700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3410" y="1102563"/>
            <a:ext cx="946404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៦</a:t>
            </a:r>
            <a:r>
              <a:rPr lang="en-U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 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ការកត់ត្រាការ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ងារ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សវនកម្ម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ca-ES" sz="2700" b="1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(ត)</a:t>
            </a:r>
            <a:r>
              <a:rPr lang="en-U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41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10"/>
          <p:cNvSpPr txBox="1">
            <a:spLocks noChangeArrowheads="1"/>
          </p:cNvSpPr>
          <p:nvPr/>
        </p:nvSpPr>
        <p:spPr bwMode="auto">
          <a:xfrm>
            <a:off x="537674" y="2590800"/>
            <a:ext cx="9551670" cy="379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498" tIns="52249" rIns="104498" bIns="52249">
            <a:spAutoFit/>
          </a:bodyPr>
          <a:lstStyle/>
          <a:p>
            <a:r>
              <a:rPr lang="en-US" sz="2400" b="1" dirty="0">
                <a:latin typeface="Khmer MEF1" pitchFamily="2" charset="0"/>
                <a:cs typeface="Khmer MEF1" pitchFamily="2" charset="0"/>
              </a:rPr>
              <a:t>ឃ. </a:t>
            </a:r>
            <a:r>
              <a:rPr lang="km-KH" sz="2400" b="1" u="sng" dirty="0">
                <a:latin typeface="Khmer MEF1" pitchFamily="2" charset="0"/>
                <a:cs typeface="Khmer MEF1" pitchFamily="2" charset="0"/>
              </a:rPr>
              <a:t>ផលប៉ះពាល់</a:t>
            </a:r>
            <a:endParaRPr lang="en-US" sz="2400" u="sng" dirty="0">
              <a:latin typeface="Khmer MEF1" pitchFamily="2" charset="0"/>
              <a:cs typeface="Khmer MEF1" pitchFamily="2" charset="0"/>
            </a:endParaRPr>
          </a:p>
          <a:p>
            <a:r>
              <a:rPr lang="en-US" sz="2400" b="1" dirty="0">
                <a:latin typeface="Khmer MEF1" pitchFamily="2" charset="0"/>
                <a:cs typeface="Khmer MEF1" pitchFamily="2" charset="0"/>
              </a:rPr>
              <a:t> </a:t>
            </a:r>
            <a:endParaRPr lang="en-US" sz="2400" dirty="0">
              <a:latin typeface="Khmer MEF1" pitchFamily="2" charset="0"/>
              <a:cs typeface="Khmer MEF1" pitchFamily="2" charset="0"/>
            </a:endParaRPr>
          </a:p>
          <a:p>
            <a:pPr marL="391866" indent="-391866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400" dirty="0">
                <a:latin typeface="Khmer MEF1" pitchFamily="2" charset="0"/>
                <a:cs typeface="Khmer MEF1" pitchFamily="2" charset="0"/>
              </a:rPr>
              <a:t>នេះ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កំណត់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អំពី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ផលប៉ះពាល់ដែលមានសក្តានុពលឬ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ជា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ល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័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ក្ខខ័ណ្ឌ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​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ជាក់លាក់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ហើយវាជាចម្លើយនៃសំណ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ួ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រ: “</a:t>
            </a:r>
            <a:r>
              <a:rPr lang="en-US" sz="2400" b="1" dirty="0" err="1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តើវាមាន</a:t>
            </a:r>
            <a:r>
              <a:rPr lang="km-KH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ឥទ្ធិពល</a:t>
            </a:r>
            <a:r>
              <a:rPr lang="en-US" sz="2400" b="1" dirty="0" err="1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អ្វីខ្លះ</a:t>
            </a:r>
            <a:r>
              <a:rPr lang="en-U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?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”</a:t>
            </a:r>
          </a:p>
          <a:p>
            <a:pPr marL="391866" indent="-391866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សារៈសំខាន់នៃ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ល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័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ក្ខខ័ណ្ឌ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ត្រូវបានវិនិច្ឆ័យដោយទម្ងន់នៃផលប៉ះពាល់ </a:t>
            </a:r>
            <a:r>
              <a:rPr lang="en-US" sz="2400" b="1" dirty="0">
                <a:latin typeface="Khmer OS" pitchFamily="2" charset="0"/>
                <a:cs typeface="Khmer OS" pitchFamily="2" charset="0"/>
              </a:rPr>
              <a:t>(Effect) </a:t>
            </a:r>
            <a:endParaRPr lang="km-KH" sz="2400" dirty="0">
              <a:latin typeface="Khmer OS" pitchFamily="2" charset="0"/>
              <a:cs typeface="Khmer OS" pitchFamily="2" charset="0"/>
            </a:endParaRPr>
          </a:p>
          <a:p>
            <a:pPr marL="391866" indent="-391866" algn="just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>
              <a:latin typeface="Khmer MEF1" pitchFamily="2" charset="0"/>
              <a:cs typeface="Khmer MEF1" pitchFamily="2" charset="0"/>
            </a:endParaRPr>
          </a:p>
          <a:p>
            <a:r>
              <a:rPr lang="en-US" sz="2400" dirty="0">
                <a:latin typeface="Khmer MEF1" pitchFamily="2" charset="0"/>
                <a:cs typeface="Khmer MEF1" pitchFamily="2" charset="0"/>
              </a:rPr>
              <a:t> </a:t>
            </a:r>
          </a:p>
          <a:p>
            <a:endParaRPr lang="en-US" sz="2400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072" y="1828800"/>
            <a:ext cx="9866877" cy="47485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ca-E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 ការបង្កើត</a:t>
            </a:r>
            <a:r>
              <a:rPr lang="ca-E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អនុស្សរណៈសវនកម្ម</a:t>
            </a:r>
            <a:r>
              <a:rPr lang="en-US" sz="2400" dirty="0">
                <a:solidFill>
                  <a:srgbClr val="C00000"/>
                </a:solidFill>
                <a:latin typeface="Khmer MEF2" pitchFamily="2" charset="0"/>
                <a:cs typeface="Khmer MEF2" pitchFamily="2" charset="0"/>
              </a:rPr>
              <a:t> (Develop audit recommendation)</a:t>
            </a:r>
            <a:r>
              <a:rPr lang="ca-ES" sz="2400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 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3410" y="1102563"/>
            <a:ext cx="946404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៦</a:t>
            </a:r>
            <a:r>
              <a:rPr lang="en-U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 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ការកត់ត្រាការ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ងារ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សវនកម្ម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ca-ES" sz="2700" b="1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(ត)</a:t>
            </a:r>
            <a:r>
              <a:rPr lang="en-U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49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1946" y="2667000"/>
            <a:ext cx="9523057" cy="3937337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a-ES" sz="2400" b="1" dirty="0">
                <a:latin typeface="Khmer MEF1" pitchFamily="2" charset="0"/>
                <a:cs typeface="Khmer MEF1" pitchFamily="2" charset="0"/>
              </a:rPr>
              <a:t>ង. </a:t>
            </a:r>
            <a:r>
              <a:rPr lang="km-KH" sz="2400" b="1" u="sng" dirty="0">
                <a:latin typeface="Khmer MEF1" pitchFamily="2" charset="0"/>
                <a:cs typeface="Khmer MEF1" pitchFamily="2" charset="0"/>
              </a:rPr>
              <a:t>អនុសាសន៍ </a:t>
            </a:r>
            <a:r>
              <a:rPr lang="km-KH" sz="2400" b="1" dirty="0">
                <a:latin typeface="Khmer MEF1" pitchFamily="2" charset="0"/>
                <a:cs typeface="Khmer MEF1" pitchFamily="2" charset="0"/>
              </a:rPr>
              <a:t>៖ </a:t>
            </a:r>
            <a:endParaRPr lang="ca-ES" sz="2400" b="1" dirty="0">
              <a:latin typeface="Khmer MEF1" pitchFamily="2" charset="0"/>
              <a:cs typeface="Khmer MEF1" pitchFamily="2" charset="0"/>
            </a:endParaRPr>
          </a:p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ជាការផ្តល់យោបល់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សម្រាប់កែលម្អសកម្មភាព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​​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ដែល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ត្រូវឆ្លើយនឹងសំណួរ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ថា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: “</a:t>
            </a:r>
            <a:r>
              <a:rPr lang="en-US" sz="2400" b="1" dirty="0" err="1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តើត្រូវធ្វើអ្វី</a:t>
            </a:r>
            <a:r>
              <a:rPr lang="en-U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?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”</a:t>
            </a:r>
            <a:endParaRPr lang="km-KH" sz="2400" dirty="0">
              <a:latin typeface="Khmer MEF1" pitchFamily="2" charset="0"/>
              <a:cs typeface="Khmer MEF1" pitchFamily="2" charset="0"/>
            </a:endParaRPr>
          </a:p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>
                <a:latin typeface="Khmer MEF1" pitchFamily="2" charset="0"/>
                <a:cs typeface="Khmer MEF1" pitchFamily="2" charset="0"/>
              </a:rPr>
              <a:t>ទំនាក់ទំនងរវាងអនុសាសន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៍ 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និង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បញ្ហាជាមូលដ្ឋាន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នៃល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័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ក្ខខ័ណ្ឌត្រូវតែច្បាស់លាស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់ 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និងពិតប្រាកដ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 </a:t>
            </a:r>
          </a:p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ប្រធានក្រុម</a:t>
            </a:r>
            <a:r>
              <a:rPr lang="en-GB" sz="2400" dirty="0" err="1">
                <a:latin typeface="Khmer MEF1" pitchFamily="2" charset="0"/>
                <a:cs typeface="Khmer MEF1" pitchFamily="2" charset="0"/>
              </a:rPr>
              <a:t>សវនករ</a:t>
            </a:r>
            <a:r>
              <a:rPr lang="en-GB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GB" sz="2400" dirty="0" err="1">
                <a:latin typeface="Khmer MEF1" pitchFamily="2" charset="0"/>
                <a:cs typeface="Khmer MEF1" pitchFamily="2" charset="0"/>
              </a:rPr>
              <a:t>គួរវាយតម្លៃអនុសាសន</a:t>
            </a:r>
            <a:r>
              <a:rPr lang="en-GB" sz="2400" dirty="0">
                <a:latin typeface="Khmer MEF1" pitchFamily="2" charset="0"/>
                <a:cs typeface="Khmer MEF1" pitchFamily="2" charset="0"/>
              </a:rPr>
              <a:t>៍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ជារួមនិងដាច់ដោយឡែក</a:t>
            </a:r>
            <a:r>
              <a:rPr lang="en-GB" sz="2400" dirty="0" err="1">
                <a:latin typeface="Khmer MEF1" pitchFamily="2" charset="0"/>
                <a:cs typeface="Khmer MEF1" pitchFamily="2" charset="0"/>
              </a:rPr>
              <a:t>ដើម្បីធានាថា</a:t>
            </a:r>
            <a:r>
              <a:rPr lang="en-GB" sz="2400" dirty="0">
                <a:latin typeface="Khmer MEF1" pitchFamily="2" charset="0"/>
                <a:cs typeface="Khmer MEF1" pitchFamily="2" charset="0"/>
              </a:rPr>
              <a:t>:</a:t>
            </a:r>
            <a:endParaRPr lang="km-KH" sz="2400" b="1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22" y="396918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450" y="1752600"/>
            <a:ext cx="9866877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 ការបង្កើត</a:t>
            </a:r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អនុស្សរណៈសវនកម្ម</a:t>
            </a:r>
            <a:r>
              <a:rPr lang="en-US" sz="2700" dirty="0">
                <a:solidFill>
                  <a:srgbClr val="C00000"/>
                </a:solidFill>
                <a:latin typeface="Khmer MEF2" pitchFamily="2" charset="0"/>
                <a:cs typeface="Khmer MEF2" pitchFamily="2" charset="0"/>
              </a:rPr>
              <a:t> (Develop audit recommendation)</a:t>
            </a:r>
            <a:r>
              <a:rPr lang="ca-ES" sz="2700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 </a:t>
            </a:r>
            <a:endParaRPr lang="en-US" sz="2700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3410" y="1102563"/>
            <a:ext cx="946404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៦</a:t>
            </a:r>
            <a:r>
              <a:rPr lang="en-U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 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ការកត់ត្រាការ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ងារ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សវនកម្ម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ca-ES" sz="2700" b="1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(ត)</a:t>
            </a:r>
            <a:r>
              <a:rPr lang="en-U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87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33142" y="2438400"/>
            <a:ext cx="9551670" cy="483616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a-ES" sz="2700" b="1" dirty="0">
                <a:latin typeface="Khmer MEF1" pitchFamily="2" charset="0"/>
                <a:cs typeface="Khmer MEF1" pitchFamily="2" charset="0"/>
              </a:rPr>
              <a:t>ង. </a:t>
            </a:r>
            <a:r>
              <a:rPr lang="km-KH" sz="2700" b="1" u="sng" dirty="0">
                <a:latin typeface="Khmer MEF1" pitchFamily="2" charset="0"/>
                <a:cs typeface="Khmer MEF1" pitchFamily="2" charset="0"/>
              </a:rPr>
              <a:t>អនុសាសន៍ </a:t>
            </a:r>
            <a:r>
              <a:rPr lang="km-KH" sz="2700" b="1" dirty="0">
                <a:latin typeface="Khmer MEF1" pitchFamily="2" charset="0"/>
                <a:cs typeface="Khmer MEF1" pitchFamily="2" charset="0"/>
              </a:rPr>
              <a:t>៖</a:t>
            </a:r>
            <a:endParaRPr lang="en-GB" sz="2700" dirty="0">
              <a:latin typeface="Khmer MEF1" pitchFamily="2" charset="0"/>
              <a:cs typeface="Khmer MEF1" pitchFamily="2" charset="0"/>
            </a:endParaRPr>
          </a:p>
          <a:p>
            <a:pPr marL="587799" indent="-587799">
              <a:lnSpc>
                <a:spcPct val="150000"/>
              </a:lnSpc>
              <a:buFont typeface="+mj-lt"/>
              <a:buAutoNum type="arabicPeriod"/>
            </a:pPr>
            <a:r>
              <a:rPr lang="en-GB" sz="2700" dirty="0" err="1">
                <a:latin typeface="Khmer MEF1" pitchFamily="2" charset="0"/>
                <a:cs typeface="Khmer MEF1" pitchFamily="2" charset="0"/>
              </a:rPr>
              <a:t>អនុសាសន</a:t>
            </a:r>
            <a:r>
              <a:rPr lang="en-GB" sz="2700" dirty="0">
                <a:latin typeface="Khmer MEF1" pitchFamily="2" charset="0"/>
                <a:cs typeface="Khmer MEF1" pitchFamily="2" charset="0"/>
              </a:rPr>
              <a:t>៍</a:t>
            </a:r>
            <a:r>
              <a:rPr lang="km-KH" sz="2700" dirty="0">
                <a:latin typeface="Khmer MEF1" pitchFamily="2" charset="0"/>
                <a:cs typeface="Khmer MEF1" pitchFamily="2" charset="0"/>
              </a:rPr>
              <a:t>ត្រូវ</a:t>
            </a:r>
            <a:r>
              <a:rPr lang="en-GB" sz="2700" dirty="0" err="1">
                <a:latin typeface="Khmer MEF1" pitchFamily="2" charset="0"/>
                <a:cs typeface="Khmer MEF1" pitchFamily="2" charset="0"/>
              </a:rPr>
              <a:t>គ្របដណ្តប់លើវិសាលភាព</a:t>
            </a:r>
            <a:r>
              <a:rPr lang="km-KH" sz="27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GB" sz="2700" dirty="0" err="1">
                <a:latin typeface="Khmer MEF1" pitchFamily="2" charset="0"/>
                <a:cs typeface="Khmer MEF1" pitchFamily="2" charset="0"/>
              </a:rPr>
              <a:t>និងគោលបំណងការ</a:t>
            </a:r>
            <a:r>
              <a:rPr lang="km-KH" sz="2700" dirty="0">
                <a:latin typeface="Khmer MEF1" pitchFamily="2" charset="0"/>
                <a:cs typeface="Khmer MEF1" pitchFamily="2" charset="0"/>
              </a:rPr>
              <a:t>ងារ</a:t>
            </a:r>
            <a:r>
              <a:rPr lang="en-GB" sz="2700" dirty="0" err="1">
                <a:latin typeface="Khmer MEF1" pitchFamily="2" charset="0"/>
                <a:cs typeface="Khmer MEF1" pitchFamily="2" charset="0"/>
              </a:rPr>
              <a:t>សវនកម្ម</a:t>
            </a:r>
            <a:r>
              <a:rPr lang="en-GB" sz="2700" dirty="0">
                <a:latin typeface="Khmer MEF1" pitchFamily="2" charset="0"/>
                <a:cs typeface="Khmer MEF1" pitchFamily="2" charset="0"/>
              </a:rPr>
              <a:t>​</a:t>
            </a:r>
          </a:p>
          <a:p>
            <a:pPr marL="587799" indent="-587799">
              <a:lnSpc>
                <a:spcPct val="150000"/>
              </a:lnSpc>
              <a:buFont typeface="+mj-lt"/>
              <a:buAutoNum type="arabicPeriod"/>
            </a:pPr>
            <a:r>
              <a:rPr lang="km-KH" sz="2700" dirty="0">
                <a:latin typeface="Khmer MEF1" pitchFamily="2" charset="0"/>
                <a:cs typeface="Khmer MEF1" pitchFamily="2" charset="0"/>
              </a:rPr>
              <a:t>ត្រូវមានសេចក្តីសំអាងជាក់លាក់សម្រាប់គាំទ្រដល់អនុសាសន៍</a:t>
            </a:r>
            <a:endParaRPr lang="en-GB" sz="2700" dirty="0">
              <a:latin typeface="Khmer MEF1" pitchFamily="2" charset="0"/>
              <a:cs typeface="Khmer MEF1" pitchFamily="2" charset="0"/>
            </a:endParaRPr>
          </a:p>
          <a:p>
            <a:pPr marL="587799" indent="-587799">
              <a:lnSpc>
                <a:spcPct val="150000"/>
              </a:lnSpc>
              <a:buFont typeface="+mj-lt"/>
              <a:buAutoNum type="arabicPeriod"/>
            </a:pPr>
            <a:r>
              <a:rPr lang="km-KH" sz="2700" dirty="0">
                <a:latin typeface="Khmer MEF1" pitchFamily="2" charset="0"/>
                <a:cs typeface="Khmer MEF1" pitchFamily="2" charset="0"/>
              </a:rPr>
              <a:t>ត្រូវមានភស្តុតាងសវនកម្មពាក់ព័ន្ធ អាចជឿទុកចិត្តបាន និងគ្រប់គ្រាន់ ដើម្បីគាំទ្រដល់ការរកឃើញ អនុសាសន៍និងសេចក្តីសន្និដ្ឋាន</a:t>
            </a:r>
            <a:endParaRPr lang="en-GB" sz="2700" dirty="0">
              <a:latin typeface="Khmer MEF1" pitchFamily="2" charset="0"/>
              <a:cs typeface="Khmer MEF1" pitchFamily="2" charset="0"/>
            </a:endParaRPr>
          </a:p>
          <a:p>
            <a:pPr marL="587799" indent="-587799">
              <a:lnSpc>
                <a:spcPct val="150000"/>
              </a:lnSpc>
              <a:buFont typeface="+mj-lt"/>
              <a:buAutoNum type="arabicPeriod"/>
            </a:pPr>
            <a:r>
              <a:rPr lang="en-GB" sz="2700" dirty="0" err="1">
                <a:latin typeface="Khmer MEF1" pitchFamily="2" charset="0"/>
                <a:cs typeface="Khmer MEF1" pitchFamily="2" charset="0"/>
              </a:rPr>
              <a:t>ពិនិត្យអក្ខរាវិរុទ្ធ</a:t>
            </a:r>
            <a:r>
              <a:rPr lang="en-GB" sz="27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GB" sz="2700" dirty="0" err="1">
                <a:latin typeface="Khmer MEF1" pitchFamily="2" charset="0"/>
                <a:cs typeface="Khmer MEF1" pitchFamily="2" charset="0"/>
              </a:rPr>
              <a:t>និងវេយ្យាករណ៍ឲ្យបានត្រឹមត្រូវ</a:t>
            </a:r>
            <a:r>
              <a:rPr lang="km-KH" sz="2700" dirty="0">
                <a:latin typeface="Khmer MEF1" pitchFamily="2" charset="0"/>
                <a:cs typeface="Khmer MEF1" pitchFamily="2" charset="0"/>
              </a:rPr>
              <a:t> ។</a:t>
            </a:r>
            <a:endParaRPr lang="en-GB" sz="2700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464" y="448061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991" y="1776476"/>
            <a:ext cx="9866877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 ការបង្កើត</a:t>
            </a:r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អនុស្សរណៈសវនកម្ម</a:t>
            </a:r>
            <a:r>
              <a:rPr lang="en-US" sz="2700" dirty="0">
                <a:solidFill>
                  <a:srgbClr val="C00000"/>
                </a:solidFill>
                <a:latin typeface="Khmer MEF2" pitchFamily="2" charset="0"/>
                <a:cs typeface="Khmer MEF2" pitchFamily="2" charset="0"/>
              </a:rPr>
              <a:t> (Develop audit recommendation)</a:t>
            </a:r>
            <a:r>
              <a:rPr lang="ca-ES" sz="2700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 </a:t>
            </a:r>
            <a:endParaRPr lang="en-US" sz="2700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410" y="1102563"/>
            <a:ext cx="946404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៦</a:t>
            </a:r>
            <a:r>
              <a:rPr lang="en-U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 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ការកត់ត្រាការ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ងារ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សវនកម្ម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ca-ES" sz="2700" b="1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(ត)</a:t>
            </a:r>
            <a:r>
              <a:rPr lang="en-U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768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925" y="2819400"/>
            <a:ext cx="9523057" cy="398350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a-ES" sz="2400" b="1" dirty="0">
                <a:latin typeface="Khmer MEF1" pitchFamily="2" charset="0"/>
                <a:cs typeface="Khmer MEF1" pitchFamily="2" charset="0"/>
              </a:rPr>
              <a:t>​ច. ការឆ្លើយតបរបស់សវនដ្ឋាន</a:t>
            </a:r>
            <a:r>
              <a:rPr lang="km-KH" sz="2400" b="1" u="sng" dirty="0">
                <a:latin typeface="Khmer MEF1" pitchFamily="2" charset="0"/>
                <a:cs typeface="Khmer MEF1" pitchFamily="2" charset="0"/>
              </a:rPr>
              <a:t> </a:t>
            </a:r>
            <a:r>
              <a:rPr lang="km-KH" sz="2400" b="1" dirty="0">
                <a:latin typeface="Khmer MEF1" pitchFamily="2" charset="0"/>
                <a:cs typeface="Khmer MEF1" pitchFamily="2" charset="0"/>
              </a:rPr>
              <a:t>៖</a:t>
            </a:r>
            <a:endParaRPr lang="en-US" sz="2400" dirty="0">
              <a:latin typeface="Khmer MEF1" pitchFamily="2" charset="0"/>
              <a:cs typeface="Khmer MEF1" pitchFamily="2" charset="0"/>
            </a:endParaRPr>
          </a:p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400" dirty="0">
                <a:latin typeface="Khmer MEF1" pitchFamily="2" charset="0"/>
                <a:cs typeface="Khmer MEF1" pitchFamily="2" charset="0"/>
              </a:rPr>
              <a:t>នៅពេលរៀបចំអនុស្សរណៈសវនកម្មនីមួយៗរួច (ចាប់ពីចំណុចទី១ ដល់ទី ៥) សវនករ​ត្រូវយកអនុស្សរណៈទាំងនោះដាក់ឆ្លងការ</a:t>
            </a:r>
            <a:r>
              <a:rPr lang="ca-ES" sz="2400" dirty="0" smtClean="0">
                <a:latin typeface="Khmer MEF1" pitchFamily="2" charset="0"/>
                <a:cs typeface="Khmer MEF1" pitchFamily="2" charset="0"/>
              </a:rPr>
              <a:t>ត្រួតពិនិ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ត្យពីប្រធានក្រុមសវនករ និងបន្ទាប់មកបញ្ជូនទៅ</a:t>
            </a:r>
            <a:r>
              <a:rPr lang="ca-ES" sz="2400" dirty="0" smtClean="0">
                <a:latin typeface="Khmer MEF1" pitchFamily="2" charset="0"/>
                <a:cs typeface="Khmer MEF1" pitchFamily="2" charset="0"/>
              </a:rPr>
              <a:t>ប្រធានសវន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ដ្ឋាន ដើម្បីស្នើសុំការឆ្លើយតបជាល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ា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យលក្ខណ៍អក្សរ</a:t>
            </a:r>
          </a:p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400" dirty="0">
                <a:latin typeface="Khmer MEF1" pitchFamily="2" charset="0"/>
                <a:cs typeface="Khmer MEF1" pitchFamily="2" charset="0"/>
              </a:rPr>
              <a:t>រាល់មតិយោបល់ឆ្លើយតបពីប្រធានសវនដ្ឋាន ត្រូវតែចម្លងចូលទាំងស្រុងចូលក្នុងរបាយការណ៍សវនកម្ម ។</a:t>
            </a:r>
            <a:r>
              <a:rPr lang="km-KH" sz="2400" b="1" dirty="0">
                <a:latin typeface="Khmer MEF1" pitchFamily="2" charset="0"/>
                <a:cs typeface="Khmer MEF1" pitchFamily="2" charset="0"/>
              </a:rPr>
              <a:t> </a:t>
            </a:r>
            <a:endParaRPr lang="ca-ES" sz="2400" b="1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22" y="396918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352" y="1992792"/>
            <a:ext cx="9866877" cy="47485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ca-E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 ការបង្កើត</a:t>
            </a:r>
            <a:r>
              <a:rPr lang="ca-E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អនុស្សរណៈសវនកម្ម</a:t>
            </a:r>
            <a:r>
              <a:rPr lang="en-US" sz="2400" dirty="0">
                <a:solidFill>
                  <a:srgbClr val="C00000"/>
                </a:solidFill>
                <a:latin typeface="Khmer MEF2" pitchFamily="2" charset="0"/>
                <a:cs typeface="Khmer MEF2" pitchFamily="2" charset="0"/>
              </a:rPr>
              <a:t> (Develop audit recommendation)</a:t>
            </a:r>
            <a:r>
              <a:rPr lang="ca-ES" sz="2400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 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3410" y="1102563"/>
            <a:ext cx="946404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៦</a:t>
            </a:r>
            <a:r>
              <a:rPr lang="en-U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 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ការកត់ត្រាការ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ងារ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សវនកម្ម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ca-ES" sz="2700" b="1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(ត)</a:t>
            </a:r>
            <a:r>
              <a:rPr lang="en-U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239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544" y="2920941"/>
            <a:ext cx="9523057" cy="3383339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a-ES" sz="2400" b="1" dirty="0">
                <a:latin typeface="Khmer MEF1" pitchFamily="2" charset="0"/>
                <a:cs typeface="Khmer MEF1" pitchFamily="2" charset="0"/>
              </a:rPr>
              <a:t>​ឆ. យោបល់សវនករលើការឆ្លើយតប</a:t>
            </a:r>
            <a:r>
              <a:rPr lang="km-KH" sz="2400" b="1" u="sng" dirty="0">
                <a:latin typeface="Khmer MEF1" pitchFamily="2" charset="0"/>
                <a:cs typeface="Khmer MEF1" pitchFamily="2" charset="0"/>
              </a:rPr>
              <a:t> </a:t>
            </a:r>
            <a:r>
              <a:rPr lang="km-KH" sz="2400" b="1" dirty="0">
                <a:latin typeface="Khmer MEF1" pitchFamily="2" charset="0"/>
                <a:cs typeface="Khmer MEF1" pitchFamily="2" charset="0"/>
              </a:rPr>
              <a:t>៖</a:t>
            </a:r>
            <a:endParaRPr lang="ca-ES" sz="2400" b="1" dirty="0">
              <a:latin typeface="Khmer MEF1" pitchFamily="2" charset="0"/>
              <a:cs typeface="Khmer MEF1" pitchFamily="2" charset="0"/>
            </a:endParaRPr>
          </a:p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400" dirty="0">
                <a:latin typeface="Khmer MEF1" pitchFamily="2" charset="0"/>
                <a:cs typeface="Khmer MEF1" pitchFamily="2" charset="0"/>
              </a:rPr>
              <a:t>ប្រធានក្រុមសវនករ ត្រូវពិនិត្យនិងវាយតម្លៃឱ្យបានហ្មត់ចត់លើមតិយោបល់ឆ្លើយតបរបស់ថ្នាក់ដឹកនាំសវនដ្ឋាន</a:t>
            </a:r>
          </a:p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400" dirty="0">
                <a:latin typeface="Khmer MEF1" pitchFamily="2" charset="0"/>
                <a:cs typeface="Khmer MEF1" pitchFamily="2" charset="0"/>
              </a:rPr>
              <a:t>សវនករអាចទទួលយកនូវមតិយោបល់ឆ្លើយតប បើពិនិត្យឃើញថាការឆ្លើយតបនោះសមហេតុផលក្នុងលក្ខណៈតក្កៈ និងមានសិទ្ធិផ្តល់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មតិ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បន្ថែមលើយោបល់ឆ្លើយតប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នេះ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 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922" y="396918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991" y="1863913"/>
            <a:ext cx="9866877" cy="47485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ca-E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 ការបង្កើត</a:t>
            </a:r>
            <a:r>
              <a:rPr lang="ca-E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អនុស្សរណៈសវនកម្ម</a:t>
            </a:r>
            <a:r>
              <a:rPr lang="en-US" sz="2400" dirty="0">
                <a:solidFill>
                  <a:srgbClr val="C00000"/>
                </a:solidFill>
                <a:latin typeface="Khmer MEF2" pitchFamily="2" charset="0"/>
                <a:cs typeface="Khmer MEF2" pitchFamily="2" charset="0"/>
              </a:rPr>
              <a:t> (Develop audit recommendation)</a:t>
            </a:r>
            <a:r>
              <a:rPr lang="ca-ES" sz="2400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 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3930" y="6304280"/>
            <a:ext cx="6572250" cy="459462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ca-ES" sz="2300" b="1" dirty="0">
                <a:solidFill>
                  <a:schemeClr val="accent6">
                    <a:lumMod val="50000"/>
                  </a:schemeClr>
                </a:solidFill>
                <a:latin typeface="Khmer MEF1" pitchFamily="2" charset="0"/>
                <a:cs typeface="Khmer MEF1" pitchFamily="2" charset="0"/>
              </a:rPr>
              <a:t>(ពិនិត្យអនុស្សរណៈ</a:t>
            </a:r>
            <a:r>
              <a:rPr lang="km-KH" sz="2300" b="1" dirty="0">
                <a:solidFill>
                  <a:schemeClr val="accent6">
                    <a:lumMod val="50000"/>
                  </a:schemeClr>
                </a:solidFill>
                <a:latin typeface="Khmer MEF1" pitchFamily="2" charset="0"/>
                <a:cs typeface="Khmer MEF1" pitchFamily="2" charset="0"/>
              </a:rPr>
              <a:t>សវនកម្ម</a:t>
            </a:r>
            <a:r>
              <a:rPr lang="ca-ES" sz="2300" b="1" dirty="0">
                <a:solidFill>
                  <a:schemeClr val="accent6">
                    <a:lumMod val="50000"/>
                  </a:schemeClr>
                </a:solidFill>
                <a:latin typeface="Khmer MEF1" pitchFamily="2" charset="0"/>
                <a:cs typeface="Khmer MEF1" pitchFamily="2" charset="0"/>
              </a:rPr>
              <a:t>)</a:t>
            </a:r>
            <a:endParaRPr lang="en-US" sz="2300" b="1" dirty="0">
              <a:solidFill>
                <a:schemeClr val="accent6">
                  <a:lumMod val="50000"/>
                </a:schemeClr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410" y="1102563"/>
            <a:ext cx="946404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៦</a:t>
            </a:r>
            <a:r>
              <a:rPr lang="en-U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 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ការកត់ត្រាការ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ងារ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សវនកម្ម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ca-ES" sz="2700" b="1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(ត)</a:t>
            </a:r>
            <a:r>
              <a:rPr lang="en-U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578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920" y="228600"/>
            <a:ext cx="7851387" cy="536406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2800" dirty="0" smtClean="0">
                <a:solidFill>
                  <a:srgbClr val="7030A0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2800" dirty="0">
                <a:solidFill>
                  <a:srgbClr val="7030A0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28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22" y="6934200"/>
            <a:ext cx="9456078" cy="382517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algn="ctr"/>
            <a:r>
              <a:rPr lang="km-KH" b="1" dirty="0">
                <a:latin typeface="Khmer MEF1" pitchFamily="2" charset="0"/>
                <a:cs typeface="Khmer MEF1" pitchFamily="2" charset="0"/>
              </a:rPr>
              <a:t>រៀបចំដោយៈ</a:t>
            </a:r>
            <a:r>
              <a:rPr lang="ca-ES" b="1" dirty="0">
                <a:latin typeface="Khmer MEF1" pitchFamily="2" charset="0"/>
                <a:cs typeface="Khmer MEF1" pitchFamily="2" charset="0"/>
              </a:rPr>
              <a:t>  </a:t>
            </a:r>
            <a:r>
              <a:rPr lang="ca-ES" b="1" dirty="0" smtClean="0">
                <a:latin typeface="Khmer MEF1" pitchFamily="2" charset="0"/>
                <a:cs typeface="Khmer MEF1" pitchFamily="2" charset="0"/>
              </a:rPr>
              <a:t>....................</a:t>
            </a:r>
            <a:r>
              <a:rPr lang="km-KH" b="1" dirty="0" smtClean="0">
                <a:latin typeface="Khmer MEF1" pitchFamily="2" charset="0"/>
                <a:cs typeface="Khmer MEF1" pitchFamily="2" charset="0"/>
              </a:rPr>
              <a:t>                                           </a:t>
            </a:r>
            <a:r>
              <a:rPr lang="km-KH" b="1" dirty="0">
                <a:latin typeface="Khmer MEF1" pitchFamily="2" charset="0"/>
                <a:cs typeface="Khmer MEF1" pitchFamily="2" charset="0"/>
              </a:rPr>
              <a:t>ពិនិត្យដោយៈ </a:t>
            </a:r>
            <a:r>
              <a:rPr lang="ca-ES" b="1" dirty="0" smtClean="0">
                <a:latin typeface="Khmer MEF1" pitchFamily="2" charset="0"/>
                <a:cs typeface="Khmer MEF1" pitchFamily="2" charset="0"/>
              </a:rPr>
              <a:t>........................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765006"/>
            <a:ext cx="9601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លទ្ធផលសវនកម្ម</a:t>
            </a:r>
            <a:endParaRPr lang="en-US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  <a:p>
            <a:pPr algn="ctr"/>
            <a:r>
              <a:rPr lang="km-KH" b="1" dirty="0">
                <a:latin typeface="Khmer MEF1" pitchFamily="2" charset="0"/>
                <a:cs typeface="Khmer MEF1" pitchFamily="2" charset="0"/>
              </a:rPr>
              <a:t>កាលបរិចេ្</a:t>
            </a:r>
            <a:r>
              <a:rPr lang="km-KH" b="1" dirty="0" smtClean="0">
                <a:latin typeface="Khmer MEF1" pitchFamily="2" charset="0"/>
                <a:cs typeface="Khmer MEF1" pitchFamily="2" charset="0"/>
              </a:rPr>
              <a:t>ឆទ</a:t>
            </a:r>
            <a:r>
              <a:rPr lang="ca-ES" b="1" dirty="0" smtClean="0">
                <a:latin typeface="Khmer MEF1" pitchFamily="2" charset="0"/>
                <a:cs typeface="Khmer MEF1" pitchFamily="2" charset="0"/>
              </a:rPr>
              <a:t>...../...../........</a:t>
            </a:r>
            <a:endParaRPr lang="en-US" dirty="0">
              <a:latin typeface="Khmer MEF1" pitchFamily="2" charset="0"/>
              <a:cs typeface="Khmer MEF1" pitchFamily="2" charset="0"/>
            </a:endParaRPr>
          </a:p>
          <a:p>
            <a:pPr algn="ctr"/>
            <a:r>
              <a:rPr lang="km-KH" b="1" dirty="0">
                <a:latin typeface="Khmer MEF1" pitchFamily="2" charset="0"/>
                <a:cs typeface="Khmer MEF1" pitchFamily="2" charset="0"/>
              </a:rPr>
              <a:t>លេខៈ </a:t>
            </a:r>
            <a:r>
              <a:rPr lang="ca-ES" b="1" dirty="0" smtClean="0">
                <a:latin typeface="Khmer MEF1" pitchFamily="2" charset="0"/>
                <a:cs typeface="Khmer MEF1" pitchFamily="2" charset="0"/>
              </a:rPr>
              <a:t>.......</a:t>
            </a:r>
            <a:endParaRPr lang="en-US" dirty="0">
              <a:latin typeface="Khmer MEF1" pitchFamily="2" charset="0"/>
              <a:cs typeface="Khmer MEF1" pitchFamily="2" charset="0"/>
            </a:endParaRPr>
          </a:p>
          <a:p>
            <a:r>
              <a:rPr lang="en-US" b="1" dirty="0">
                <a:latin typeface="Khmer MEF1" pitchFamily="2" charset="0"/>
                <a:cs typeface="Khmer MEF1" pitchFamily="2" charset="0"/>
              </a:rPr>
              <a:t> </a:t>
            </a:r>
            <a:r>
              <a:rPr lang="km-KH" b="1" dirty="0" smtClean="0">
                <a:latin typeface="Khmer MEF1" pitchFamily="2" charset="0"/>
                <a:cs typeface="Khmer MEF1" pitchFamily="2" charset="0"/>
              </a:rPr>
              <a:t>គោរព</a:t>
            </a:r>
            <a:r>
              <a:rPr lang="km-KH" b="1" dirty="0">
                <a:latin typeface="Khmer MEF1" pitchFamily="2" charset="0"/>
                <a:cs typeface="Khmer MEF1" pitchFamily="2" charset="0"/>
              </a:rPr>
              <a:t>ជូន            	</a:t>
            </a:r>
            <a:r>
              <a:rPr lang="ca-ES" b="1" dirty="0" smtClean="0">
                <a:latin typeface="Khmer MEF1" pitchFamily="2" charset="0"/>
                <a:cs typeface="Khmer MEF1" pitchFamily="2" charset="0"/>
              </a:rPr>
              <a:t>	</a:t>
            </a:r>
            <a:r>
              <a:rPr lang="en-US" b="1" dirty="0" smtClean="0">
                <a:latin typeface="Khmer MEF1" pitchFamily="2" charset="0"/>
                <a:cs typeface="Khmer MEF1" pitchFamily="2" charset="0"/>
              </a:rPr>
              <a:t>:</a:t>
            </a:r>
            <a:r>
              <a:rPr lang="km-KH" b="1" dirty="0" smtClean="0">
                <a:latin typeface="Khmer MEF1" pitchFamily="2" charset="0"/>
                <a:cs typeface="Khmer MEF1" pitchFamily="2" charset="0"/>
              </a:rPr>
              <a:t> </a:t>
            </a:r>
            <a:r>
              <a:rPr lang="ca-ES" b="1" dirty="0" smtClean="0">
                <a:latin typeface="Khmer MEF1" pitchFamily="2" charset="0"/>
                <a:cs typeface="Khmer MEF1" pitchFamily="2" charset="0"/>
              </a:rPr>
              <a:t>.........................................................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		</a:t>
            </a:r>
            <a:endParaRPr lang="en-US" dirty="0">
              <a:latin typeface="Khmer MEF1" pitchFamily="2" charset="0"/>
              <a:cs typeface="Khmer MEF1" pitchFamily="2" charset="0"/>
            </a:endParaRPr>
          </a:p>
          <a:p>
            <a:r>
              <a:rPr lang="km-KH" b="1" dirty="0">
                <a:latin typeface="Khmer MEF1" pitchFamily="2" charset="0"/>
                <a:cs typeface="Khmer MEF1" pitchFamily="2" charset="0"/>
              </a:rPr>
              <a:t>កម្មវត្ថុសវនកម្ម	</a:t>
            </a:r>
            <a:r>
              <a:rPr lang="ca-ES" b="1" dirty="0" smtClean="0">
                <a:latin typeface="Khmer MEF1" pitchFamily="2" charset="0"/>
                <a:cs typeface="Khmer MEF1" pitchFamily="2" charset="0"/>
              </a:rPr>
              <a:t>	</a:t>
            </a:r>
            <a:r>
              <a:rPr lang="en-US" b="1" dirty="0" smtClean="0">
                <a:latin typeface="Khmer MEF1" pitchFamily="2" charset="0"/>
                <a:cs typeface="Khmer MEF1" pitchFamily="2" charset="0"/>
              </a:rPr>
              <a:t>:</a:t>
            </a:r>
            <a:r>
              <a:rPr lang="km-KH" b="1" dirty="0" smtClean="0">
                <a:latin typeface="Khmer MEF1" pitchFamily="2" charset="0"/>
                <a:cs typeface="Khmer MEF1" pitchFamily="2" charset="0"/>
              </a:rPr>
              <a:t> </a:t>
            </a:r>
            <a:r>
              <a:rPr lang="ca-ES" b="1" dirty="0" smtClean="0">
                <a:latin typeface="Khmer MEF1" pitchFamily="2" charset="0"/>
                <a:cs typeface="Khmer MEF1" pitchFamily="2" charset="0"/>
              </a:rPr>
              <a:t>ពិនិត្យ ................................................</a:t>
            </a:r>
            <a:r>
              <a:rPr lang="km-KH" dirty="0" smtClean="0">
                <a:latin typeface="Khmer MEF1" pitchFamily="2" charset="0"/>
                <a:cs typeface="Khmer MEF1" pitchFamily="2" charset="0"/>
              </a:rPr>
              <a:t> </a:t>
            </a:r>
            <a:endParaRPr lang="en-US" dirty="0">
              <a:latin typeface="Khmer MEF1" pitchFamily="2" charset="0"/>
              <a:cs typeface="Khmer MEF1" pitchFamily="2" charset="0"/>
            </a:endParaRPr>
          </a:p>
          <a:p>
            <a:r>
              <a:rPr lang="km-KH" b="1" dirty="0">
                <a:latin typeface="Khmer MEF1" pitchFamily="2" charset="0"/>
                <a:cs typeface="Khmer MEF1" pitchFamily="2" charset="0"/>
              </a:rPr>
              <a:t>គោលបំណងសវនកម្ម 	</a:t>
            </a:r>
            <a:r>
              <a:rPr lang="en-US" b="1" dirty="0">
                <a:latin typeface="Khmer MEF1" pitchFamily="2" charset="0"/>
                <a:cs typeface="Khmer MEF1" pitchFamily="2" charset="0"/>
              </a:rPr>
              <a:t>: </a:t>
            </a:r>
            <a:r>
              <a:rPr lang="en-US" b="1" dirty="0" smtClean="0">
                <a:latin typeface="Khmer MEF1" pitchFamily="2" charset="0"/>
                <a:cs typeface="Khmer MEF1" pitchFamily="2" charset="0"/>
              </a:rPr>
              <a:t>.........................................................</a:t>
            </a:r>
            <a:r>
              <a:rPr lang="km-KH" dirty="0" smtClean="0">
                <a:latin typeface="Khmer MEF1" pitchFamily="2" charset="0"/>
                <a:cs typeface="Khmer MEF1" pitchFamily="2" charset="0"/>
              </a:rPr>
              <a:t> 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។</a:t>
            </a:r>
            <a:endParaRPr lang="en-US" dirty="0">
              <a:latin typeface="Khmer MEF1" pitchFamily="2" charset="0"/>
              <a:cs typeface="Khmer MEF1" pitchFamily="2" charset="0"/>
            </a:endParaRPr>
          </a:p>
          <a:p>
            <a:r>
              <a:rPr lang="km-KH" dirty="0">
                <a:latin typeface="Khmer MEF1" pitchFamily="2" charset="0"/>
                <a:cs typeface="Khmer MEF1" pitchFamily="2" charset="0"/>
              </a:rPr>
              <a:t> </a:t>
            </a:r>
            <a:endParaRPr lang="en-US" dirty="0">
              <a:latin typeface="Khmer MEF1" pitchFamily="2" charset="0"/>
              <a:cs typeface="Khmer MEF1" pitchFamily="2" charset="0"/>
            </a:endParaRPr>
          </a:p>
          <a:p>
            <a:r>
              <a:rPr lang="km-KH" dirty="0">
                <a:latin typeface="Khmer MEF1" pitchFamily="2" charset="0"/>
                <a:cs typeface="Khmer MEF1" pitchFamily="2" charset="0"/>
              </a:rPr>
              <a:t>យើងខ្ញុំសូមផ្តល់ជូនឯកឧត្</a:t>
            </a:r>
            <a:r>
              <a:rPr lang="km-KH" dirty="0" smtClean="0">
                <a:latin typeface="Khmer MEF1" pitchFamily="2" charset="0"/>
                <a:cs typeface="Khmer MEF1" pitchFamily="2" charset="0"/>
              </a:rPr>
              <a:t>តម</a:t>
            </a:r>
            <a:r>
              <a:rPr lang="ca-ES" dirty="0" smtClean="0">
                <a:latin typeface="Khmer MEF1" pitchFamily="2" charset="0"/>
                <a:cs typeface="Khmer MEF1" pitchFamily="2" charset="0"/>
              </a:rPr>
              <a:t>............................</a:t>
            </a:r>
            <a:r>
              <a:rPr lang="km-KH" dirty="0" smtClean="0">
                <a:latin typeface="Khmer MEF1" pitchFamily="2" charset="0"/>
                <a:cs typeface="Khmer MEF1" pitchFamily="2" charset="0"/>
              </a:rPr>
              <a:t> 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នូវលទ្ធផលសវនកម្មទាក់ទងនឹងកម្មវត្ថុ​​ខាង​លើដោយ​ស្នើ​សុំ​ឱ្យ​ឯកឧត្តមផ្តល់​មតិ​ឆ្លើយតបមុន ឬនៅថ្ងៃ</a:t>
            </a:r>
            <a:r>
              <a:rPr lang="km-KH" dirty="0" smtClean="0">
                <a:latin typeface="Khmer MEF1" pitchFamily="2" charset="0"/>
                <a:cs typeface="Khmer MEF1" pitchFamily="2" charset="0"/>
              </a:rPr>
              <a:t>ទី</a:t>
            </a:r>
            <a:r>
              <a:rPr lang="ca-ES" dirty="0" smtClean="0">
                <a:latin typeface="Khmer MEF1" pitchFamily="2" charset="0"/>
                <a:cs typeface="Khmer MEF1" pitchFamily="2" charset="0"/>
              </a:rPr>
              <a:t>.....</a:t>
            </a:r>
            <a:r>
              <a:rPr lang="km-KH" dirty="0" smtClean="0">
                <a:latin typeface="Khmer MEF1" pitchFamily="2" charset="0"/>
                <a:cs typeface="Khmer MEF1" pitchFamily="2" charset="0"/>
              </a:rPr>
              <a:t> ខែ</a:t>
            </a:r>
            <a:r>
              <a:rPr lang="ca-ES" dirty="0" smtClean="0">
                <a:latin typeface="Khmer MEF1" pitchFamily="2" charset="0"/>
                <a:cs typeface="Khmer MEF1" pitchFamily="2" charset="0"/>
              </a:rPr>
              <a:t>......</a:t>
            </a:r>
            <a:r>
              <a:rPr lang="km-KH" dirty="0" smtClean="0">
                <a:latin typeface="Khmer MEF1" pitchFamily="2" charset="0"/>
                <a:cs typeface="Khmer MEF1" pitchFamily="2" charset="0"/>
              </a:rPr>
              <a:t> 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ឆ្នាំ</a:t>
            </a:r>
            <a:r>
              <a:rPr lang="km-KH" dirty="0" smtClean="0">
                <a:latin typeface="Khmer MEF1" pitchFamily="2" charset="0"/>
                <a:cs typeface="Khmer MEF1" pitchFamily="2" charset="0"/>
              </a:rPr>
              <a:t>២០១</a:t>
            </a:r>
            <a:r>
              <a:rPr lang="ca-ES" dirty="0" smtClean="0">
                <a:latin typeface="Khmer MEF1" pitchFamily="2" charset="0"/>
                <a:cs typeface="Khmer MEF1" pitchFamily="2" charset="0"/>
              </a:rPr>
              <a:t>...</a:t>
            </a:r>
            <a:r>
              <a:rPr lang="km-KH" dirty="0" smtClean="0">
                <a:latin typeface="Khmer MEF1" pitchFamily="2" charset="0"/>
                <a:cs typeface="Khmer MEF1" pitchFamily="2" charset="0"/>
              </a:rPr>
              <a:t> 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នេះតាមការគួរ </a:t>
            </a:r>
            <a:r>
              <a:rPr lang="km-KH" dirty="0" smtClean="0">
                <a:latin typeface="Khmer MEF1" pitchFamily="2" charset="0"/>
                <a:cs typeface="Khmer MEF1" pitchFamily="2" charset="0"/>
              </a:rPr>
              <a:t>។</a:t>
            </a:r>
            <a:endParaRPr lang="en-US" dirty="0">
              <a:latin typeface="Khmer MEF1" pitchFamily="2" charset="0"/>
              <a:cs typeface="Khmer MEF1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132972"/>
              </p:ext>
            </p:extLst>
          </p:nvPr>
        </p:nvGraphicFramePr>
        <p:xfrm>
          <a:off x="685800" y="3429000"/>
          <a:ext cx="8991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228"/>
                <a:gridCol w="6953372"/>
              </a:tblGrid>
              <a:tr h="370840">
                <a:tc>
                  <a:txBody>
                    <a:bodyPr/>
                    <a:lstStyle/>
                    <a:p>
                      <a:r>
                        <a:rPr lang="ca-ES" sz="1800" dirty="0" smtClean="0">
                          <a:latin typeface="Khmer MEF1" pitchFamily="2" charset="0"/>
                          <a:cs typeface="Khmer MEF1" pitchFamily="2" charset="0"/>
                        </a:rPr>
                        <a:t>លទ្ធផល</a:t>
                      </a:r>
                      <a:endParaRPr lang="en-US" sz="1800" dirty="0"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a-ES" sz="1800" dirty="0" smtClean="0">
                          <a:latin typeface="Khmer MEF1" pitchFamily="2" charset="0"/>
                          <a:cs typeface="Khmer MEF1" pitchFamily="2" charset="0"/>
                        </a:rPr>
                        <a:t>លក្ខណៈវិនិច្ឆ័យ</a:t>
                      </a:r>
                      <a:endParaRPr lang="en-US" sz="1800" dirty="0"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a-ES" sz="1800" dirty="0" smtClean="0">
                          <a:latin typeface="Khmer MEF1" pitchFamily="2" charset="0"/>
                          <a:cs typeface="Khmer MEF1" pitchFamily="2" charset="0"/>
                        </a:rPr>
                        <a:t>ឬសគល់នៃបញ្ហា</a:t>
                      </a:r>
                      <a:endParaRPr lang="en-US" sz="1800" dirty="0"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a-ES" sz="1800" dirty="0" smtClean="0">
                          <a:latin typeface="Khmer MEF1" pitchFamily="2" charset="0"/>
                          <a:cs typeface="Khmer MEF1" pitchFamily="2" charset="0"/>
                        </a:rPr>
                        <a:t>បច្ច័យ</a:t>
                      </a:r>
                      <a:endParaRPr lang="en-US" sz="1800" dirty="0"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a-ES" sz="1800" dirty="0" smtClean="0">
                          <a:latin typeface="Khmer MEF1" pitchFamily="2" charset="0"/>
                          <a:cs typeface="Khmer MEF1" pitchFamily="2" charset="0"/>
                        </a:rPr>
                        <a:t>អនុសាសន៍</a:t>
                      </a:r>
                      <a:endParaRPr lang="en-US" sz="1800" dirty="0"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a-ES" sz="1800" dirty="0" smtClean="0">
                          <a:latin typeface="Khmer MEF1" pitchFamily="2" charset="0"/>
                          <a:cs typeface="Khmer MEF1" pitchFamily="2" charset="0"/>
                        </a:rPr>
                        <a:t>ការឆ្លើយតបរបស់</a:t>
                      </a:r>
                    </a:p>
                    <a:p>
                      <a:r>
                        <a:rPr lang="ca-ES" sz="1800" dirty="0" smtClean="0">
                          <a:latin typeface="Khmer MEF1" pitchFamily="2" charset="0"/>
                          <a:cs typeface="Khmer MEF1" pitchFamily="2" charset="0"/>
                        </a:rPr>
                        <a:t>សវនដ្ឋាន</a:t>
                      </a:r>
                      <a:endParaRPr lang="en-US" sz="1800" dirty="0"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a-ES" sz="1800" dirty="0" smtClean="0">
                          <a:latin typeface="Khmer MEF1" pitchFamily="2" charset="0"/>
                          <a:cs typeface="Khmer MEF1" pitchFamily="2" charset="0"/>
                        </a:rPr>
                        <a:t>អធិប្បាយលើការ</a:t>
                      </a:r>
                    </a:p>
                    <a:p>
                      <a:r>
                        <a:rPr lang="ca-ES" sz="1800" dirty="0" smtClean="0">
                          <a:latin typeface="Khmer MEF1" pitchFamily="2" charset="0"/>
                          <a:cs typeface="Khmer MEF1" pitchFamily="2" charset="0"/>
                        </a:rPr>
                        <a:t>ឆ្លើយតប</a:t>
                      </a:r>
                      <a:endParaRPr lang="en-US" sz="1800" dirty="0"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36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410" y="1364174"/>
            <a:ext cx="9464040" cy="47485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ca-ES" sz="24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​</a:t>
            </a:r>
            <a:r>
              <a:rPr lang="km-KH" sz="24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៧</a:t>
            </a:r>
            <a:r>
              <a:rPr lang="en-US" sz="24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 </a:t>
            </a:r>
            <a:r>
              <a:rPr lang="km-KH" sz="24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បំពេញទម្រង់ឆែកគុណភាពសវន</a:t>
            </a:r>
            <a:r>
              <a:rPr lang="km-KH" sz="2400" b="1" u="sng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កម្មជាក់ស្តែង</a:t>
            </a:r>
            <a:endParaRPr lang="en-US" sz="1600" b="1" u="sng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0331" y="2076842"/>
            <a:ext cx="9436573" cy="2321510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រាល់ការ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ងារ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សវនកម្មទាំងអស់ គួរត្រូវបានត្រួតពិនិត្យដើម្បីធានាថាបានគាំទ្រដល់របាយការណ៍សវនកម្ម​ និងនីតិវិធីដែលបានអនុវត្ត</a:t>
            </a:r>
            <a:endParaRPr lang="en-GB" sz="2400" dirty="0">
              <a:latin typeface="Khmer MEF1" pitchFamily="2" charset="0"/>
              <a:cs typeface="Khmer MEF1" pitchFamily="2" charset="0"/>
            </a:endParaRPr>
          </a:p>
          <a:p>
            <a:pPr marL="391866" indent="-391866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400" dirty="0">
                <a:latin typeface="Khmer MEF1" pitchFamily="2" charset="0"/>
                <a:cs typeface="Khmer MEF1" pitchFamily="2" charset="0"/>
              </a:rPr>
              <a:t>ប្រធានក្រុមសវនករត្រូវរៀបចំតារាងឆែកគុណភាពសវន</a:t>
            </a:r>
            <a:r>
              <a:rPr lang="ca-ES" sz="2400" dirty="0" smtClean="0">
                <a:latin typeface="Khmer MEF1" pitchFamily="2" charset="0"/>
                <a:cs typeface="Khmer MEF1" pitchFamily="2" charset="0"/>
              </a:rPr>
              <a:t>កម្ម</a:t>
            </a:r>
            <a:r>
              <a:rPr lang="km-KH" sz="2400" dirty="0" smtClean="0">
                <a:latin typeface="Khmer MEF1" pitchFamily="2" charset="0"/>
                <a:cs typeface="Khmer MEF1" pitchFamily="2" charset="0"/>
              </a:rPr>
              <a:t>ជាក់ស្តែងដើម្បី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​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ធានាអំពី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គុណភាព​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ការងារ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សវនកម្ម​ដែល​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បាន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ធ្វើ​ឡើង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 ។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3031" y="5008880"/>
            <a:ext cx="6572250" cy="459462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ca-ES" sz="2300" b="1" dirty="0">
                <a:solidFill>
                  <a:schemeClr val="accent6">
                    <a:lumMod val="50000"/>
                  </a:schemeClr>
                </a:solidFill>
                <a:latin typeface="Khmer MEF1" pitchFamily="2" charset="0"/>
                <a:cs typeface="Khmer MEF1" pitchFamily="2" charset="0"/>
              </a:rPr>
              <a:t>(ទម្រង់ឆែក</a:t>
            </a:r>
            <a:r>
              <a:rPr lang="km-KH" sz="2300" b="1" dirty="0">
                <a:solidFill>
                  <a:schemeClr val="accent6">
                    <a:lumMod val="50000"/>
                  </a:schemeClr>
                </a:solidFill>
                <a:latin typeface="Khmer MEF1" pitchFamily="2" charset="0"/>
                <a:cs typeface="Khmer MEF1" pitchFamily="2" charset="0"/>
              </a:rPr>
              <a:t>គុណភាព​</a:t>
            </a:r>
            <a:r>
              <a:rPr lang="ca-ES" sz="2300" b="1" dirty="0">
                <a:solidFill>
                  <a:schemeClr val="accent6">
                    <a:lumMod val="50000"/>
                  </a:schemeClr>
                </a:solidFill>
                <a:latin typeface="Khmer MEF1" pitchFamily="2" charset="0"/>
                <a:cs typeface="Khmer MEF1" pitchFamily="2" charset="0"/>
              </a:rPr>
              <a:t>ការងារ</a:t>
            </a:r>
            <a:r>
              <a:rPr lang="km-KH" sz="2300" b="1" dirty="0">
                <a:solidFill>
                  <a:schemeClr val="accent6">
                    <a:lumMod val="50000"/>
                  </a:schemeClr>
                </a:solidFill>
                <a:latin typeface="Khmer MEF1" pitchFamily="2" charset="0"/>
                <a:cs typeface="Khmer MEF1" pitchFamily="2" charset="0"/>
              </a:rPr>
              <a:t>សវន</a:t>
            </a:r>
            <a:r>
              <a:rPr lang="km-KH" sz="2300" b="1" dirty="0" smtClean="0">
                <a:solidFill>
                  <a:schemeClr val="accent6">
                    <a:lumMod val="50000"/>
                  </a:schemeClr>
                </a:solidFill>
                <a:latin typeface="Khmer MEF1" pitchFamily="2" charset="0"/>
                <a:cs typeface="Khmer MEF1" pitchFamily="2" charset="0"/>
              </a:rPr>
              <a:t>កម្មជាក់ស្តែង</a:t>
            </a:r>
            <a:r>
              <a:rPr lang="ca-ES" sz="2300" b="1" dirty="0" smtClean="0">
                <a:solidFill>
                  <a:schemeClr val="accent6">
                    <a:lumMod val="50000"/>
                  </a:schemeClr>
                </a:solidFill>
                <a:latin typeface="Khmer MEF1" pitchFamily="2" charset="0"/>
                <a:cs typeface="Khmer MEF1" pitchFamily="2" charset="0"/>
              </a:rPr>
              <a:t>)</a:t>
            </a:r>
            <a:endParaRPr lang="en-US" sz="2300" b="1" dirty="0">
              <a:solidFill>
                <a:schemeClr val="accent6">
                  <a:lumMod val="50000"/>
                </a:schemeClr>
              </a:solidFill>
              <a:latin typeface="Khmer MEF1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173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3464" y="431800"/>
            <a:ext cx="7851387" cy="536406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2800" dirty="0" smtClean="0">
                <a:solidFill>
                  <a:srgbClr val="7030A0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2800" dirty="0">
                <a:solidFill>
                  <a:srgbClr val="7030A0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28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6875" y="6990413"/>
            <a:ext cx="6572250" cy="382517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algn="ctr"/>
            <a:r>
              <a:rPr lang="ca-ES" b="1" dirty="0">
                <a:solidFill>
                  <a:schemeClr val="accent6">
                    <a:lumMod val="50000"/>
                  </a:schemeClr>
                </a:solidFill>
                <a:latin typeface="Khmer MEF1" pitchFamily="2" charset="0"/>
                <a:cs typeface="Khmer MEF1" pitchFamily="2" charset="0"/>
              </a:rPr>
              <a:t>(ទម្រង់ឆែក</a:t>
            </a:r>
            <a:r>
              <a:rPr lang="km-KH" b="1" dirty="0">
                <a:solidFill>
                  <a:schemeClr val="accent6">
                    <a:lumMod val="50000"/>
                  </a:schemeClr>
                </a:solidFill>
                <a:latin typeface="Khmer MEF1" pitchFamily="2" charset="0"/>
                <a:cs typeface="Khmer MEF1" pitchFamily="2" charset="0"/>
              </a:rPr>
              <a:t>គុណភាព​</a:t>
            </a:r>
            <a:r>
              <a:rPr lang="ca-ES" b="1" dirty="0">
                <a:solidFill>
                  <a:schemeClr val="accent6">
                    <a:lumMod val="50000"/>
                  </a:schemeClr>
                </a:solidFill>
                <a:latin typeface="Khmer MEF1" pitchFamily="2" charset="0"/>
                <a:cs typeface="Khmer MEF1" pitchFamily="2" charset="0"/>
              </a:rPr>
              <a:t>ការងារ</a:t>
            </a:r>
            <a:r>
              <a:rPr lang="km-KH" b="1" dirty="0">
                <a:solidFill>
                  <a:schemeClr val="accent6">
                    <a:lumMod val="50000"/>
                  </a:schemeClr>
                </a:solidFill>
                <a:latin typeface="Khmer MEF1" pitchFamily="2" charset="0"/>
                <a:cs typeface="Khmer MEF1" pitchFamily="2" charset="0"/>
              </a:rPr>
              <a:t>សវនកម្ម</a:t>
            </a:r>
            <a:r>
              <a:rPr lang="ca-ES" b="1" dirty="0">
                <a:solidFill>
                  <a:schemeClr val="accent6">
                    <a:lumMod val="50000"/>
                  </a:schemeClr>
                </a:solidFill>
                <a:latin typeface="Khmer MEF1" pitchFamily="2" charset="0"/>
                <a:cs typeface="Khmer MEF1" pitchFamily="2" charset="0"/>
              </a:rPr>
              <a:t>ផ្ទៃ</a:t>
            </a:r>
            <a:r>
              <a:rPr lang="ca-ES" b="1" dirty="0" smtClean="0">
                <a:solidFill>
                  <a:schemeClr val="accent6">
                    <a:lumMod val="50000"/>
                  </a:schemeClr>
                </a:solidFill>
                <a:latin typeface="Khmer MEF1" pitchFamily="2" charset="0"/>
                <a:cs typeface="Khmer MEF1" pitchFamily="2" charset="0"/>
              </a:rPr>
              <a:t>ក្នុងលម្អិត)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968206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តារាង</a:t>
            </a:r>
            <a:r>
              <a:rPr lang="km-KH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ឆែក</a:t>
            </a:r>
            <a:r>
              <a:rPr lang="ca-ES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គុណភាព</a:t>
            </a:r>
            <a:r>
              <a:rPr lang="km-KH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ការងារ</a:t>
            </a:r>
            <a:r>
              <a:rPr lang="km-KH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សវនកម្ម</a:t>
            </a:r>
            <a:r>
              <a:rPr lang="km-KH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​ជាក់ស្តែង</a:t>
            </a:r>
            <a:endParaRPr lang="en-US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849189"/>
              </p:ext>
            </p:extLst>
          </p:nvPr>
        </p:nvGraphicFramePr>
        <p:xfrm>
          <a:off x="685800" y="1447800"/>
          <a:ext cx="9220200" cy="48006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5334000"/>
                <a:gridCol w="609600"/>
                <a:gridCol w="762000"/>
                <a:gridCol w="2514600"/>
              </a:tblGrid>
              <a:tr h="748388"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baseline="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290"/>
                        </a:spcAft>
                      </a:pPr>
                      <a:r>
                        <a:rPr lang="km-KH" sz="1800" b="1" baseline="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ខ្លឹមសារ</a:t>
                      </a:r>
                      <a:endParaRPr lang="en-US" sz="1800" b="1" baseline="0" dirty="0"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76200" marR="762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290"/>
                        </a:spcAft>
                      </a:pPr>
                      <a:r>
                        <a:rPr lang="km-KH" sz="1800" b="1" baseline="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បាទ</a:t>
                      </a:r>
                      <a:endParaRPr lang="en-US" sz="1800" b="1" baseline="0" dirty="0"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76200" marR="762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290"/>
                        </a:spcAft>
                      </a:pPr>
                      <a:r>
                        <a:rPr lang="km-KH" sz="1800" b="1" baseline="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ទេ</a:t>
                      </a:r>
                      <a:endParaRPr lang="en-US" sz="1800" b="1" baseline="0" dirty="0"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76200" marR="762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90"/>
                        </a:spcAft>
                      </a:pPr>
                      <a:r>
                        <a:rPr lang="km-KH" sz="1800" b="1" baseline="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យោបល់</a:t>
                      </a:r>
                      <a:r>
                        <a:rPr lang="km-KH" sz="1800" b="1" baseline="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លើការត្រួតពិនិត្យ</a:t>
                      </a:r>
                      <a:endParaRPr lang="en-US" sz="1800" b="1" baseline="0" dirty="0"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76200" marR="762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273">
                <a:tc>
                  <a:txBody>
                    <a:bodyPr/>
                    <a:lstStyle/>
                    <a:p>
                      <a:pPr marL="194310" indent="-19431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14400" algn="l"/>
                          <a:tab pos="190500" algn="l"/>
                        </a:tabLst>
                      </a:pPr>
                      <a:r>
                        <a:rPr lang="en-US" sz="18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1.</a:t>
                      </a:r>
                      <a:r>
                        <a:rPr lang="km-KH" sz="18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តើ</a:t>
                      </a:r>
                      <a:r>
                        <a:rPr lang="km-KH" sz="18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​មាន​រៀប​ចំ​កម្ម​វិធី​សវន​កម្មឬ​ទេ?​ ​តើ​មាន​ទម្រង់​ការ​បែង​ចែក​ក្រុម​ដែល​កំណត់​នីតិ​វិធី​សវនកម្ម​​​ដែរ​ទេ?​ តើ​មាន​គោលបំណង​​នៃ​នីតិ​វិធី​ទាំង​នោះ​ឬ​ទេ? ​តើមានការ​ប៉ាន់​ស្មាន​ពេល​វេលា​អនុវត្ត​ និង</a:t>
                      </a:r>
                      <a:r>
                        <a:rPr lang="km-KH" sz="18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​</a:t>
                      </a:r>
                      <a:r>
                        <a:rPr lang="ca-ES" sz="18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ការចាប់ផ្តើម</a:t>
                      </a:r>
                      <a:r>
                        <a:rPr lang="km-KH" sz="18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​ </a:t>
                      </a:r>
                      <a:r>
                        <a:rPr lang="km-KH" sz="18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កាល​បរិ​ច្ឆេទ និង</a:t>
                      </a:r>
                      <a:r>
                        <a:rPr lang="km-KH" sz="18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​</a:t>
                      </a:r>
                      <a:r>
                        <a:rPr lang="ca-ES" sz="18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សំណេរ</a:t>
                      </a:r>
                      <a:r>
                        <a:rPr lang="km-KH" sz="18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​ការ</a:t>
                      </a:r>
                      <a:r>
                        <a:rPr lang="ca-ES" sz="18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ការ</a:t>
                      </a:r>
                      <a:r>
                        <a:rPr lang="km-KH" sz="18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​</a:t>
                      </a:r>
                      <a:r>
                        <a:rPr lang="km-KH" sz="18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យោង ពេល​បាន​</a:t>
                      </a:r>
                      <a:r>
                        <a:rPr lang="km-KH" sz="18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ប</a:t>
                      </a:r>
                      <a:r>
                        <a:rPr lang="ca-ES" sz="18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ញ្ចាប់ការងារ</a:t>
                      </a:r>
                      <a:r>
                        <a:rPr lang="km-KH" sz="18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 </a:t>
                      </a:r>
                      <a:r>
                        <a:rPr lang="km-KH" sz="18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ដែរ​ទេ?</a:t>
                      </a:r>
                      <a:endParaRPr lang="en-US" sz="1800" dirty="0"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76200" marR="762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800" dirty="0"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76200" marR="762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800" dirty="0"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76200" marR="762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800" dirty="0"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76200" marR="762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1560">
                <a:tc>
                  <a:txBody>
                    <a:bodyPr/>
                    <a:lstStyle/>
                    <a:p>
                      <a:pPr marL="194310" indent="-19431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14400" algn="l"/>
                          <a:tab pos="190500" algn="l"/>
                        </a:tabLst>
                      </a:pPr>
                      <a:r>
                        <a:rPr lang="en-US" sz="18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2.</a:t>
                      </a:r>
                      <a:r>
                        <a:rPr lang="km-KH" sz="18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តើ</a:t>
                      </a:r>
                      <a:r>
                        <a:rPr lang="km-KH" sz="18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​​ព្រឹត្តិការណ៍ លទ្ធផល​​រក​ឃើញ ​និង​អនុសាសន៏​ទាំង​អស់​ដែល​មាននៅក្នុង​របាយ​ការណ៏​</a:t>
                      </a:r>
                      <a:r>
                        <a:rPr lang="km-KH" sz="18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ព</a:t>
                      </a:r>
                      <a:r>
                        <a:rPr lang="ca-ES" sz="18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្រាង</a:t>
                      </a:r>
                      <a:r>
                        <a:rPr lang="km-KH" sz="18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 </a:t>
                      </a:r>
                      <a:r>
                        <a:rPr lang="km-KH" sz="18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ត្រូវ​កត</a:t>
                      </a:r>
                      <a:r>
                        <a:rPr lang="km-KH" sz="1800" dirty="0">
                          <a:effectLst/>
                          <a:highlight>
                            <a:srgbClr val="FFFF00"/>
                          </a:highlight>
                          <a:latin typeface="Khmer MEF1" pitchFamily="2" charset="0"/>
                          <a:cs typeface="Khmer MEF1" pitchFamily="2" charset="0"/>
                        </a:rPr>
                        <a:t>់​</a:t>
                      </a:r>
                      <a:r>
                        <a:rPr lang="km-KH" sz="18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ត្រា​</a:t>
                      </a:r>
                      <a:r>
                        <a:rPr lang="km-KH" sz="18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យោង</a:t>
                      </a:r>
                      <a:r>
                        <a:rPr lang="ca-ES" sz="18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នៅក្នុង</a:t>
                      </a:r>
                      <a:r>
                        <a:rPr lang="km-KH" sz="18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​</a:t>
                      </a:r>
                      <a:r>
                        <a:rPr lang="km-KH" sz="18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សន្លឹក​​ការ</a:t>
                      </a:r>
                      <a:r>
                        <a:rPr lang="km-KH" sz="18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​</a:t>
                      </a:r>
                      <a:r>
                        <a:rPr lang="ca-ES" sz="18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ងារ</a:t>
                      </a:r>
                      <a:r>
                        <a:rPr lang="km-KH" sz="18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សម្រាប់</a:t>
                      </a:r>
                      <a:r>
                        <a:rPr lang="km-KH" sz="18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គាំទ្រ​ដែរ​ឬទេ?​</a:t>
                      </a:r>
                      <a:endParaRPr lang="en-US" sz="1800" dirty="0"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76200" marR="762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800"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76200" marR="762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800"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76200" marR="762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800" dirty="0"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76200" marR="762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0379">
                <a:tc>
                  <a:txBody>
                    <a:bodyPr/>
                    <a:lstStyle/>
                    <a:p>
                      <a:pPr marL="194310" indent="-19431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14400" algn="l"/>
                          <a:tab pos="190500" algn="l"/>
                        </a:tabLst>
                      </a:pPr>
                      <a:r>
                        <a:rPr lang="en-US" sz="18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3.</a:t>
                      </a:r>
                      <a:r>
                        <a:rPr lang="km-KH" sz="18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តើ</a:t>
                      </a:r>
                      <a:r>
                        <a:rPr lang="km-KH" sz="18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​សន្លឹក​ការ​​បរិយាយ​គ្រប់​គ្រាន់ពី​ការ​អនុវត្ត​ការ​ងារ និង​គាំទ្រ​ដល់​លទ្ធផល​ដែល​រក​ឃើញ និង​អនុសាសន៏ដែរ​ឬទេ?</a:t>
                      </a:r>
                      <a:endParaRPr lang="en-US" sz="1800" dirty="0"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76200" marR="762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800" dirty="0"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76200" marR="762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800" dirty="0"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76200" marR="762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800" dirty="0"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76200" marR="7620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6342909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b="1" dirty="0">
                <a:latin typeface="Khmer MEF1" pitchFamily="2" charset="0"/>
                <a:cs typeface="Khmer MEF1" pitchFamily="2" charset="0"/>
              </a:rPr>
              <a:t>រៀបចំ​ដោ</a:t>
            </a:r>
            <a:r>
              <a:rPr lang="km-KH" b="1" dirty="0" smtClean="0">
                <a:latin typeface="Khmer MEF1" pitchFamily="2" charset="0"/>
                <a:cs typeface="Khmer MEF1" pitchFamily="2" charset="0"/>
              </a:rPr>
              <a:t>យៈ</a:t>
            </a:r>
            <a:r>
              <a:rPr lang="ca-ES" b="1" dirty="0" smtClean="0">
                <a:latin typeface="Khmer MEF1" pitchFamily="2" charset="0"/>
                <a:cs typeface="Khmer MEF1" pitchFamily="2" charset="0"/>
              </a:rPr>
              <a:t>...........................			</a:t>
            </a:r>
            <a:r>
              <a:rPr lang="km-KH" b="1" dirty="0">
                <a:latin typeface="Khmer MEF1" pitchFamily="2" charset="0"/>
                <a:cs typeface="Khmer MEF1" pitchFamily="2" charset="0"/>
              </a:rPr>
              <a:t> ត្រូត​ពិនិត្យ​ដោយៈ </a:t>
            </a:r>
            <a:r>
              <a:rPr lang="ca-ES" b="1" dirty="0" smtClean="0">
                <a:latin typeface="Khmer MEF1" pitchFamily="2" charset="0"/>
                <a:cs typeface="Khmer MEF1" pitchFamily="2" charset="0"/>
              </a:rPr>
              <a:t>...................</a:t>
            </a:r>
            <a:endParaRPr lang="en-US" b="1" dirty="0" smtClean="0">
              <a:latin typeface="Khmer MEF1" pitchFamily="2" charset="0"/>
              <a:cs typeface="Khmer MEF1" pitchFamily="2" charset="0"/>
            </a:endParaRPr>
          </a:p>
          <a:p>
            <a:r>
              <a:rPr lang="km-KH" b="1" dirty="0" smtClean="0">
                <a:latin typeface="Khmer MEF1" pitchFamily="2" charset="0"/>
                <a:cs typeface="Khmer MEF1" pitchFamily="2" charset="0"/>
              </a:rPr>
              <a:t>កាល</a:t>
            </a:r>
            <a:r>
              <a:rPr lang="km-KH" b="1" dirty="0">
                <a:latin typeface="Khmer MEF1" pitchFamily="2" charset="0"/>
                <a:cs typeface="Khmer MEF1" pitchFamily="2" charset="0"/>
              </a:rPr>
              <a:t>​បរិច្ឆេ</a:t>
            </a:r>
            <a:r>
              <a:rPr lang="km-KH" b="1" dirty="0" smtClean="0">
                <a:latin typeface="Khmer MEF1" pitchFamily="2" charset="0"/>
                <a:cs typeface="Khmer MEF1" pitchFamily="2" charset="0"/>
              </a:rPr>
              <a:t>ទៈ</a:t>
            </a:r>
            <a:r>
              <a:rPr lang="ca-ES" b="1" dirty="0" smtClean="0">
                <a:latin typeface="Khmer MEF1" pitchFamily="2" charset="0"/>
                <a:cs typeface="Khmer MEF1" pitchFamily="2" charset="0"/>
              </a:rPr>
              <a:t> ...........................		</a:t>
            </a:r>
            <a:r>
              <a:rPr lang="en-US" b="1" dirty="0">
                <a:latin typeface="Khmer MEF1" pitchFamily="2" charset="0"/>
                <a:cs typeface="Khmer MEF1" pitchFamily="2" charset="0"/>
              </a:rPr>
              <a:t>	</a:t>
            </a:r>
            <a:r>
              <a:rPr lang="en-US" b="1" dirty="0" smtClean="0">
                <a:latin typeface="Khmer MEF1" pitchFamily="2" charset="0"/>
                <a:cs typeface="Khmer MEF1" pitchFamily="2" charset="0"/>
              </a:rPr>
              <a:t>​ </a:t>
            </a:r>
            <a:r>
              <a:rPr lang="km-KH" b="1" dirty="0" smtClean="0">
                <a:latin typeface="Khmer MEF1" pitchFamily="2" charset="0"/>
                <a:cs typeface="Khmer MEF1" pitchFamily="2" charset="0"/>
              </a:rPr>
              <a:t>កាល</a:t>
            </a:r>
            <a:r>
              <a:rPr lang="km-KH" b="1" dirty="0">
                <a:latin typeface="Khmer MEF1" pitchFamily="2" charset="0"/>
                <a:cs typeface="Khmer MEF1" pitchFamily="2" charset="0"/>
              </a:rPr>
              <a:t>​បរិច្ឆេ</a:t>
            </a:r>
            <a:r>
              <a:rPr lang="km-KH" b="1" dirty="0" smtClean="0">
                <a:latin typeface="Khmer MEF1" pitchFamily="2" charset="0"/>
                <a:cs typeface="Khmer MEF1" pitchFamily="2" charset="0"/>
              </a:rPr>
              <a:t>ទៈ</a:t>
            </a:r>
            <a:r>
              <a:rPr lang="ca-ES" b="1" dirty="0" smtClean="0">
                <a:latin typeface="Khmer MEF1" pitchFamily="2" charset="0"/>
                <a:cs typeface="Khmer MEF1" pitchFamily="2" charset="0"/>
              </a:rPr>
              <a:t> ........................</a:t>
            </a:r>
            <a:endParaRPr lang="en-US" dirty="0">
              <a:latin typeface="Khmer MEF1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670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219200" y="979357"/>
            <a:ext cx="7596425" cy="1306195"/>
          </a:xfrm>
        </p:spPr>
        <p:txBody>
          <a:bodyPr/>
          <a:lstStyle/>
          <a:p>
            <a:pPr eaLnBrk="1" hangingPunct="1"/>
            <a:r>
              <a:rPr lang="km-KH" sz="2300" dirty="0">
                <a:latin typeface="Khmer OS Muol" pitchFamily="2" charset="0"/>
                <a:cs typeface="Khmer OS Muol" pitchFamily="2" charset="0"/>
              </a:rPr>
              <a:t>សមាសធាតុនៃការគ្រប់គ្រងហានិភ័យ</a:t>
            </a:r>
            <a:endParaRPr lang="en-GB" sz="2300" dirty="0">
              <a:latin typeface="Khmer OS Muol" pitchFamily="2" charset="0"/>
              <a:cs typeface="Khmer OS Muol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29547" y="1764365"/>
          <a:ext cx="9464040" cy="445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Arrow 4"/>
          <p:cNvSpPr/>
          <p:nvPr/>
        </p:nvSpPr>
        <p:spPr>
          <a:xfrm>
            <a:off x="741204" y="2418081"/>
            <a:ext cx="9040495" cy="80242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4498" tIns="52249" rIns="104498" bIns="52249" anchor="ctr"/>
          <a:lstStyle/>
          <a:p>
            <a:pPr algn="ctr">
              <a:defRPr/>
            </a:pPr>
            <a:r>
              <a:rPr lang="km-KH">
                <a:solidFill>
                  <a:srgbClr val="000000"/>
                </a:solidFill>
                <a:latin typeface="Khmer OS System" pitchFamily="2" charset="0"/>
                <a:cs typeface="Arial" pitchFamily="34" charset="0"/>
              </a:rPr>
              <a:t>ការគ្រប់គ្រងហានិភ័យ</a:t>
            </a:r>
            <a:endParaRPr lang="en-GB">
              <a:solidFill>
                <a:srgbClr val="000000"/>
              </a:solidFill>
              <a:latin typeface="Khmer OS System" pitchFamily="2" charset="0"/>
              <a:cs typeface="Arial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24364" y="4717415"/>
            <a:ext cx="4637088" cy="80063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4498" tIns="52249" rIns="104498" bIns="52249" anchor="ctr"/>
          <a:lstStyle/>
          <a:p>
            <a:pPr algn="ctr">
              <a:defRPr/>
            </a:pPr>
            <a:r>
              <a:rPr lang="km-KH">
                <a:solidFill>
                  <a:srgbClr val="000000"/>
                </a:solidFill>
                <a:latin typeface="Khmer OS System" pitchFamily="2" charset="0"/>
                <a:cs typeface="Arial" pitchFamily="34" charset="0"/>
              </a:rPr>
              <a:t>ការវាយតម្លៃហានិភ័យ</a:t>
            </a:r>
            <a:endParaRPr lang="en-GB">
              <a:solidFill>
                <a:srgbClr val="000000"/>
              </a:solidFill>
              <a:latin typeface="Khmer OS System" pitchFamily="2" charset="0"/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16/09/2013</a:t>
            </a:r>
            <a:endParaRPr lang="en-GB" dirty="0"/>
          </a:p>
        </p:txBody>
      </p:sp>
      <p:sp>
        <p:nvSpPr>
          <p:cNvPr id="50183" name="TextBox 6"/>
          <p:cNvSpPr txBox="1">
            <a:spLocks noChangeArrowheads="1"/>
          </p:cNvSpPr>
          <p:nvPr/>
        </p:nvSpPr>
        <p:spPr bwMode="auto">
          <a:xfrm>
            <a:off x="2891790" y="5613400"/>
            <a:ext cx="4030980" cy="66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98" tIns="52249" rIns="104498" bIns="5224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km-KH">
                <a:latin typeface="Khmer OS System" pitchFamily="2" charset="0"/>
              </a:rPr>
              <a:t>គ្រប់ជំហាន សវនករត្រូវគមនាគមន៍ជាមួយសវនដ្ឋាន</a:t>
            </a:r>
            <a:endParaRPr lang="en-US">
              <a:latin typeface="Khmer OS System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" y="172720"/>
            <a:ext cx="5265420" cy="967293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pPr marL="571500" indent="-571500">
              <a:buAutoNum type="romanUcPeriod"/>
            </a:pPr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សេ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ចក្តីផ្តើ</a:t>
            </a:r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ម</a:t>
            </a:r>
          </a:p>
          <a:p>
            <a:r>
              <a:rPr lang="km-KH" sz="2400" dirty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២. និយមន័យ សញ្ញាណ និងពាក្យគន្លឹះ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60970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3464" y="413226"/>
            <a:ext cx="7851387" cy="697988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IV. </a:t>
            </a:r>
            <a:r>
              <a:rPr lang="ca-ES" sz="2800" dirty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របាយការណ៍សវនកម្មផ្ទៃក្នុង</a:t>
            </a:r>
            <a:endParaRPr lang="en-US" sz="28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3132" y="1492626"/>
            <a:ext cx="8280722" cy="47485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ca-ES" sz="2400" dirty="0">
                <a:latin typeface="Khmer MEF1" pitchFamily="2" charset="0"/>
                <a:cs typeface="Khmer MEF1" pitchFamily="2" charset="0"/>
              </a:rPr>
              <a:t>គោលការណ៍នៃការរៀបចំរបាយការណ៍សវនកម្មផ្ទៃក្នុង៖</a:t>
            </a:r>
            <a:endParaRPr lang="en-US" sz="2400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920428" y="2438400"/>
            <a:ext cx="9113520" cy="442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98" tIns="52249" rIns="104498" bIns="52249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>
              <a:lnSpc>
                <a:spcPct val="130000"/>
              </a:lnSpc>
            </a:pPr>
            <a:r>
              <a:rPr lang="km-KH" sz="2400" dirty="0" smtClean="0">
                <a:latin typeface="Khmer MEF1" pitchFamily="2" charset="0"/>
                <a:cs typeface="Khmer MEF1" pitchFamily="2" charset="0"/>
              </a:rPr>
              <a:t>ក. </a:t>
            </a:r>
            <a:r>
              <a:rPr lang="ca-ES" sz="2400" dirty="0" smtClean="0">
                <a:latin typeface="Khmer MEF1" pitchFamily="2" charset="0"/>
                <a:cs typeface="Khmer MEF1" pitchFamily="2" charset="0"/>
              </a:rPr>
              <a:t>សេ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ចក្តីផ្តើម</a:t>
            </a:r>
          </a:p>
          <a:p>
            <a:pPr marL="0" indent="0" eaLnBrk="1" hangingPunct="1">
              <a:lnSpc>
                <a:spcPct val="130000"/>
              </a:lnSpc>
            </a:pPr>
            <a:r>
              <a:rPr lang="km-KH" sz="2400" dirty="0" smtClean="0">
                <a:latin typeface="Khmer MEF1" pitchFamily="2" charset="0"/>
                <a:ea typeface="Khmer MEF2" pitchFamily="2" charset="0"/>
                <a:cs typeface="Khmer MEF1" pitchFamily="2" charset="0"/>
              </a:rPr>
              <a:t>ខ. </a:t>
            </a:r>
            <a:r>
              <a:rPr lang="ca-ES" sz="2400" dirty="0" smtClean="0">
                <a:latin typeface="Khmer MEF1" pitchFamily="2" charset="0"/>
                <a:ea typeface="Khmer MEF2" pitchFamily="2" charset="0"/>
                <a:cs typeface="Khmer MEF1" pitchFamily="2" charset="0"/>
              </a:rPr>
              <a:t>របាយ</a:t>
            </a:r>
            <a:r>
              <a:rPr lang="ca-ES" sz="2400" dirty="0">
                <a:latin typeface="Khmer MEF1" pitchFamily="2" charset="0"/>
                <a:ea typeface="Khmer MEF2" pitchFamily="2" charset="0"/>
                <a:cs typeface="Khmer MEF1" pitchFamily="2" charset="0"/>
              </a:rPr>
              <a:t>ការណ៍សវនកម្មជាអ្វី?</a:t>
            </a:r>
          </a:p>
          <a:p>
            <a:pPr marL="0" indent="0" eaLnBrk="1" hangingPunct="1">
              <a:lnSpc>
                <a:spcPct val="130000"/>
              </a:lnSpc>
            </a:pPr>
            <a:r>
              <a:rPr lang="km-KH" sz="2400" dirty="0" smtClean="0">
                <a:latin typeface="Khmer MEF1" pitchFamily="2" charset="0"/>
                <a:ea typeface="Khmer MEF2" pitchFamily="2" charset="0"/>
                <a:cs typeface="Khmer MEF1" pitchFamily="2" charset="0"/>
              </a:rPr>
              <a:t>គ. ហេតុ</a:t>
            </a:r>
            <a:r>
              <a:rPr lang="km-KH" sz="2400" dirty="0">
                <a:latin typeface="Khmer MEF1" pitchFamily="2" charset="0"/>
                <a:ea typeface="Khmer MEF2" pitchFamily="2" charset="0"/>
                <a:cs typeface="Khmer MEF1" pitchFamily="2" charset="0"/>
              </a:rPr>
              <a:t>អ្វីចាំបាច់ត្រូវបោះផ្សាយរបាយការណ៍សវនកម្ម</a:t>
            </a:r>
            <a:endParaRPr lang="ca-ES" sz="2400" dirty="0">
              <a:latin typeface="Khmer MEF1" pitchFamily="2" charset="0"/>
              <a:ea typeface="Khmer MEF2" pitchFamily="2" charset="0"/>
              <a:cs typeface="Khmer MEF1" pitchFamily="2" charset="0"/>
            </a:endParaRPr>
          </a:p>
          <a:p>
            <a:pPr marL="0" indent="0" eaLnBrk="1" hangingPunct="1">
              <a:lnSpc>
                <a:spcPct val="130000"/>
              </a:lnSpc>
            </a:pPr>
            <a:r>
              <a:rPr lang="km-KH" sz="2400" dirty="0" smtClean="0">
                <a:latin typeface="Khmer MEF1" pitchFamily="2" charset="0"/>
                <a:ea typeface="Khmer MEF2" pitchFamily="2" charset="0"/>
                <a:cs typeface="Khmer MEF1" pitchFamily="2" charset="0"/>
              </a:rPr>
              <a:t>ង. </a:t>
            </a:r>
            <a:r>
              <a:rPr lang="en-GB" sz="2400" dirty="0" err="1" smtClean="0">
                <a:latin typeface="Khmer MEF1" pitchFamily="2" charset="0"/>
                <a:ea typeface="Khmer MEF2" pitchFamily="2" charset="0"/>
                <a:cs typeface="Khmer MEF1" pitchFamily="2" charset="0"/>
              </a:rPr>
              <a:t>ជំហាន</a:t>
            </a:r>
            <a:r>
              <a:rPr lang="en-GB" sz="2400" dirty="0" err="1">
                <a:latin typeface="Khmer MEF1" pitchFamily="2" charset="0"/>
                <a:ea typeface="Khmer MEF2" pitchFamily="2" charset="0"/>
                <a:cs typeface="Khmer MEF1" pitchFamily="2" charset="0"/>
              </a:rPr>
              <a:t>នៃការសរសេររបាយការណ</a:t>
            </a:r>
            <a:r>
              <a:rPr lang="km-KH" sz="2400" dirty="0">
                <a:latin typeface="Khmer MEF1" pitchFamily="2" charset="0"/>
                <a:ea typeface="Khmer MEF2" pitchFamily="2" charset="0"/>
                <a:cs typeface="Khmer MEF1" pitchFamily="2" charset="0"/>
              </a:rPr>
              <a:t>៍</a:t>
            </a:r>
            <a:endParaRPr lang="ca-ES" sz="2400" dirty="0">
              <a:latin typeface="Khmer MEF1" pitchFamily="2" charset="0"/>
              <a:ea typeface="Khmer MEF2" pitchFamily="2" charset="0"/>
              <a:cs typeface="Khmer MEF1" pitchFamily="2" charset="0"/>
            </a:endParaRPr>
          </a:p>
          <a:p>
            <a:pPr marL="0" indent="0" eaLnBrk="1" hangingPunct="1">
              <a:lnSpc>
                <a:spcPct val="130000"/>
              </a:lnSpc>
            </a:pPr>
            <a:r>
              <a:rPr lang="km-KH" sz="2400" dirty="0" smtClean="0">
                <a:latin typeface="Khmer MEF1" pitchFamily="2" charset="0"/>
                <a:ea typeface="Khmer MEF2" pitchFamily="2" charset="0"/>
                <a:cs typeface="Khmer MEF1" pitchFamily="2" charset="0"/>
              </a:rPr>
              <a:t>ច. </a:t>
            </a:r>
            <a:r>
              <a:rPr lang="en-US" sz="2400" dirty="0" err="1" smtClean="0">
                <a:latin typeface="Khmer MEF1" pitchFamily="2" charset="0"/>
                <a:ea typeface="Khmer MEF2" pitchFamily="2" charset="0"/>
                <a:cs typeface="Khmer MEF1" pitchFamily="2" charset="0"/>
              </a:rPr>
              <a:t>ការ</a:t>
            </a:r>
            <a:r>
              <a:rPr lang="en-US" sz="2400" dirty="0" err="1">
                <a:latin typeface="Khmer MEF1" pitchFamily="2" charset="0"/>
                <a:ea typeface="Khmer MEF2" pitchFamily="2" charset="0"/>
                <a:cs typeface="Khmer MEF1" pitchFamily="2" charset="0"/>
              </a:rPr>
              <a:t>ពិចារណាលើការសរសេររបាយ</a:t>
            </a:r>
            <a:r>
              <a:rPr lang="en-US" sz="2400" dirty="0" err="1" smtClean="0">
                <a:latin typeface="Khmer MEF1" pitchFamily="2" charset="0"/>
                <a:ea typeface="Khmer MEF2" pitchFamily="2" charset="0"/>
                <a:cs typeface="Khmer MEF1" pitchFamily="2" charset="0"/>
              </a:rPr>
              <a:t>ការណ</a:t>
            </a:r>
            <a:r>
              <a:rPr lang="en-US" sz="2400" dirty="0" smtClean="0">
                <a:latin typeface="Khmer MEF1" pitchFamily="2" charset="0"/>
                <a:ea typeface="Khmer MEF2" pitchFamily="2" charset="0"/>
                <a:cs typeface="Khmer MEF1" pitchFamily="2" charset="0"/>
              </a:rPr>
              <a:t>៍</a:t>
            </a:r>
            <a:endParaRPr lang="ca-ES" sz="2400" dirty="0">
              <a:latin typeface="Khmer MEF1" pitchFamily="2" charset="0"/>
              <a:ea typeface="Khmer MEF2" pitchFamily="2" charset="0"/>
              <a:cs typeface="Khmer MEF1" pitchFamily="2" charset="0"/>
            </a:endParaRPr>
          </a:p>
          <a:p>
            <a:pPr marL="0" indent="0" eaLnBrk="1" hangingPunct="1">
              <a:lnSpc>
                <a:spcPct val="130000"/>
              </a:lnSpc>
            </a:pPr>
            <a:r>
              <a:rPr lang="km-KH" sz="2400" dirty="0" smtClean="0">
                <a:latin typeface="Khmer MEF1" pitchFamily="2" charset="0"/>
                <a:ea typeface="Khmer MEF2" pitchFamily="2" charset="0"/>
                <a:cs typeface="Khmer MEF1" pitchFamily="2" charset="0"/>
              </a:rPr>
              <a:t>ឆ. </a:t>
            </a:r>
            <a:r>
              <a:rPr lang="ca-ES" sz="2400" dirty="0" smtClean="0">
                <a:latin typeface="Khmer MEF1" pitchFamily="2" charset="0"/>
                <a:ea typeface="Khmer MEF2" pitchFamily="2" charset="0"/>
                <a:cs typeface="Khmer MEF1" pitchFamily="2" charset="0"/>
              </a:rPr>
              <a:t>ក្នុង</a:t>
            </a:r>
            <a:r>
              <a:rPr lang="ca-ES" sz="2400" dirty="0">
                <a:latin typeface="Khmer MEF1" pitchFamily="2" charset="0"/>
                <a:ea typeface="Khmer MEF2" pitchFamily="2" charset="0"/>
                <a:cs typeface="Khmer MEF1" pitchFamily="2" charset="0"/>
              </a:rPr>
              <a:t>ពេល</a:t>
            </a:r>
            <a:r>
              <a:rPr lang="km-KH" sz="2400" dirty="0">
                <a:latin typeface="Khmer MEF1" pitchFamily="2" charset="0"/>
                <a:ea typeface="Khmer MEF2" pitchFamily="2" charset="0"/>
                <a:cs typeface="Khmer MEF1" pitchFamily="2" charset="0"/>
              </a:rPr>
              <a:t>រៀបចំសេចក្តីព្រាង</a:t>
            </a:r>
            <a:r>
              <a:rPr lang="ca-ES" sz="2400" dirty="0">
                <a:latin typeface="Khmer MEF1" pitchFamily="2" charset="0"/>
                <a:ea typeface="Khmer MEF2" pitchFamily="2" charset="0"/>
                <a:cs typeface="Khmer MEF1" pitchFamily="2" charset="0"/>
              </a:rPr>
              <a:t>របាយការណ៍</a:t>
            </a:r>
          </a:p>
          <a:p>
            <a:pPr marL="0" indent="0" eaLnBrk="1" hangingPunct="1">
              <a:lnSpc>
                <a:spcPct val="130000"/>
              </a:lnSpc>
            </a:pPr>
            <a:r>
              <a:rPr lang="km-KH" sz="2400" dirty="0" smtClean="0">
                <a:latin typeface="Khmer MEF1" pitchFamily="2" charset="0"/>
                <a:ea typeface="Khmer MEF2" pitchFamily="2" charset="0"/>
                <a:cs typeface="Khmer MEF1" pitchFamily="2" charset="0"/>
              </a:rPr>
              <a:t>ជ. </a:t>
            </a:r>
            <a:r>
              <a:rPr lang="en-CA" sz="2400" dirty="0" err="1" smtClean="0">
                <a:latin typeface="Khmer MEF1" pitchFamily="2" charset="0"/>
                <a:ea typeface="Khmer MEF2" pitchFamily="2" charset="0"/>
                <a:cs typeface="Khmer MEF1" pitchFamily="2" charset="0"/>
              </a:rPr>
              <a:t>គុណ</a:t>
            </a:r>
            <a:r>
              <a:rPr lang="en-CA" sz="2400" dirty="0" err="1">
                <a:latin typeface="Khmer MEF1" pitchFamily="2" charset="0"/>
                <a:ea typeface="Khmer MEF2" pitchFamily="2" charset="0"/>
                <a:cs typeface="Khmer MEF1" pitchFamily="2" charset="0"/>
              </a:rPr>
              <a:t>ភាព</a:t>
            </a:r>
            <a:r>
              <a:rPr lang="km-KH" sz="2400" dirty="0">
                <a:latin typeface="Khmer MEF1" pitchFamily="2" charset="0"/>
                <a:ea typeface="Khmer MEF2" pitchFamily="2" charset="0"/>
                <a:cs typeface="Khmer MEF1" pitchFamily="2" charset="0"/>
              </a:rPr>
              <a:t>នៃ</a:t>
            </a:r>
            <a:r>
              <a:rPr lang="en-CA" sz="2400" dirty="0" err="1">
                <a:latin typeface="Khmer MEF1" pitchFamily="2" charset="0"/>
                <a:ea typeface="Khmer MEF2" pitchFamily="2" charset="0"/>
                <a:cs typeface="Khmer MEF1" pitchFamily="2" charset="0"/>
              </a:rPr>
              <a:t>របាយការណ៍សវនកម្ម</a:t>
            </a:r>
            <a:r>
              <a:rPr lang="km-KH" sz="2400" dirty="0">
                <a:latin typeface="Khmer MEF1" pitchFamily="2" charset="0"/>
                <a:ea typeface="Khmer MEF2" pitchFamily="2" charset="0"/>
                <a:cs typeface="Khmer MEF1" pitchFamily="2" charset="0"/>
              </a:rPr>
              <a:t>ដែលល្អ</a:t>
            </a:r>
            <a:endParaRPr lang="ca-ES" sz="2400" dirty="0">
              <a:latin typeface="Khmer MEF1" pitchFamily="2" charset="0"/>
              <a:ea typeface="Khmer MEF2" pitchFamily="2" charset="0"/>
              <a:cs typeface="Khmer MEF1" pitchFamily="2" charset="0"/>
            </a:endParaRPr>
          </a:p>
          <a:p>
            <a:pPr marL="0" indent="0" eaLnBrk="1" hangingPunct="1">
              <a:lnSpc>
                <a:spcPct val="130000"/>
              </a:lnSpc>
            </a:pPr>
            <a:r>
              <a:rPr lang="km-KH" sz="2400" dirty="0" smtClean="0">
                <a:latin typeface="Khmer MEF1" pitchFamily="2" charset="0"/>
                <a:ea typeface="Khmer MEF2" pitchFamily="2" charset="0"/>
                <a:cs typeface="Khmer MEF1" pitchFamily="2" charset="0"/>
              </a:rPr>
              <a:t>ឈ. </a:t>
            </a:r>
            <a:r>
              <a:rPr lang="ca-ES" sz="2400" dirty="0" smtClean="0">
                <a:latin typeface="Khmer MEF1" pitchFamily="2" charset="0"/>
                <a:ea typeface="Khmer MEF2" pitchFamily="2" charset="0"/>
                <a:cs typeface="Khmer MEF1" pitchFamily="2" charset="0"/>
              </a:rPr>
              <a:t>ទម្រង់</a:t>
            </a:r>
            <a:r>
              <a:rPr lang="ca-ES" sz="2400" dirty="0">
                <a:latin typeface="Khmer MEF1" pitchFamily="2" charset="0"/>
                <a:ea typeface="Khmer MEF2" pitchFamily="2" charset="0"/>
                <a:cs typeface="Khmer MEF1" pitchFamily="2" charset="0"/>
              </a:rPr>
              <a:t>ស្តង់ដា</a:t>
            </a:r>
            <a:r>
              <a:rPr lang="en-CA" sz="2400" dirty="0" err="1">
                <a:latin typeface="Khmer MEF1" pitchFamily="2" charset="0"/>
                <a:ea typeface="Khmer MEF2" pitchFamily="2" charset="0"/>
                <a:cs typeface="Khmer MEF1" pitchFamily="2" charset="0"/>
              </a:rPr>
              <a:t>បាយការណ៍សវនកម្ម</a:t>
            </a:r>
            <a:endParaRPr lang="en-CA" sz="2400" dirty="0">
              <a:latin typeface="Khmer MEF1" pitchFamily="2" charset="0"/>
              <a:ea typeface="Khmer MEF2" pitchFamily="2" charset="0"/>
              <a:cs typeface="Khmer MEF1" pitchFamily="2" charset="0"/>
            </a:endParaRPr>
          </a:p>
          <a:p>
            <a:pPr marL="0" indent="0" eaLnBrk="1" hangingPunct="1">
              <a:lnSpc>
                <a:spcPct val="130000"/>
              </a:lnSpc>
            </a:pPr>
            <a:endParaRPr lang="en-US" sz="2400" dirty="0">
              <a:latin typeface="Khmer MEF1" pitchFamily="2" charset="0"/>
              <a:ea typeface="Khmer MEF2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570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8675370" cy="599460"/>
          </a:xfrm>
        </p:spPr>
        <p:txBody>
          <a:bodyPr/>
          <a:lstStyle/>
          <a:p>
            <a:pPr algn="l"/>
            <a:r>
              <a:rPr lang="km-KH" sz="2800" dirty="0" smtClean="0">
                <a:solidFill>
                  <a:srgbClr val="FF0000"/>
                </a:solidFill>
                <a:latin typeface="Khmer MEF2" pitchFamily="2" charset="0"/>
                <a:cs typeface="Khmer MEF2" pitchFamily="2" charset="0"/>
              </a:rPr>
              <a:t>ក. </a:t>
            </a:r>
            <a:r>
              <a:rPr lang="ca-ES" sz="2800" dirty="0" smtClean="0">
                <a:solidFill>
                  <a:srgbClr val="FF0000"/>
                </a:solidFill>
                <a:latin typeface="Khmer MEF2" pitchFamily="2" charset="0"/>
                <a:cs typeface="Khmer MEF2" pitchFamily="2" charset="0"/>
              </a:rPr>
              <a:t>សេ</a:t>
            </a:r>
            <a:r>
              <a:rPr lang="ca-ES" sz="2800" dirty="0">
                <a:solidFill>
                  <a:srgbClr val="FF0000"/>
                </a:solidFill>
                <a:latin typeface="Khmer MEF2" pitchFamily="2" charset="0"/>
                <a:cs typeface="Khmer MEF2" pitchFamily="2" charset="0"/>
              </a:rPr>
              <a:t>ចក្តីផ្តើម</a:t>
            </a:r>
            <a:endParaRPr lang="en-US" sz="2800" dirty="0">
              <a:solidFill>
                <a:srgbClr val="FF0000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640840"/>
            <a:ext cx="9464040" cy="4318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a-ES" sz="24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ដំណាក់កាល</a:t>
            </a:r>
            <a:r>
              <a:rPr lang="en-US" sz="2400" dirty="0" err="1">
                <a:latin typeface="Khmer MEF1" pitchFamily="2" charset="0"/>
                <a:ea typeface="Khmer MEF1" pitchFamily="2" charset="0"/>
                <a:cs typeface="Khmer MEF1" pitchFamily="2" charset="0"/>
              </a:rPr>
              <a:t>ចុងក្រោយនៃការអនុវត្តសវនកម្មគឺការប្រមូលផ្</a:t>
            </a:r>
            <a:r>
              <a:rPr lang="en-US" sz="2400" dirty="0" err="1" smtClean="0">
                <a:latin typeface="Khmer MEF1" pitchFamily="2" charset="0"/>
                <a:ea typeface="Khmer MEF1" pitchFamily="2" charset="0"/>
                <a:cs typeface="Khmer MEF1" pitchFamily="2" charset="0"/>
              </a:rPr>
              <a:t>តុំលទ្ធ</a:t>
            </a:r>
            <a:r>
              <a:rPr lang="en-US" sz="2400" dirty="0" err="1">
                <a:latin typeface="Khmer MEF1" pitchFamily="2" charset="0"/>
                <a:ea typeface="Khmer MEF1" pitchFamily="2" charset="0"/>
                <a:cs typeface="Khmer MEF1" pitchFamily="2" charset="0"/>
              </a:rPr>
              <a:t>ផលសវនកម្ម</a:t>
            </a:r>
            <a:r>
              <a:rPr lang="en-US" sz="24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</a:t>
            </a:r>
            <a:r>
              <a:rPr lang="en-US" sz="2400" dirty="0" err="1">
                <a:latin typeface="Khmer MEF1" pitchFamily="2" charset="0"/>
                <a:ea typeface="Khmer MEF1" pitchFamily="2" charset="0"/>
                <a:cs typeface="Khmer MEF1" pitchFamily="2" charset="0"/>
              </a:rPr>
              <a:t>ការពិភាក្សាលទ្ធផល</a:t>
            </a:r>
            <a:r>
              <a:rPr lang="en-US" sz="24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 </a:t>
            </a:r>
            <a:r>
              <a:rPr lang="en-US" sz="2400" dirty="0" err="1">
                <a:latin typeface="Khmer MEF1" pitchFamily="2" charset="0"/>
                <a:ea typeface="Khmer MEF1" pitchFamily="2" charset="0"/>
                <a:cs typeface="Khmer MEF1" pitchFamily="2" charset="0"/>
              </a:rPr>
              <a:t>និង</a:t>
            </a:r>
            <a:r>
              <a:rPr lang="en-US" sz="24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</a:t>
            </a:r>
            <a:r>
              <a:rPr lang="en-US" sz="2400" b="1" dirty="0" err="1">
                <a:latin typeface="Khmer MEF1" pitchFamily="2" charset="0"/>
                <a:ea typeface="Khmer MEF1" pitchFamily="2" charset="0"/>
                <a:cs typeface="Khmer MEF1" pitchFamily="2" charset="0"/>
              </a:rPr>
              <a:t>រៀបចំរបាយការណ៍សវនកម្ម</a:t>
            </a:r>
            <a:r>
              <a:rPr lang="en-US" sz="24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</a:t>
            </a:r>
            <a:endParaRPr lang="en-US" sz="24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Khmer MEF1" pitchFamily="2" charset="0"/>
                <a:ea typeface="Khmer MEF1" pitchFamily="2" charset="0"/>
                <a:cs typeface="Khmer MEF1" pitchFamily="2" charset="0"/>
              </a:rPr>
              <a:t>រៀបចំរបាយការណ៍សវនកម្ម</a:t>
            </a:r>
            <a:r>
              <a:rPr lang="en-US" sz="24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</a:t>
            </a:r>
            <a:r>
              <a:rPr lang="en-US" sz="2400" dirty="0" err="1">
                <a:latin typeface="Khmer MEF1" pitchFamily="2" charset="0"/>
                <a:ea typeface="Khmer MEF1" pitchFamily="2" charset="0"/>
                <a:cs typeface="Khmer MEF1" pitchFamily="2" charset="0"/>
              </a:rPr>
              <a:t>រួមមាន</a:t>
            </a:r>
            <a:r>
              <a:rPr lang="en-US" sz="24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</a:t>
            </a:r>
            <a:r>
              <a:rPr lang="en-US" sz="2400" dirty="0" err="1">
                <a:latin typeface="Khmer MEF1" pitchFamily="2" charset="0"/>
                <a:ea typeface="Khmer MEF1" pitchFamily="2" charset="0"/>
                <a:cs typeface="Khmer MEF1" pitchFamily="2" charset="0"/>
              </a:rPr>
              <a:t>របាយការណ៍ព្រាង</a:t>
            </a:r>
            <a:r>
              <a:rPr lang="en-US" sz="24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</a:t>
            </a:r>
            <a:r>
              <a:rPr lang="en-US" sz="2400" dirty="0" err="1" smtClean="0">
                <a:latin typeface="Khmer MEF1" pitchFamily="2" charset="0"/>
                <a:ea typeface="Khmer MEF1" pitchFamily="2" charset="0"/>
                <a:cs typeface="Khmer MEF1" pitchFamily="2" charset="0"/>
              </a:rPr>
              <a:t>និងរបាយ</a:t>
            </a:r>
            <a:r>
              <a:rPr lang="en-US" sz="2400" dirty="0" err="1">
                <a:latin typeface="Khmer MEF1" pitchFamily="2" charset="0"/>
                <a:ea typeface="Khmer MEF1" pitchFamily="2" charset="0"/>
                <a:cs typeface="Khmer MEF1" pitchFamily="2" charset="0"/>
              </a:rPr>
              <a:t>ការណ៍បញ្ចប</a:t>
            </a:r>
            <a:r>
              <a:rPr lang="en-US" sz="24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់ ។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endParaRPr lang="en-US" sz="24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  <a:buFont typeface="Arial" pitchFamily="34" charset="0"/>
              <a:buNone/>
            </a:pP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itle 1"/>
          <p:cNvSpPr>
            <a:spLocks noGrp="1"/>
          </p:cNvSpPr>
          <p:nvPr>
            <p:ph type="title"/>
          </p:nvPr>
        </p:nvSpPr>
        <p:spPr>
          <a:xfrm>
            <a:off x="432673" y="949960"/>
            <a:ext cx="8072914" cy="690880"/>
          </a:xfrm>
        </p:spPr>
        <p:txBody>
          <a:bodyPr/>
          <a:lstStyle/>
          <a:p>
            <a:pPr marL="522488" indent="-522488" algn="l" eaLnBrk="1" hangingPunct="1"/>
            <a:r>
              <a:rPr lang="km-KH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ខ.</a:t>
            </a:r>
            <a:r>
              <a:rPr lang="en-US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</a:t>
            </a:r>
            <a:r>
              <a:rPr lang="ca-ES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និយមន័យរបាយការណ៍សវនកម្ម</a:t>
            </a:r>
            <a:endParaRPr lang="en-GB" sz="2700" dirty="0">
              <a:solidFill>
                <a:srgbClr val="FF0000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01040" y="1899920"/>
            <a:ext cx="9376410" cy="2763520"/>
          </a:xfrm>
        </p:spPr>
        <p:txBody>
          <a:bodyPr/>
          <a:lstStyle/>
          <a:p>
            <a:pPr marL="0" indent="0" eaLnBrk="1" hangingPunct="1">
              <a:lnSpc>
                <a:spcPct val="200000"/>
              </a:lnSpc>
              <a:buNone/>
            </a:pPr>
            <a:r>
              <a:rPr lang="ca-ES" sz="2400" dirty="0">
                <a:latin typeface="Khmer MEF1" pitchFamily="2" charset="0"/>
                <a:ea typeface="Khmer OS" pitchFamily="2" charset="0"/>
                <a:cs typeface="Khmer MEF1" pitchFamily="2" charset="0"/>
              </a:rPr>
              <a:t>របាយការណ៍សវនកម្ម </a:t>
            </a:r>
            <a:r>
              <a:rPr lang="km-KH" sz="2400" dirty="0">
                <a:latin typeface="Khmer MEF1" pitchFamily="2" charset="0"/>
                <a:ea typeface="Khmer OS" pitchFamily="2" charset="0"/>
                <a:cs typeface="Khmer MEF1" pitchFamily="2" charset="0"/>
              </a:rPr>
              <a:t>ជាមធ្យោបាយ</a:t>
            </a:r>
            <a:r>
              <a:rPr lang="ca-ES" sz="2400" dirty="0">
                <a:latin typeface="Khmer MEF1" pitchFamily="2" charset="0"/>
                <a:ea typeface="Khmer OS" pitchFamily="2" charset="0"/>
                <a:cs typeface="Khmer MEF1" pitchFamily="2" charset="0"/>
              </a:rPr>
              <a:t>មួយដែលសវនករធ្វើ</a:t>
            </a:r>
            <a:r>
              <a:rPr lang="km-KH" sz="2400" dirty="0">
                <a:latin typeface="Khmer MEF1" pitchFamily="2" charset="0"/>
                <a:ea typeface="Khmer OS" pitchFamily="2" charset="0"/>
                <a:cs typeface="Khmer MEF1" pitchFamily="2" charset="0"/>
              </a:rPr>
              <a:t>គមនាគមន៍លទ្ធផល</a:t>
            </a:r>
            <a:r>
              <a:rPr lang="ca-ES" sz="2400" dirty="0">
                <a:latin typeface="Khmer MEF1" pitchFamily="2" charset="0"/>
                <a:ea typeface="Khmer OS" pitchFamily="2" charset="0"/>
                <a:cs typeface="Khmer MEF1" pitchFamily="2" charset="0"/>
              </a:rPr>
              <a:t>នៃការងារស</a:t>
            </a:r>
            <a:r>
              <a:rPr lang="km-KH" sz="2400" dirty="0">
                <a:latin typeface="Khmer MEF1" pitchFamily="2" charset="0"/>
                <a:ea typeface="Khmer OS" pitchFamily="2" charset="0"/>
                <a:cs typeface="Khmer MEF1" pitchFamily="2" charset="0"/>
              </a:rPr>
              <a:t>វនកម្ម</a:t>
            </a:r>
            <a:r>
              <a:rPr lang="ca-ES" sz="2400" dirty="0">
                <a:latin typeface="Khmer MEF1" pitchFamily="2" charset="0"/>
                <a:ea typeface="Khmer OS" pitchFamily="2" charset="0"/>
                <a:cs typeface="Khmer MEF1" pitchFamily="2" charset="0"/>
              </a:rPr>
              <a:t> ។</a:t>
            </a:r>
            <a:endParaRPr lang="en-US" sz="2400" dirty="0">
              <a:latin typeface="Khmer MEF1" pitchFamily="2" charset="0"/>
              <a:ea typeface="Khmer OS" pitchFamily="2" charset="0"/>
              <a:cs typeface="Khmer MEF1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262891" y="431800"/>
            <a:ext cx="9090330" cy="73406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km-KH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គ</a:t>
            </a:r>
            <a:r>
              <a:rPr lang="ca-ES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. </a:t>
            </a:r>
            <a:r>
              <a:rPr lang="km-KH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ហេតុអ្វីចាំបាច់ត្រូវ</a:t>
            </a:r>
            <a:r>
              <a:rPr lang="ca-ES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ចេញ</a:t>
            </a:r>
            <a:r>
              <a:rPr lang="km-KH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ផ្សាយរបាយការណ៍សវនកម្ម</a:t>
            </a:r>
            <a:endParaRPr lang="en-GB" sz="2700" dirty="0">
              <a:solidFill>
                <a:srgbClr val="FF0000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  <p:sp>
        <p:nvSpPr>
          <p:cNvPr id="49155" name="TextBox 4"/>
          <p:cNvSpPr txBox="1">
            <a:spLocks noChangeArrowheads="1"/>
          </p:cNvSpPr>
          <p:nvPr/>
        </p:nvSpPr>
        <p:spPr bwMode="auto">
          <a:xfrm>
            <a:off x="350521" y="1381761"/>
            <a:ext cx="9789001" cy="578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498" tIns="52249" rIns="104498" bIns="52249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95495" indent="-395495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km-KH" sz="2500" dirty="0">
                <a:latin typeface="Khmer MEF1" pitchFamily="2" charset="0"/>
                <a:cs typeface="Khmer MEF1" pitchFamily="2" charset="0"/>
              </a:rPr>
              <a:t>ដើម្បីគមនាគមន៍ល</a:t>
            </a:r>
            <a:r>
              <a:rPr lang="en-US" sz="2500" dirty="0" err="1">
                <a:latin typeface="Khmer MEF1" pitchFamily="2" charset="0"/>
                <a:cs typeface="Khmer MEF1" pitchFamily="2" charset="0"/>
              </a:rPr>
              <a:t>ទ្ធផល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​នៃការងារ</a:t>
            </a:r>
            <a:r>
              <a:rPr lang="en-US" sz="2500" dirty="0" err="1">
                <a:latin typeface="Khmer MEF1" pitchFamily="2" charset="0"/>
                <a:cs typeface="Khmer MEF1" pitchFamily="2" charset="0"/>
              </a:rPr>
              <a:t>សវនកម្ម</a:t>
            </a:r>
            <a:endParaRPr lang="en-US" sz="2500" dirty="0">
              <a:latin typeface="Khmer MEF1" pitchFamily="2" charset="0"/>
              <a:cs typeface="Khmer MEF1" pitchFamily="2" charset="0"/>
            </a:endParaRPr>
          </a:p>
          <a:p>
            <a:pPr marL="395495" indent="-395495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km-KH" sz="2500" dirty="0">
                <a:latin typeface="Khmer MEF1" pitchFamily="2" charset="0"/>
                <a:cs typeface="Khmer MEF1" pitchFamily="2" charset="0"/>
              </a:rPr>
              <a:t>គមនាគមន៍ព័ត៌មាន</a:t>
            </a:r>
            <a:r>
              <a:rPr lang="en-US" sz="2500" dirty="0" err="1">
                <a:latin typeface="Khmer MEF1" pitchFamily="2" charset="0"/>
                <a:cs typeface="Khmer MEF1" pitchFamily="2" charset="0"/>
              </a:rPr>
              <a:t>ចាំបាច</a:t>
            </a:r>
            <a:r>
              <a:rPr lang="en-US" sz="2500" dirty="0">
                <a:latin typeface="Khmer MEF1" pitchFamily="2" charset="0"/>
                <a:cs typeface="Khmer MEF1" pitchFamily="2" charset="0"/>
              </a:rPr>
              <a:t>់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ដែលទាមទារ</a:t>
            </a:r>
            <a:r>
              <a:rPr lang="en-US" sz="2500" dirty="0" err="1">
                <a:latin typeface="Khmer MEF1" pitchFamily="2" charset="0"/>
                <a:cs typeface="Khmer MEF1" pitchFamily="2" charset="0"/>
              </a:rPr>
              <a:t>ឲ្យមានការយក</a:t>
            </a:r>
            <a:r>
              <a:rPr lang="en-US" sz="2500" dirty="0">
                <a:latin typeface="Khmer MEF1" pitchFamily="2" charset="0"/>
                <a:cs typeface="Khmer MEF1" pitchFamily="2" charset="0"/>
              </a:rPr>
              <a:t>​</a:t>
            </a:r>
            <a:r>
              <a:rPr lang="en-US" sz="2500" dirty="0" err="1">
                <a:latin typeface="Khmer MEF1" pitchFamily="2" charset="0"/>
                <a:cs typeface="Khmer MEF1" pitchFamily="2" charset="0"/>
              </a:rPr>
              <a:t>ចិត្ត</a:t>
            </a:r>
            <a:r>
              <a:rPr lang="en-US" sz="2500" dirty="0">
                <a:latin typeface="Khmer MEF1" pitchFamily="2" charset="0"/>
                <a:cs typeface="Khmer MEF1" pitchFamily="2" charset="0"/>
              </a:rPr>
              <a:t>​</a:t>
            </a:r>
            <a:r>
              <a:rPr lang="en-US" sz="2500" dirty="0" err="1">
                <a:latin typeface="Khmer MEF1" pitchFamily="2" charset="0"/>
                <a:cs typeface="Khmer MEF1" pitchFamily="2" charset="0"/>
              </a:rPr>
              <a:t>ទុកដាក់ជាបន្ទាន់ក្នុងខណៈធ្វើសវនកម្ម</a:t>
            </a:r>
            <a:endParaRPr lang="en-US" sz="2500" dirty="0">
              <a:latin typeface="Khmer MEF1" pitchFamily="2" charset="0"/>
              <a:cs typeface="Khmer MEF1" pitchFamily="2" charset="0"/>
            </a:endParaRPr>
          </a:p>
          <a:p>
            <a:pPr marL="395495" indent="-395495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km-KH" sz="2500" dirty="0">
                <a:latin typeface="Khmer MEF1" pitchFamily="2" charset="0"/>
                <a:cs typeface="Khmer MEF1" pitchFamily="2" charset="0"/>
              </a:rPr>
              <a:t>គមនាគមន៍ពីការប្រែប្រួលក្នុងវិសាលភាពសវនកម្ម</a:t>
            </a:r>
            <a:endParaRPr lang="en-US" sz="2500" dirty="0">
              <a:latin typeface="Khmer MEF1" pitchFamily="2" charset="0"/>
              <a:cs typeface="Khmer MEF1" pitchFamily="2" charset="0"/>
            </a:endParaRPr>
          </a:p>
          <a:p>
            <a:pPr marL="395495" indent="-395495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km-KH" sz="2500" dirty="0">
                <a:latin typeface="Khmer MEF1" pitchFamily="2" charset="0"/>
                <a:cs typeface="Khmer MEF1" pitchFamily="2" charset="0"/>
              </a:rPr>
              <a:t>គមនាគមន៍ជាមួយថ្នាក់គ្រប់គ្រងសវនដ្ឋាន និងថ្នាក់គ្រប់គ្រងសវនកម្មផ្ទៃក្នុងស្តីពីការវិវឌ្ឍ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ក្នុង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ដំណើរការសវនកម្ម</a:t>
            </a:r>
          </a:p>
          <a:p>
            <a:pPr marL="395495" indent="-395495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km-KH" sz="2500" dirty="0">
                <a:latin typeface="Khmer MEF1" pitchFamily="2" charset="0"/>
                <a:cs typeface="Khmer MEF1" pitchFamily="2" charset="0"/>
              </a:rPr>
              <a:t>គមនាគមន៍អំពីវិធានការបន្ថែមតម្លៃ</a:t>
            </a:r>
          </a:p>
          <a:p>
            <a:pPr marL="395495" indent="-395495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km-KH" sz="2500" dirty="0">
                <a:latin typeface="Khmer MEF1" pitchFamily="2" charset="0"/>
                <a:cs typeface="Khmer MEF1" pitchFamily="2" charset="0"/>
              </a:rPr>
              <a:t>ផ្តល់ព័ត៌មានជាមូលដ្ឋាន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ជូន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ថ្នាក់ដឹកនាំ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ដើម្បី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កែលម្អ</a:t>
            </a:r>
          </a:p>
          <a:p>
            <a:pPr marL="395495" indent="-395495"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km-KH" sz="2500" dirty="0">
                <a:latin typeface="Khmer MEF1" pitchFamily="2" charset="0"/>
                <a:cs typeface="Khmer MEF1" pitchFamily="2" charset="0"/>
              </a:rPr>
              <a:t>ផ្តល់ព័ត៌មាន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ជា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មូលដ្ឋានសម្រាប់ថ្នាក់ដឹកនាំពាក់ព័ន្ធមានមតិឆ្លើយតប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 ។</a:t>
            </a:r>
            <a:endParaRPr lang="en-US" sz="2500" dirty="0">
              <a:latin typeface="Khmer MEF1" pitchFamily="2" charset="0"/>
              <a:cs typeface="Khmer MEF1" pitchFamily="2" charset="0"/>
            </a:endParaRPr>
          </a:p>
          <a:p>
            <a:pPr eaLnBrk="1" hangingPunct="1">
              <a:lnSpc>
                <a:spcPct val="130000"/>
              </a:lnSpc>
            </a:pPr>
            <a:endParaRPr lang="en-US" sz="2500" dirty="0">
              <a:latin typeface="Khmer MEF1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906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ChangeArrowheads="1"/>
          </p:cNvSpPr>
          <p:nvPr/>
        </p:nvSpPr>
        <p:spPr bwMode="auto">
          <a:xfrm>
            <a:off x="701040" y="2418080"/>
            <a:ext cx="8938260" cy="371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410" tIns="50797" rIns="103410" bIns="50797"/>
          <a:lstStyle/>
          <a:p>
            <a:pPr marL="391866" indent="-391866">
              <a:buClr>
                <a:schemeClr val="hlink"/>
              </a:buClr>
              <a:buSzPct val="80000"/>
              <a:tabLst>
                <a:tab pos="6204547" algn="ctr"/>
              </a:tabLst>
            </a:pPr>
            <a:endParaRPr lang="en-CA" sz="2700" b="1">
              <a:latin typeface="Tahoma" pitchFamily="34" charset="0"/>
            </a:endParaRP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350520" y="1986280"/>
            <a:ext cx="9726930" cy="299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498" tIns="52249" rIns="104498" bIns="52249">
            <a:spAutoFit/>
          </a:bodyPr>
          <a:lstStyle>
            <a:lvl1pPr marL="723900" indent="-723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just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km-KH" sz="2500" dirty="0" smtClean="0">
                <a:latin typeface="Khmer MEF1" pitchFamily="2" charset="0"/>
                <a:cs typeface="Khmer MEF1" pitchFamily="2" charset="0"/>
              </a:rPr>
              <a:t>សវន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ដ្ឋាន</a:t>
            </a:r>
            <a:r>
              <a:rPr lang="en-US" sz="2500" dirty="0" err="1">
                <a:latin typeface="Khmer MEF1" pitchFamily="2" charset="0"/>
                <a:cs typeface="Khmer MEF1" pitchFamily="2" charset="0"/>
              </a:rPr>
              <a:t>ទទួលបានដូចអ្វីដែលរំពឹងទុក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/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អាច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លើស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ពីការ</a:t>
            </a:r>
            <a:r>
              <a:rPr lang="en-US" sz="2500" dirty="0" err="1">
                <a:latin typeface="Khmer MEF1" pitchFamily="2" charset="0"/>
                <a:cs typeface="Khmer MEF1" pitchFamily="2" charset="0"/>
              </a:rPr>
              <a:t>រំពឹងទុក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សម្រាប់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ជាដំណើរការបន្ត</a:t>
            </a:r>
            <a:r>
              <a:rPr lang="ca-ES" sz="2500" dirty="0" smtClean="0">
                <a:latin typeface="Khmer MEF1" pitchFamily="2" charset="0"/>
                <a:cs typeface="Khmer MEF1" pitchFamily="2" charset="0"/>
              </a:rPr>
              <a:t>ទៀត</a:t>
            </a:r>
            <a:endParaRPr lang="km-KH" sz="2500" dirty="0">
              <a:latin typeface="Khmer MEF1" pitchFamily="2" charset="0"/>
              <a:cs typeface="Khmer MEF1" pitchFamily="2" charset="0"/>
            </a:endParaRPr>
          </a:p>
          <a:p>
            <a:pPr marL="457200" indent="-457200" algn="just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sz="2500" dirty="0" err="1" smtClean="0">
                <a:latin typeface="Khmer MEF1" pitchFamily="2" charset="0"/>
                <a:cs typeface="Khmer MEF1" pitchFamily="2" charset="0"/>
              </a:rPr>
              <a:t>របាយ</a:t>
            </a:r>
            <a:r>
              <a:rPr lang="en-US" sz="2500" dirty="0" err="1">
                <a:latin typeface="Khmer MEF1" pitchFamily="2" charset="0"/>
                <a:cs typeface="Khmer MEF1" pitchFamily="2" charset="0"/>
              </a:rPr>
              <a:t>ការ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ណ៍</a:t>
            </a:r>
            <a:r>
              <a:rPr lang="en-US" sz="2500" dirty="0" err="1">
                <a:latin typeface="Khmer MEF1" pitchFamily="2" charset="0"/>
                <a:cs typeface="Khmer MEF1" pitchFamily="2" charset="0"/>
              </a:rPr>
              <a:t>ត្រូវ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ឆ្លើយ</a:t>
            </a:r>
            <a:r>
              <a:rPr lang="en-US" sz="2500" dirty="0">
                <a:latin typeface="Khmer MEF1" pitchFamily="2" charset="0"/>
                <a:cs typeface="Khmer MEF1" pitchFamily="2" charset="0"/>
              </a:rPr>
              <a:t>​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តប</a:t>
            </a:r>
            <a:r>
              <a:rPr lang="en-US" sz="2500" dirty="0" err="1">
                <a:latin typeface="Khmer MEF1" pitchFamily="2" charset="0"/>
                <a:cs typeface="Khmer MEF1" pitchFamily="2" charset="0"/>
              </a:rPr>
              <a:t>ចំពោះ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តម្រូវការ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របស់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សវនដ្</a:t>
            </a:r>
            <a:r>
              <a:rPr lang="km-KH" sz="2500" dirty="0" smtClean="0">
                <a:latin typeface="Khmer MEF1" pitchFamily="2" charset="0"/>
                <a:cs typeface="Khmer MEF1" pitchFamily="2" charset="0"/>
              </a:rPr>
              <a:t>ឋាន</a:t>
            </a:r>
            <a:endParaRPr lang="km-KH" sz="2500" dirty="0">
              <a:latin typeface="Khmer MEF1" pitchFamily="2" charset="0"/>
              <a:cs typeface="Khmer MEF1" pitchFamily="2" charset="0"/>
            </a:endParaRPr>
          </a:p>
          <a:p>
            <a:pPr marL="457200" indent="-457200" algn="just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km-KH" sz="2500" dirty="0" smtClean="0">
                <a:latin typeface="Khmer MEF1" pitchFamily="2" charset="0"/>
                <a:cs typeface="Khmer MEF1" pitchFamily="2" charset="0"/>
              </a:rPr>
              <a:t>សវន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ករ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ត្រូវតែធានាថាការរំពឹងទុកត្រូវ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បានបំពេញ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 ឬ​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លើសកាន់តែប្រ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សើរ ។</a:t>
            </a:r>
            <a:endParaRPr lang="en-US" sz="2500" dirty="0">
              <a:latin typeface="Khmer MEF1" pitchFamily="2" charset="0"/>
              <a:cs typeface="Khmer MEF1" pitchFamily="2" charset="0"/>
            </a:endParaRPr>
          </a:p>
          <a:p>
            <a:pPr algn="just" eaLnBrk="1" hangingPunct="1">
              <a:lnSpc>
                <a:spcPct val="150000"/>
              </a:lnSpc>
              <a:buFont typeface="Times New Roman" pitchFamily="18" charset="0"/>
              <a:buAutoNum type="arabicPeriod"/>
            </a:pPr>
            <a:endParaRPr lang="en-US" sz="2500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53252" name="Title 1"/>
          <p:cNvSpPr>
            <a:spLocks noGrp="1"/>
          </p:cNvSpPr>
          <p:nvPr>
            <p:ph type="title"/>
          </p:nvPr>
        </p:nvSpPr>
        <p:spPr>
          <a:xfrm>
            <a:off x="438151" y="431800"/>
            <a:ext cx="9626520" cy="86360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km-KH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ឃ</a:t>
            </a:r>
            <a:r>
              <a:rPr lang="ca-ES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. </a:t>
            </a:r>
            <a:r>
              <a:rPr lang="en-US" sz="2700" dirty="0" err="1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ការពិចារណាលើការសរសេររបាយការណ</a:t>
            </a:r>
            <a:r>
              <a:rPr lang="en-US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៍</a:t>
            </a:r>
            <a:endParaRPr lang="en-GB" sz="2700" dirty="0">
              <a:solidFill>
                <a:srgbClr val="FF0000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961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525780" y="518160"/>
            <a:ext cx="7287895" cy="1122680"/>
          </a:xfrm>
        </p:spPr>
        <p:txBody>
          <a:bodyPr/>
          <a:lstStyle/>
          <a:p>
            <a:pPr algn="l" eaLnBrk="1" hangingPunct="1"/>
            <a:r>
              <a:rPr lang="km-KH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ង</a:t>
            </a:r>
            <a:r>
              <a:rPr lang="ca-ES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. </a:t>
            </a:r>
            <a:r>
              <a:rPr lang="ca-ES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ពេល</a:t>
            </a:r>
            <a:r>
              <a:rPr lang="km-KH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រៀបចំសេចក្តីព្រាង</a:t>
            </a:r>
            <a:r>
              <a:rPr lang="ca-ES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របាយការណ៍</a:t>
            </a:r>
            <a:endParaRPr lang="en-GB" sz="2700" dirty="0">
              <a:solidFill>
                <a:srgbClr val="FF0000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  <p:sp>
        <p:nvSpPr>
          <p:cNvPr id="55299" name="TextBox 2"/>
          <p:cNvSpPr txBox="1">
            <a:spLocks noChangeArrowheads="1"/>
          </p:cNvSpPr>
          <p:nvPr/>
        </p:nvSpPr>
        <p:spPr bwMode="auto">
          <a:xfrm>
            <a:off x="502768" y="1752600"/>
            <a:ext cx="9681931" cy="393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498" tIns="52249" rIns="104498" bIns="52249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km-KH" sz="2400" dirty="0" smtClean="0">
                <a:latin typeface="Khmer MEF1" pitchFamily="2" charset="0"/>
                <a:cs typeface="Khmer MEF1" pitchFamily="2" charset="0"/>
              </a:rPr>
              <a:t>. </a:t>
            </a:r>
            <a:r>
              <a:rPr lang="ca-ES" sz="2400" dirty="0" smtClean="0">
                <a:latin typeface="Khmer MEF1" pitchFamily="2" charset="0"/>
                <a:cs typeface="Khmer MEF1" pitchFamily="2" charset="0"/>
              </a:rPr>
              <a:t>ត្រូវ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កាត់បន្ថយការរំខានក្នុងពេលផ្ចិតផ្ចង់សរសេរ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បាយការណ៍</a:t>
            </a:r>
            <a:endParaRPr lang="en-GB" sz="2400" dirty="0">
              <a:latin typeface="Khmer MEF1" pitchFamily="2" charset="0"/>
              <a:cs typeface="Khmer MEF1" pitchFamily="2" charset="0"/>
            </a:endParaRPr>
          </a:p>
          <a:p>
            <a:pPr marL="0" indent="0" eaLnBrk="1" hangingPunct="1">
              <a:lnSpc>
                <a:spcPct val="150000"/>
              </a:lnSpc>
            </a:pPr>
            <a:r>
              <a:rPr lang="km-KH" sz="2400" dirty="0" smtClean="0">
                <a:latin typeface="Khmer MEF1" pitchFamily="2" charset="0"/>
                <a:cs typeface="Khmer MEF1" pitchFamily="2" charset="0"/>
              </a:rPr>
              <a:t>. ត្រូវ</a:t>
            </a:r>
            <a:r>
              <a:rPr lang="en-GB" sz="2400" dirty="0" err="1">
                <a:latin typeface="Khmer MEF1" pitchFamily="2" charset="0"/>
                <a:cs typeface="Khmer MEF1" pitchFamily="2" charset="0"/>
              </a:rPr>
              <a:t>ប្រាកដថាអ្ន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កកំ</a:t>
            </a:r>
            <a:r>
              <a:rPr lang="en-GB" sz="2400" dirty="0" err="1">
                <a:latin typeface="Khmer MEF1" pitchFamily="2" charset="0"/>
                <a:cs typeface="Khmer MEF1" pitchFamily="2" charset="0"/>
              </a:rPr>
              <a:t>ពុងសរសេរឲ្យអ្នកណា</a:t>
            </a:r>
            <a:endParaRPr lang="en-GB" sz="2400" dirty="0">
              <a:latin typeface="Khmer MEF1" pitchFamily="2" charset="0"/>
              <a:cs typeface="Khmer MEF1" pitchFamily="2" charset="0"/>
            </a:endParaRPr>
          </a:p>
          <a:p>
            <a:pPr marL="0" indent="0" eaLnBrk="1" hangingPunct="1">
              <a:lnSpc>
                <a:spcPct val="150000"/>
              </a:lnSpc>
            </a:pPr>
            <a:r>
              <a:rPr lang="km-KH" sz="2400" dirty="0" smtClean="0">
                <a:latin typeface="Khmer MEF1" pitchFamily="2" charset="0"/>
                <a:cs typeface="Khmer MEF1" pitchFamily="2" charset="0"/>
              </a:rPr>
              <a:t>. ចង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ចាំអំពីគោល</a:t>
            </a:r>
            <a:r>
              <a:rPr lang="en-GB" sz="2400" dirty="0" err="1">
                <a:latin typeface="Khmer MEF1" pitchFamily="2" charset="0"/>
                <a:cs typeface="Khmer MEF1" pitchFamily="2" charset="0"/>
              </a:rPr>
              <a:t>បំណង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រួម</a:t>
            </a:r>
            <a:r>
              <a:rPr lang="en-GB" sz="2400" dirty="0" err="1">
                <a:latin typeface="Khmer MEF1" pitchFamily="2" charset="0"/>
                <a:cs typeface="Khmer MEF1" pitchFamily="2" charset="0"/>
              </a:rPr>
              <a:t>នៃរបាយការណ</a:t>
            </a:r>
            <a:r>
              <a:rPr lang="en-GB" sz="2400" dirty="0">
                <a:latin typeface="Khmer MEF1" pitchFamily="2" charset="0"/>
                <a:cs typeface="Khmer MEF1" pitchFamily="2" charset="0"/>
              </a:rPr>
              <a:t>៍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km-KH" sz="2400" dirty="0" smtClean="0">
                <a:latin typeface="Khmer MEF1" pitchFamily="2" charset="0"/>
                <a:cs typeface="Khmer MEF1" pitchFamily="2" charset="0"/>
              </a:rPr>
              <a:t>. </a:t>
            </a:r>
            <a:r>
              <a:rPr lang="en-GB" sz="2400" dirty="0" err="1" smtClean="0">
                <a:latin typeface="Khmer MEF1" pitchFamily="2" charset="0"/>
                <a:cs typeface="Khmer MEF1" pitchFamily="2" charset="0"/>
              </a:rPr>
              <a:t>រៀបចំ</a:t>
            </a:r>
            <a:r>
              <a:rPr lang="en-GB" sz="2400" dirty="0" smtClean="0">
                <a:latin typeface="Khmer MEF1" pitchFamily="2" charset="0"/>
                <a:cs typeface="Khmer MEF1" pitchFamily="2" charset="0"/>
              </a:rPr>
              <a:t> </a:t>
            </a:r>
            <a:r>
              <a:rPr lang="en-GB" sz="2400" dirty="0" err="1">
                <a:latin typeface="Khmer MEF1" pitchFamily="2" charset="0"/>
                <a:cs typeface="Khmer MEF1" pitchFamily="2" charset="0"/>
              </a:rPr>
              <a:t>និងពិនិត្យ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ឡើងវិញលើ</a:t>
            </a:r>
            <a:r>
              <a:rPr lang="en-GB" sz="2400" dirty="0" err="1">
                <a:latin typeface="Khmer MEF1" pitchFamily="2" charset="0"/>
                <a:cs typeface="Khmer MEF1" pitchFamily="2" charset="0"/>
              </a:rPr>
              <a:t>ទិន្នន័យដែលពាក់ព័ន្ធ</a:t>
            </a:r>
            <a:endParaRPr lang="en-GB" sz="2400" dirty="0">
              <a:latin typeface="Khmer MEF1" pitchFamily="2" charset="0"/>
              <a:cs typeface="Khmer MEF1" pitchFamily="2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</a:pPr>
            <a:r>
              <a:rPr lang="km-KH" sz="2400" dirty="0" smtClean="0">
                <a:latin typeface="Khmer MEF1" pitchFamily="2" charset="0"/>
                <a:cs typeface="Khmer MEF1" pitchFamily="2" charset="0"/>
              </a:rPr>
              <a:t>. រចនា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សម្ព័ន្ធរបាយការណ៍ត្រូវព្រាងនិងកត់ស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ម្គាល់ជា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មុន </a:t>
            </a:r>
            <a:r>
              <a:rPr lang="en-GB" sz="2400" dirty="0">
                <a:latin typeface="Khmer MEF1" pitchFamily="2" charset="0"/>
                <a:cs typeface="Khmer MEF1" pitchFamily="2" charset="0"/>
              </a:rPr>
              <a:t>(</a:t>
            </a:r>
            <a:r>
              <a:rPr lang="en-GB" sz="2400" dirty="0" err="1">
                <a:latin typeface="Khmer MEF1" pitchFamily="2" charset="0"/>
                <a:cs typeface="Khmer MEF1" pitchFamily="2" charset="0"/>
              </a:rPr>
              <a:t>ត្រូវគូស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ចំណាំលើ</a:t>
            </a:r>
            <a:r>
              <a:rPr lang="en-GB" sz="2400" dirty="0" err="1" smtClean="0">
                <a:latin typeface="Khmer MEF1" pitchFamily="2" charset="0"/>
                <a:cs typeface="Khmer MEF1" pitchFamily="2" charset="0"/>
              </a:rPr>
              <a:t>ចំណុច</a:t>
            </a:r>
            <a:endParaRPr lang="km-KH" sz="2400" dirty="0" smtClean="0">
              <a:latin typeface="Khmer MEF1" pitchFamily="2" charset="0"/>
              <a:cs typeface="Khmer MEF1" pitchFamily="2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km-KH" sz="2400" dirty="0" smtClean="0">
                <a:latin typeface="Khmer MEF1" pitchFamily="2" charset="0"/>
                <a:cs typeface="Khmer MEF1" pitchFamily="2" charset="0"/>
              </a:rPr>
              <a:t> </a:t>
            </a:r>
            <a:r>
              <a:rPr lang="en-GB" sz="2400" dirty="0" err="1" smtClean="0">
                <a:latin typeface="Khmer MEF1" pitchFamily="2" charset="0"/>
                <a:cs typeface="Khmer MEF1" pitchFamily="2" charset="0"/>
              </a:rPr>
              <a:t>ណា</a:t>
            </a:r>
            <a:r>
              <a:rPr lang="en-GB" sz="2400" dirty="0" err="1">
                <a:latin typeface="Khmer MEF1" pitchFamily="2" charset="0"/>
                <a:cs typeface="Khmer MEF1" pitchFamily="2" charset="0"/>
              </a:rPr>
              <a:t>ដែលបានបញ្ចប</a:t>
            </a:r>
            <a:r>
              <a:rPr lang="en-GB" sz="2400" dirty="0">
                <a:latin typeface="Khmer MEF1" pitchFamily="2" charset="0"/>
                <a:cs typeface="Khmer MEF1" pitchFamily="2" charset="0"/>
              </a:rPr>
              <a:t>់)</a:t>
            </a:r>
          </a:p>
          <a:p>
            <a:pPr eaLnBrk="1" hangingPunct="1">
              <a:lnSpc>
                <a:spcPct val="150000"/>
              </a:lnSpc>
            </a:pPr>
            <a:endParaRPr lang="en-GB" sz="2400" b="1" dirty="0">
              <a:solidFill>
                <a:srgbClr val="7030A0"/>
              </a:solidFill>
              <a:latin typeface="Khmer MEF1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953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ChangeArrowheads="1"/>
          </p:cNvSpPr>
          <p:nvPr/>
        </p:nvSpPr>
        <p:spPr bwMode="auto">
          <a:xfrm>
            <a:off x="963930" y="1554480"/>
            <a:ext cx="8934609" cy="544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98" tIns="52249" rIns="104498" bIns="52249"/>
          <a:lstStyle/>
          <a:p>
            <a:pPr marL="587799" indent="-587799">
              <a:spcBef>
                <a:spcPct val="50000"/>
              </a:spcBef>
              <a:buClr>
                <a:schemeClr val="hlink"/>
              </a:buClr>
              <a:buSzPct val="80000"/>
            </a:pPr>
            <a:endParaRPr lang="en-US" sz="3200" b="1">
              <a:latin typeface="Calibri" pitchFamily="34" charset="0"/>
            </a:endParaRPr>
          </a:p>
        </p:txBody>
      </p:sp>
      <p:sp>
        <p:nvSpPr>
          <p:cNvPr id="57347" name="Rectangle 6"/>
          <p:cNvSpPr>
            <a:spLocks noChangeArrowheads="1"/>
          </p:cNvSpPr>
          <p:nvPr/>
        </p:nvSpPr>
        <p:spPr bwMode="auto">
          <a:xfrm>
            <a:off x="523955" y="516361"/>
            <a:ext cx="8934609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98" tIns="52249" rIns="104498" bIns="52249"/>
          <a:lstStyle/>
          <a:p>
            <a:pPr algn="ctr"/>
            <a:endParaRPr lang="en-CA" sz="5000" i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7348" name="Rectangle 7"/>
          <p:cNvSpPr>
            <a:spLocks noGrp="1" noChangeArrowheads="1"/>
          </p:cNvSpPr>
          <p:nvPr>
            <p:ph type="title"/>
          </p:nvPr>
        </p:nvSpPr>
        <p:spPr>
          <a:xfrm>
            <a:off x="613411" y="431800"/>
            <a:ext cx="8251879" cy="863600"/>
          </a:xfrm>
        </p:spPr>
        <p:txBody>
          <a:bodyPr anchor="t"/>
          <a:lstStyle/>
          <a:p>
            <a:pPr algn="l" eaLnBrk="1" hangingPunct="1">
              <a:lnSpc>
                <a:spcPct val="150000"/>
              </a:lnSpc>
            </a:pPr>
            <a:r>
              <a:rPr lang="km-KH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ច</a:t>
            </a:r>
            <a:r>
              <a:rPr lang="en-CA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. </a:t>
            </a:r>
            <a:r>
              <a:rPr lang="en-CA" sz="2700" dirty="0" err="1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គុណភាព</a:t>
            </a:r>
            <a:r>
              <a:rPr lang="km-KH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នៃ</a:t>
            </a:r>
            <a:r>
              <a:rPr lang="en-CA" sz="2700" dirty="0" err="1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របាយការណ៍សវនកម្ម</a:t>
            </a:r>
            <a:r>
              <a:rPr lang="km-KH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ដែលល្អ</a:t>
            </a:r>
            <a:endParaRPr lang="en-CA" sz="2700" dirty="0">
              <a:solidFill>
                <a:srgbClr val="FF0000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19624695"/>
              </p:ext>
            </p:extLst>
          </p:nvPr>
        </p:nvGraphicFramePr>
        <p:xfrm>
          <a:off x="701040" y="1959277"/>
          <a:ext cx="8905430" cy="5035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0729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ChangeArrowheads="1"/>
          </p:cNvSpPr>
          <p:nvPr/>
        </p:nvSpPr>
        <p:spPr bwMode="auto">
          <a:xfrm>
            <a:off x="701040" y="2418080"/>
            <a:ext cx="8938260" cy="371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410" tIns="50797" rIns="103410" bIns="50797"/>
          <a:lstStyle/>
          <a:p>
            <a:pPr marL="391866" indent="-391866">
              <a:buClr>
                <a:schemeClr val="hlink"/>
              </a:buClr>
              <a:buSzPct val="80000"/>
              <a:tabLst>
                <a:tab pos="6204547" algn="ctr"/>
              </a:tabLst>
            </a:pPr>
            <a:endParaRPr lang="en-CA" sz="2700" b="1">
              <a:latin typeface="Tahoma" pitchFamily="34" charset="0"/>
            </a:endParaRPr>
          </a:p>
        </p:txBody>
      </p:sp>
      <p:sp>
        <p:nvSpPr>
          <p:cNvPr id="59395" name="TextBox 4"/>
          <p:cNvSpPr txBox="1">
            <a:spLocks noChangeArrowheads="1"/>
          </p:cNvSpPr>
          <p:nvPr/>
        </p:nvSpPr>
        <p:spPr bwMode="auto">
          <a:xfrm>
            <a:off x="613410" y="2072640"/>
            <a:ext cx="9288780" cy="398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98" tIns="52249" rIns="104498" bIns="52249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Tx/>
              <a:buAutoNum type="arabicPeriod"/>
            </a:pPr>
            <a:r>
              <a:rPr lang="en-US" sz="2400" dirty="0" err="1">
                <a:latin typeface="Khmer MEF1" pitchFamily="2" charset="0"/>
                <a:cs typeface="Khmer MEF1" pitchFamily="2" charset="0"/>
              </a:rPr>
              <a:t>សរសេរឃ្ល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ា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ខ្លី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ៗ</a:t>
            </a:r>
          </a:p>
          <a:p>
            <a:pPr algn="just" eaLnBrk="1" hangingPunct="1">
              <a:lnSpc>
                <a:spcPct val="150000"/>
              </a:lnSpc>
              <a:buFontTx/>
              <a:buAutoNum type="arabicPeriod"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តម្រឹម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ឃ្លោងឃ្លា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ទៅតាម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អ្នកអាន</a:t>
            </a:r>
            <a:endParaRPr lang="en-US" sz="2400" dirty="0">
              <a:latin typeface="Khmer MEF1" pitchFamily="2" charset="0"/>
              <a:cs typeface="Khmer MEF1" pitchFamily="2" charset="0"/>
            </a:endParaRPr>
          </a:p>
          <a:p>
            <a:pPr algn="just" eaLnBrk="1" hangingPunct="1">
              <a:lnSpc>
                <a:spcPct val="150000"/>
              </a:lnSpc>
              <a:buFontTx/>
              <a:buAutoNum type="arabicPeriod"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រចនាសម្</a:t>
            </a:r>
            <a:r>
              <a:rPr lang="km-KH" sz="2400" dirty="0" smtClean="0">
                <a:latin typeface="Khmer MEF1" pitchFamily="2" charset="0"/>
                <a:cs typeface="Khmer MEF1" pitchFamily="2" charset="0"/>
              </a:rPr>
              <a:t>ព័ន្ធ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នៃរបាយការណ៍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គួរតែ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មានភាពត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ក្កៈ </a:t>
            </a:r>
            <a:endParaRPr lang="km-KH" sz="2400" dirty="0">
              <a:latin typeface="Khmer MEF1" pitchFamily="2" charset="0"/>
              <a:cs typeface="Khmer MEF1" pitchFamily="2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      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និងពន្យល់ជាមុន</a:t>
            </a:r>
            <a:endParaRPr lang="en-US" sz="2400" dirty="0">
              <a:latin typeface="Khmer MEF1" pitchFamily="2" charset="0"/>
              <a:cs typeface="Khmer MEF1" pitchFamily="2" charset="0"/>
            </a:endParaRPr>
          </a:p>
          <a:p>
            <a:pPr algn="just" eaLnBrk="1" hangingPunct="1">
              <a:lnSpc>
                <a:spcPct val="150000"/>
              </a:lnSpc>
              <a:buFontTx/>
              <a:buAutoNum type="arabicPeriod" startAt="4"/>
            </a:pPr>
            <a:r>
              <a:rPr lang="en-US" sz="2400" dirty="0" err="1">
                <a:latin typeface="Khmer MEF1" pitchFamily="2" charset="0"/>
                <a:cs typeface="Khmer MEF1" pitchFamily="2" charset="0"/>
              </a:rPr>
              <a:t>ពន្យល់ពាក្យបច្ចេកទេសក្នុងករណីចាំបាច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់</a:t>
            </a:r>
          </a:p>
          <a:p>
            <a:pPr algn="just" eaLnBrk="1" hangingPunct="1">
              <a:lnSpc>
                <a:spcPct val="150000"/>
              </a:lnSpc>
              <a:buFontTx/>
              <a:buAutoNum type="arabicPeriod" startAt="4"/>
            </a:pPr>
            <a:r>
              <a:rPr lang="en-US" sz="2400" dirty="0" err="1">
                <a:latin typeface="Khmer MEF1" pitchFamily="2" charset="0"/>
                <a:cs typeface="Khmer MEF1" pitchFamily="2" charset="0"/>
              </a:rPr>
              <a:t>ពន្យល់ពាក្យកាត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់ 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និងអក្សរកាត់ពេលប្រើប្រាស់ជាលើកដំបូង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​</a:t>
            </a:r>
          </a:p>
          <a:p>
            <a:pPr algn="just" eaLnBrk="1" hangingPunct="1">
              <a:lnSpc>
                <a:spcPct val="150000"/>
              </a:lnSpc>
              <a:buFontTx/>
              <a:buAutoNum type="arabicPeriod" startAt="4"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បញ្ជីធំៗ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ត្រូវទុកដាក់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ក្នុងតារាងឧបសម្ព័ន្ធ</a:t>
            </a:r>
            <a:endParaRPr lang="en-US" sz="2400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59396" name="Rectangle 11"/>
          <p:cNvSpPr>
            <a:spLocks noGrp="1" noChangeArrowheads="1"/>
          </p:cNvSpPr>
          <p:nvPr>
            <p:ph type="title"/>
          </p:nvPr>
        </p:nvSpPr>
        <p:spPr>
          <a:xfrm>
            <a:off x="350520" y="1209040"/>
            <a:ext cx="7799070" cy="779040"/>
          </a:xfrm>
        </p:spPr>
        <p:txBody>
          <a:bodyPr anchor="t"/>
          <a:lstStyle/>
          <a:p>
            <a:pPr algn="l" eaLnBrk="1" hangingPunct="1">
              <a:lnSpc>
                <a:spcPct val="150000"/>
              </a:lnSpc>
            </a:pPr>
            <a:r>
              <a:rPr lang="km-KH" sz="27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  <a:sym typeface="Wingdings"/>
              </a:rPr>
              <a:t></a:t>
            </a:r>
            <a:r>
              <a:rPr lang="ca-ES" sz="27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  <a:sym typeface="Wingdings"/>
              </a:rPr>
              <a:t> </a:t>
            </a:r>
            <a:r>
              <a:rPr lang="km-KH" sz="27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របាយការណ៍</a:t>
            </a:r>
            <a:r>
              <a:rPr lang="en-US" sz="2700" dirty="0" err="1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ត្រូវតែ</a:t>
            </a:r>
            <a:r>
              <a:rPr lang="km-KH" sz="27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ច្បាស់លាស់ </a:t>
            </a:r>
            <a:r>
              <a:rPr lang="ca-ES" sz="2700" b="1" dirty="0">
                <a:solidFill>
                  <a:srgbClr val="C0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(</a:t>
            </a:r>
            <a:r>
              <a:rPr lang="en-US" sz="2700" b="1" dirty="0">
                <a:solidFill>
                  <a:srgbClr val="C0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Clear)</a:t>
            </a:r>
            <a:endParaRPr lang="en-CA" sz="2700" b="1" dirty="0">
              <a:solidFill>
                <a:srgbClr val="C00000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251627" y="2024062"/>
            <a:ext cx="1664970" cy="1122680"/>
            <a:chOff x="3047998" y="-6"/>
            <a:chExt cx="1447807" cy="991368"/>
          </a:xfrm>
          <a:solidFill>
            <a:srgbClr val="FFFF00"/>
          </a:solidFill>
        </p:grpSpPr>
        <p:sp>
          <p:nvSpPr>
            <p:cNvPr id="11" name="Oval 10"/>
            <p:cNvSpPr/>
            <p:nvPr/>
          </p:nvSpPr>
          <p:spPr>
            <a:xfrm>
              <a:off x="3047998" y="-6"/>
              <a:ext cx="1447807" cy="99136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3260724" y="144568"/>
              <a:ext cx="1022355" cy="70221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anchor="ctr"/>
            <a:lstStyle/>
            <a:p>
              <a:pPr algn="ctr" defTabSz="91435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 err="1">
                  <a:solidFill>
                    <a:schemeClr val="tx1"/>
                  </a:solidFill>
                  <a:latin typeface="Khmer MEF1" pitchFamily="2" charset="0"/>
                  <a:cs typeface="Khmer MEF1" pitchFamily="2" charset="0"/>
                </a:rPr>
                <a:t>ច្បាស់លាស</a:t>
              </a:r>
              <a:r>
                <a:rPr lang="en-US" b="1" dirty="0">
                  <a:solidFill>
                    <a:schemeClr val="tx1"/>
                  </a:solidFill>
                  <a:latin typeface="Khmer MEF1" pitchFamily="2" charset="0"/>
                  <a:cs typeface="Khmer MEF1" pitchFamily="2" charset="0"/>
                </a:rPr>
                <a:t>់</a:t>
              </a:r>
            </a:p>
          </p:txBody>
        </p:sp>
      </p:grp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350521" y="345440"/>
            <a:ext cx="8698279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km-KH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ច</a:t>
            </a:r>
            <a:r>
              <a:rPr lang="en-CA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. </a:t>
            </a:r>
            <a:r>
              <a:rPr lang="en-CA" sz="2700" dirty="0" err="1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គុណភាព</a:t>
            </a:r>
            <a:r>
              <a:rPr lang="km-KH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នៃ</a:t>
            </a:r>
            <a:r>
              <a:rPr lang="en-CA" sz="2700" dirty="0" err="1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របាយការណ៍សវនកម្ម</a:t>
            </a:r>
            <a:r>
              <a:rPr lang="km-KH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ដែលល្អ</a:t>
            </a:r>
            <a:r>
              <a:rPr lang="ca-ES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(ត)</a:t>
            </a:r>
            <a:endParaRPr lang="en-CA" sz="2700" dirty="0">
              <a:solidFill>
                <a:srgbClr val="FF0000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628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ChangeArrowheads="1"/>
          </p:cNvSpPr>
          <p:nvPr/>
        </p:nvSpPr>
        <p:spPr bwMode="auto">
          <a:xfrm>
            <a:off x="620713" y="2254356"/>
            <a:ext cx="8938260" cy="371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410" tIns="50797" rIns="103410" bIns="50797"/>
          <a:lstStyle/>
          <a:p>
            <a:pPr marL="391866" indent="-391866">
              <a:buClr>
                <a:schemeClr val="hlink"/>
              </a:buClr>
              <a:buSzPct val="80000"/>
              <a:tabLst>
                <a:tab pos="6204547" algn="ctr"/>
              </a:tabLst>
            </a:pPr>
            <a:endParaRPr lang="en-CA" sz="2700" b="1">
              <a:latin typeface="Tahoma" pitchFamily="34" charset="0"/>
            </a:endParaRPr>
          </a:p>
        </p:txBody>
      </p:sp>
      <p:sp>
        <p:nvSpPr>
          <p:cNvPr id="61443" name="TextBox 4"/>
          <p:cNvSpPr txBox="1">
            <a:spLocks noChangeArrowheads="1"/>
          </p:cNvSpPr>
          <p:nvPr/>
        </p:nvSpPr>
        <p:spPr bwMode="auto">
          <a:xfrm>
            <a:off x="701040" y="2159000"/>
            <a:ext cx="7784465" cy="370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98" tIns="52249" rIns="104498" bIns="5224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51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sz="2400" dirty="0">
                <a:latin typeface="Khmer MEF1" pitchFamily="2" charset="0"/>
                <a:cs typeface="Khmer MEF1" pitchFamily="2" charset="0"/>
              </a:rPr>
              <a:t>    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១. ការ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ប្រើប្រាស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់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ប្រយោគដែលរងអំពើ</a:t>
            </a:r>
            <a:endParaRPr lang="en-US" sz="2400" dirty="0">
              <a:latin typeface="Khmer MEF1" pitchFamily="2" charset="0"/>
              <a:cs typeface="Khmer MEF1" pitchFamily="2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sz="2400" dirty="0">
                <a:latin typeface="Khmer MEF1" pitchFamily="2" charset="0"/>
                <a:cs typeface="Khmer MEF1" pitchFamily="2" charset="0"/>
              </a:rPr>
              <a:t>    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២.</a:t>
            </a:r>
            <a:r>
              <a:rPr lang="en-GB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GB" sz="2400" dirty="0" err="1">
                <a:latin typeface="Khmer MEF1" pitchFamily="2" charset="0"/>
                <a:cs typeface="Khmer MEF1" pitchFamily="2" charset="0"/>
              </a:rPr>
              <a:t>ប្រើប្រាស</a:t>
            </a:r>
            <a:r>
              <a:rPr lang="en-GB" sz="2400" dirty="0">
                <a:latin typeface="Khmer MEF1" pitchFamily="2" charset="0"/>
                <a:cs typeface="Khmer MEF1" pitchFamily="2" charset="0"/>
              </a:rPr>
              <a:t>់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កម្មបទ</a:t>
            </a:r>
            <a:r>
              <a:rPr lang="en-GB" sz="2400" dirty="0" err="1">
                <a:latin typeface="Khmer MEF1" pitchFamily="2" charset="0"/>
                <a:cs typeface="Khmer MEF1" pitchFamily="2" charset="0"/>
              </a:rPr>
              <a:t>មិនត្រឹមត្រូវ</a:t>
            </a:r>
            <a:endParaRPr lang="en-GB" sz="2400" dirty="0">
              <a:latin typeface="Khmer MEF1" pitchFamily="2" charset="0"/>
              <a:cs typeface="Khmer MEF1" pitchFamily="2" charset="0"/>
            </a:endParaRPr>
          </a:p>
          <a:p>
            <a:pPr lvl="1" eaLnBrk="1" hangingPunct="1">
              <a:lnSpc>
                <a:spcPct val="200000"/>
              </a:lnSpc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៣.ប្រើសេចក្តីផ្តើមវែងពេក</a:t>
            </a:r>
            <a:endParaRPr lang="en-GB" sz="2400" dirty="0">
              <a:latin typeface="Khmer MEF1" pitchFamily="2" charset="0"/>
              <a:cs typeface="Khmer MEF1" pitchFamily="2" charset="0"/>
            </a:endParaRPr>
          </a:p>
          <a:p>
            <a:pPr lvl="1" eaLnBrk="1" hangingPunct="1">
              <a:lnSpc>
                <a:spcPct val="200000"/>
              </a:lnSpc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៤.</a:t>
            </a:r>
            <a:r>
              <a:rPr lang="en-GB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GB" sz="2400" dirty="0" err="1">
                <a:latin typeface="Khmer MEF1" pitchFamily="2" charset="0"/>
                <a:cs typeface="Khmer MEF1" pitchFamily="2" charset="0"/>
              </a:rPr>
              <a:t>ប្រើប្រាស់ការដកស្រង់សម្តីច្រើនហួស</a:t>
            </a:r>
            <a:endParaRPr lang="en-GB" sz="2400" dirty="0">
              <a:latin typeface="Khmer MEF1" pitchFamily="2" charset="0"/>
              <a:cs typeface="Khmer MEF1" pitchFamily="2" charset="0"/>
            </a:endParaRPr>
          </a:p>
          <a:p>
            <a:pPr lvl="1" eaLnBrk="1" hangingPunct="1">
              <a:lnSpc>
                <a:spcPct val="200000"/>
              </a:lnSpc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៥.</a:t>
            </a:r>
            <a:r>
              <a:rPr lang="en-GB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លេង</a:t>
            </a:r>
            <a:r>
              <a:rPr lang="en-GB" sz="2400" dirty="0" err="1">
                <a:latin typeface="Khmer MEF1" pitchFamily="2" charset="0"/>
                <a:cs typeface="Khmer MEF1" pitchFamily="2" charset="0"/>
              </a:rPr>
              <a:t>ពាក្យ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ជ្រុល</a:t>
            </a:r>
            <a:endParaRPr lang="en-US" sz="2400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61445" name="Rectangle 11"/>
          <p:cNvSpPr>
            <a:spLocks noGrp="1" noChangeArrowheads="1"/>
          </p:cNvSpPr>
          <p:nvPr>
            <p:ph type="title"/>
          </p:nvPr>
        </p:nvSpPr>
        <p:spPr>
          <a:xfrm>
            <a:off x="525780" y="1468120"/>
            <a:ext cx="7362746" cy="779040"/>
          </a:xfrm>
        </p:spPr>
        <p:txBody>
          <a:bodyPr anchor="t"/>
          <a:lstStyle/>
          <a:p>
            <a:pPr algn="l" eaLnBrk="1" hangingPunct="1">
              <a:lnSpc>
                <a:spcPct val="150000"/>
              </a:lnSpc>
            </a:pPr>
            <a:r>
              <a:rPr lang="km-KH" sz="2700" u="sng" dirty="0">
                <a:solidFill>
                  <a:srgbClr val="C0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ចៀ</a:t>
            </a:r>
            <a:r>
              <a:rPr lang="ca-ES" sz="2700" u="sng" dirty="0">
                <a:solidFill>
                  <a:srgbClr val="C0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សវា</a:t>
            </a:r>
            <a:r>
              <a:rPr lang="km-KH" sz="2700" u="sng" dirty="0">
                <a:solidFill>
                  <a:srgbClr val="C0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ង</a:t>
            </a:r>
            <a:endParaRPr lang="en-CA" sz="2700" u="sng" dirty="0">
              <a:solidFill>
                <a:srgbClr val="C00000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262890" y="345440"/>
            <a:ext cx="916023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km-KH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ច</a:t>
            </a:r>
            <a:r>
              <a:rPr lang="en-CA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. </a:t>
            </a:r>
            <a:r>
              <a:rPr lang="en-CA" sz="2700" dirty="0" err="1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គុណភាព</a:t>
            </a:r>
            <a:r>
              <a:rPr lang="km-KH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នៃ</a:t>
            </a:r>
            <a:r>
              <a:rPr lang="en-CA" sz="2700" dirty="0" err="1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របាយការណ៍សវនកម្ម</a:t>
            </a:r>
            <a:r>
              <a:rPr lang="km-KH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ដែលល្អ</a:t>
            </a:r>
            <a:r>
              <a:rPr lang="ca-ES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(ត)</a:t>
            </a:r>
            <a:endParaRPr lang="en-CA" sz="2700" dirty="0">
              <a:solidFill>
                <a:srgbClr val="FF0000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666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title"/>
          </p:nvPr>
        </p:nvSpPr>
        <p:spPr>
          <a:xfrm>
            <a:off x="438150" y="1468120"/>
            <a:ext cx="7275116" cy="692680"/>
          </a:xfrm>
        </p:spPr>
        <p:txBody>
          <a:bodyPr anchor="t"/>
          <a:lstStyle/>
          <a:p>
            <a:pPr algn="l" eaLnBrk="1" hangingPunct="1">
              <a:lnSpc>
                <a:spcPct val="150000"/>
              </a:lnSpc>
            </a:pPr>
            <a:r>
              <a:rPr lang="km-KH" sz="24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  <a:sym typeface="Wingdings"/>
              </a:rPr>
              <a:t></a:t>
            </a:r>
            <a:r>
              <a:rPr lang="ca-ES" sz="24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  <a:sym typeface="Wingdings"/>
              </a:rPr>
              <a:t> </a:t>
            </a:r>
            <a:r>
              <a:rPr lang="km-KH" sz="24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របាយការណ៍គួរតែខ្លីតែខ្លឹម</a:t>
            </a:r>
            <a:r>
              <a:rPr lang="en-US" sz="24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(Concise)</a:t>
            </a:r>
            <a:endParaRPr lang="en-CA" sz="2400" dirty="0">
              <a:solidFill>
                <a:srgbClr val="0000CC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rot="247790">
            <a:off x="8500111" y="1840448"/>
            <a:ext cx="1663145" cy="1038120"/>
            <a:chOff x="4604446" y="739014"/>
            <a:chExt cx="1446278" cy="915348"/>
          </a:xfrm>
          <a:solidFill>
            <a:srgbClr val="FFFF00"/>
          </a:solidFill>
        </p:grpSpPr>
        <p:sp>
          <p:nvSpPr>
            <p:cNvPr id="5" name="Oval 4"/>
            <p:cNvSpPr/>
            <p:nvPr/>
          </p:nvSpPr>
          <p:spPr>
            <a:xfrm rot="21340576">
              <a:off x="4604446" y="739014"/>
              <a:ext cx="1446278" cy="91534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 rot="21340576">
              <a:off x="4815593" y="872271"/>
              <a:ext cx="1023983" cy="64883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anchor="ctr"/>
            <a:lstStyle/>
            <a:p>
              <a:pPr algn="ctr" defTabSz="91435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m-KH" sz="2300" b="1" dirty="0">
                  <a:solidFill>
                    <a:schemeClr val="tx1"/>
                  </a:solidFill>
                  <a:latin typeface="Khmer MEF1" pitchFamily="2" charset="0"/>
                  <a:cs typeface="Khmer MEF1" pitchFamily="2" charset="0"/>
                </a:rPr>
                <a:t>ខ្លីតែខ្លឹម</a:t>
              </a:r>
              <a:endParaRPr lang="en-US" sz="2300" b="1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endParaRPr>
            </a:p>
          </p:txBody>
        </p:sp>
      </p:grpSp>
      <p:sp>
        <p:nvSpPr>
          <p:cNvPr id="63492" name="TextBox 7"/>
          <p:cNvSpPr txBox="1">
            <a:spLocks noChangeArrowheads="1"/>
          </p:cNvSpPr>
          <p:nvPr/>
        </p:nvSpPr>
        <p:spPr bwMode="auto">
          <a:xfrm>
            <a:off x="701040" y="2331720"/>
            <a:ext cx="8405178" cy="370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498" tIns="52249" rIns="104498" bIns="5224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200000"/>
              </a:lnSpc>
              <a:buSzPct val="80000"/>
            </a:pPr>
            <a:r>
              <a:rPr lang="en-US" sz="2400" dirty="0">
                <a:latin typeface="Khmer MEF1" pitchFamily="2" charset="0"/>
                <a:cs typeface="Khmer MEF1" pitchFamily="2" charset="0"/>
              </a:rPr>
              <a:t>-</a:t>
            </a:r>
            <a:r>
              <a:rPr lang="en-GB" sz="2400" dirty="0" err="1">
                <a:latin typeface="Khmer MEF1" pitchFamily="2" charset="0"/>
                <a:cs typeface="Khmer MEF1" pitchFamily="2" charset="0"/>
              </a:rPr>
              <a:t>សរសេរខ្លីៗតែងាយយល</a:t>
            </a:r>
            <a:r>
              <a:rPr lang="en-GB" sz="2400" dirty="0">
                <a:latin typeface="Khmer MEF1" pitchFamily="2" charset="0"/>
                <a:cs typeface="Khmer MEF1" pitchFamily="2" charset="0"/>
              </a:rPr>
              <a:t>់</a:t>
            </a:r>
          </a:p>
          <a:p>
            <a:pPr eaLnBrk="1" hangingPunct="1">
              <a:lnSpc>
                <a:spcPct val="200000"/>
              </a:lnSpc>
              <a:buSzPct val="80000"/>
            </a:pPr>
            <a:r>
              <a:rPr lang="en-GB" sz="2400" dirty="0">
                <a:latin typeface="Khmer MEF1" pitchFamily="2" charset="0"/>
                <a:cs typeface="Khmer MEF1" pitchFamily="2" charset="0"/>
              </a:rPr>
              <a:t>-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បង្ហាញគំនិតតាមរយៈពាក្យពីរបីម៉ាត់តែមានន័យគ្រប់ </a:t>
            </a:r>
          </a:p>
          <a:p>
            <a:pPr eaLnBrk="1" hangingPunct="1">
              <a:lnSpc>
                <a:spcPct val="200000"/>
              </a:lnSpc>
              <a:buSzPct val="80000"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 គ្រាន់ហើយច្បាស់លាស់</a:t>
            </a:r>
            <a:endParaRPr lang="ca-ES" sz="2400" dirty="0">
              <a:latin typeface="Khmer MEF1" pitchFamily="2" charset="0"/>
              <a:cs typeface="Khmer MEF1" pitchFamily="2" charset="0"/>
            </a:endParaRPr>
          </a:p>
          <a:p>
            <a:pPr eaLnBrk="1" hangingPunct="1">
              <a:lnSpc>
                <a:spcPct val="200000"/>
              </a:lnSpc>
              <a:buSzPct val="80000"/>
            </a:pPr>
            <a:r>
              <a:rPr lang="en-US" sz="2400" dirty="0">
                <a:latin typeface="Khmer MEF1" pitchFamily="2" charset="0"/>
                <a:cs typeface="Khmer MEF1" pitchFamily="2" charset="0"/>
              </a:rPr>
              <a:t>-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ប្រើប្រាស់ពាក្យជាក់លាក់​ ជាជាងពាក្យទូទៅ​ ឬអរូបី</a:t>
            </a:r>
            <a:endParaRPr lang="ca-ES" sz="2400" dirty="0">
              <a:latin typeface="Khmer MEF1" pitchFamily="2" charset="0"/>
              <a:cs typeface="Khmer MEF1" pitchFamily="2" charset="0"/>
            </a:endParaRPr>
          </a:p>
          <a:p>
            <a:pPr eaLnBrk="1" hangingPunct="1">
              <a:lnSpc>
                <a:spcPct val="200000"/>
              </a:lnSpc>
              <a:buSzPct val="80000"/>
            </a:pPr>
            <a:r>
              <a:rPr lang="en-GB" sz="2400" dirty="0">
                <a:latin typeface="Khmer MEF1" pitchFamily="2" charset="0"/>
                <a:cs typeface="Khmer MEF1" pitchFamily="2" charset="0"/>
              </a:rPr>
              <a:t>-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ផ្តោតលើ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តែចំណុចសំខាន់ៗ</a:t>
            </a:r>
            <a:endParaRPr lang="en-GB" sz="2400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350521" y="518160"/>
            <a:ext cx="8610649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km-KH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ច</a:t>
            </a:r>
            <a:r>
              <a:rPr lang="en-CA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. </a:t>
            </a:r>
            <a:r>
              <a:rPr lang="en-CA" sz="2700" dirty="0" err="1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គុណភាព</a:t>
            </a:r>
            <a:r>
              <a:rPr lang="km-KH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នៃ</a:t>
            </a:r>
            <a:r>
              <a:rPr lang="en-CA" sz="2700" dirty="0" err="1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របាយការណ៍សវនកម្ម</a:t>
            </a:r>
            <a:r>
              <a:rPr lang="km-KH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ដែលល្អ</a:t>
            </a:r>
            <a:r>
              <a:rPr lang="ca-ES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(ត)</a:t>
            </a:r>
            <a:endParaRPr lang="en-CA" sz="2700" dirty="0">
              <a:solidFill>
                <a:srgbClr val="FF0000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956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1905000" y="1447800"/>
            <a:ext cx="6459061" cy="735860"/>
          </a:xfrm>
        </p:spPr>
        <p:txBody>
          <a:bodyPr/>
          <a:lstStyle/>
          <a:p>
            <a:pPr eaLnBrk="1" hangingPunct="1"/>
            <a:r>
              <a:rPr lang="km-KH" sz="2700" dirty="0"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ការគ្រប់គ្រងហានិភ័យ</a:t>
            </a:r>
            <a:endParaRPr lang="en-GB" sz="2700" dirty="0">
              <a:latin typeface="Khmer OS Muol Light" pitchFamily="2" charset="0"/>
              <a:ea typeface="Khmer OS Muol Light" pitchFamily="2" charset="0"/>
              <a:cs typeface="Khmer OS Muol Light" pitchFamily="2" charset="0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9677400" cy="4280217"/>
          </a:xfrm>
        </p:spPr>
        <p:txBody>
          <a:bodyPr/>
          <a:lstStyle/>
          <a:p>
            <a:pPr marL="0" indent="0" eaLnBrk="1" hangingPunct="1">
              <a:lnSpc>
                <a:spcPct val="200000"/>
              </a:lnSpc>
            </a:pPr>
            <a:r>
              <a:rPr lang="km-KH" sz="2100" dirty="0">
                <a:latin typeface="Khmer OS System" pitchFamily="2" charset="0"/>
                <a:ea typeface="Khmer OS System" pitchFamily="2" charset="0"/>
                <a:cs typeface="Khmer OS System" pitchFamily="2" charset="0"/>
              </a:rPr>
              <a:t> </a:t>
            </a:r>
            <a:r>
              <a:rPr lang="km-KH" sz="27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ជាដំណើរការកំណត់ វាយតម្លៃ គ្រប់គ្រង និងត្រួតពិនិត្យព្រឹត្តិការណ៍ឬស្ថានភាព ដើម្បីធានាការសម្រេចបាននូវគោលបំណងរបស់អង្គភាព។</a:t>
            </a:r>
          </a:p>
          <a:p>
            <a:pPr marL="0" indent="0" eaLnBrk="1" hangingPunct="1">
              <a:lnSpc>
                <a:spcPct val="200000"/>
              </a:lnSpc>
            </a:pPr>
            <a:r>
              <a:rPr lang="km-KH" sz="27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 ថ្នាក់ដឹកនាំត្រូវទទួលខុសត្រូវអនុវត្តប្រព័ន្ធគ្រប់គ្រងហានិភ័យគ្រប់គ្រាន់។</a:t>
            </a:r>
          </a:p>
          <a:p>
            <a:pPr marL="0" indent="0" eaLnBrk="1" hangingPunct="1">
              <a:lnSpc>
                <a:spcPct val="200000"/>
              </a:lnSpc>
              <a:buNone/>
            </a:pPr>
            <a:endParaRPr lang="en-GB" sz="2100" dirty="0">
              <a:latin typeface="Khmer OS System" pitchFamily="2" charset="0"/>
              <a:ea typeface="Khmer OS System" pitchFamily="2" charset="0"/>
              <a:cs typeface="Khmer OS System" pitchFamily="2" charset="0"/>
            </a:endParaRPr>
          </a:p>
          <a:p>
            <a:pPr marL="0" indent="0" eaLnBrk="1" hangingPunct="1">
              <a:lnSpc>
                <a:spcPct val="200000"/>
              </a:lnSpc>
              <a:buNone/>
            </a:pPr>
            <a:endParaRPr lang="en-GB" sz="2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16/09/2013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25780" y="172720"/>
            <a:ext cx="5494020" cy="967293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pPr marL="571500" indent="-571500">
              <a:buAutoNum type="romanUcPeriod"/>
            </a:pPr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សេ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ចក្តីផ្តើ</a:t>
            </a:r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ម</a:t>
            </a:r>
          </a:p>
          <a:p>
            <a:r>
              <a:rPr lang="km-KH" sz="2400" dirty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២. និយមន័យ សញ្ញាណ និងពាក្យគន្លឹះ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7427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ChangeArrowheads="1"/>
          </p:cNvSpPr>
          <p:nvPr/>
        </p:nvSpPr>
        <p:spPr bwMode="auto">
          <a:xfrm>
            <a:off x="525780" y="2159000"/>
            <a:ext cx="8938260" cy="429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410" tIns="50797" rIns="103410" bIns="50797"/>
          <a:lstStyle/>
          <a:p>
            <a:pPr marL="587799" indent="-587799">
              <a:lnSpc>
                <a:spcPct val="200000"/>
              </a:lnSpc>
              <a:spcBef>
                <a:spcPct val="20000"/>
              </a:spcBef>
              <a:buSzPct val="80000"/>
              <a:buFont typeface="Wingdings" pitchFamily="2" charset="2"/>
              <a:buAutoNum type="arabicPeriod"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ប្រើ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ព័ត៌មានពិស្តារច្រើនពេកក្នុង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ខ្លឹមសារ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សង្ខេប</a:t>
            </a:r>
            <a:endParaRPr lang="en-US" sz="2400" dirty="0">
              <a:latin typeface="Khmer MEF1" pitchFamily="2" charset="0"/>
              <a:cs typeface="Khmer MEF1" pitchFamily="2" charset="0"/>
            </a:endParaRPr>
          </a:p>
          <a:p>
            <a:pPr marL="587799" indent="-587799">
              <a:lnSpc>
                <a:spcPct val="200000"/>
              </a:lnSpc>
              <a:spcBef>
                <a:spcPct val="20000"/>
              </a:spcBef>
              <a:buSzPct val="80000"/>
              <a:buFont typeface="Wingdings" pitchFamily="2" charset="2"/>
              <a:buAutoNum type="arabicPeriod"/>
            </a:pPr>
            <a:r>
              <a:rPr lang="en-US" sz="2400" dirty="0" err="1">
                <a:latin typeface="Khmer MEF1" pitchFamily="2" charset="0"/>
                <a:cs typeface="Khmer MEF1" pitchFamily="2" charset="0"/>
              </a:rPr>
              <a:t>ចំណុច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ល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ម្អិត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មិនពាក់ព័ន្ធ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និងច្រំដែល</a:t>
            </a:r>
            <a:endParaRPr lang="en-US" sz="2400" dirty="0">
              <a:latin typeface="Khmer MEF1" pitchFamily="2" charset="0"/>
              <a:cs typeface="Khmer MEF1" pitchFamily="2" charset="0"/>
            </a:endParaRPr>
          </a:p>
          <a:p>
            <a:pPr marL="587799" indent="-587799">
              <a:lnSpc>
                <a:spcPct val="200000"/>
              </a:lnSpc>
              <a:spcBef>
                <a:spcPct val="20000"/>
              </a:spcBef>
              <a:buSzPct val="80000"/>
              <a:buFont typeface="Wingdings" pitchFamily="2" charset="2"/>
              <a:buAutoNum type="arabicPeriod"/>
            </a:pPr>
            <a:r>
              <a:rPr lang="en-US" sz="2400" dirty="0" err="1">
                <a:latin typeface="Khmer MEF1" pitchFamily="2" charset="0"/>
                <a:cs typeface="Khmer MEF1" pitchFamily="2" charset="0"/>
              </a:rPr>
              <a:t>ប្រើប្រាស់ពាក្យ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និងប្រយោគច្រំដែល</a:t>
            </a:r>
            <a:endParaRPr lang="en-US" sz="2400" dirty="0">
              <a:latin typeface="Khmer MEF1" pitchFamily="2" charset="0"/>
              <a:cs typeface="Khmer MEF1" pitchFamily="2" charset="0"/>
            </a:endParaRPr>
          </a:p>
          <a:p>
            <a:pPr marL="587799" indent="-587799">
              <a:lnSpc>
                <a:spcPct val="200000"/>
              </a:lnSpc>
              <a:spcBef>
                <a:spcPct val="20000"/>
              </a:spcBef>
              <a:buSzPct val="80000"/>
              <a:buFont typeface="Wingdings" pitchFamily="2" charset="2"/>
              <a:buAutoNum type="arabicPeriod"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ប្រើ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ឃ្លា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វែងពិបាកយល់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km-KH" sz="2400" dirty="0" smtClean="0">
                <a:latin typeface="Khmer MEF1" pitchFamily="2" charset="0"/>
                <a:cs typeface="Khmer MEF1" pitchFamily="2" charset="0"/>
              </a:rPr>
              <a:t>។</a:t>
            </a:r>
            <a:endParaRPr lang="ca-ES" sz="2400" dirty="0">
              <a:latin typeface="Khmer MEF1" pitchFamily="2" charset="0"/>
              <a:cs typeface="Khmer MEF1" pitchFamily="2" charset="0"/>
            </a:endParaRPr>
          </a:p>
          <a:p>
            <a:pPr marL="587799" indent="-587799">
              <a:lnSpc>
                <a:spcPct val="200000"/>
              </a:lnSpc>
              <a:spcBef>
                <a:spcPct val="20000"/>
              </a:spcBef>
              <a:buSzPct val="80000"/>
            </a:pPr>
            <a:endParaRPr lang="en-US" sz="2400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65539" name="Rectangle 6"/>
          <p:cNvSpPr>
            <a:spLocks noGrp="1" noChangeArrowheads="1"/>
          </p:cNvSpPr>
          <p:nvPr>
            <p:ph type="title"/>
          </p:nvPr>
        </p:nvSpPr>
        <p:spPr>
          <a:xfrm>
            <a:off x="613410" y="1468120"/>
            <a:ext cx="3067050" cy="692680"/>
          </a:xfrm>
        </p:spPr>
        <p:txBody>
          <a:bodyPr anchor="t"/>
          <a:lstStyle/>
          <a:p>
            <a:pPr algn="l" eaLnBrk="1" hangingPunct="1">
              <a:lnSpc>
                <a:spcPct val="150000"/>
              </a:lnSpc>
            </a:pPr>
            <a:r>
              <a:rPr lang="km-KH" sz="2400" u="sng" dirty="0">
                <a:solidFill>
                  <a:srgbClr val="C0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ចៀសវាង</a:t>
            </a:r>
            <a:endParaRPr lang="en-CA" sz="2400" u="sng" dirty="0">
              <a:solidFill>
                <a:srgbClr val="C00000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350521" y="518160"/>
            <a:ext cx="8610649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km-KH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ច</a:t>
            </a:r>
            <a:r>
              <a:rPr lang="en-CA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. </a:t>
            </a:r>
            <a:r>
              <a:rPr lang="en-CA" sz="2700" dirty="0" err="1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គុណភាព</a:t>
            </a:r>
            <a:r>
              <a:rPr lang="km-KH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នៃ</a:t>
            </a:r>
            <a:r>
              <a:rPr lang="en-CA" sz="2700" dirty="0" err="1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របាយការណ៍សវនកម្ម</a:t>
            </a:r>
            <a:r>
              <a:rPr lang="km-KH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ដែលល្អ</a:t>
            </a:r>
            <a:r>
              <a:rPr lang="ca-ES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(ត)</a:t>
            </a:r>
            <a:endParaRPr lang="en-CA" sz="2700" dirty="0">
              <a:solidFill>
                <a:srgbClr val="FF0000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25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 txBox="1">
            <a:spLocks noChangeArrowheads="1"/>
          </p:cNvSpPr>
          <p:nvPr/>
        </p:nvSpPr>
        <p:spPr bwMode="auto">
          <a:xfrm>
            <a:off x="374331" y="2000249"/>
            <a:ext cx="8220989" cy="69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98" tIns="52249" rIns="104498" bIns="5224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m-KH" sz="2700" dirty="0">
                <a:solidFill>
                  <a:srgbClr val="7030A0"/>
                </a:solidFill>
                <a:latin typeface="Khmer MEF2" pitchFamily="2" charset="0"/>
                <a:cs typeface="Khmer MEF2" pitchFamily="2" charset="0"/>
                <a:sym typeface="Wingdings"/>
              </a:rPr>
              <a:t></a:t>
            </a:r>
            <a:r>
              <a:rPr lang="km-KH" sz="27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របាយការណ៍គួរមានលក្ខណៈស្ថាបនា</a:t>
            </a:r>
            <a:r>
              <a:rPr lang="en-US" sz="27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  </a:t>
            </a:r>
            <a:r>
              <a:rPr lang="en-US" sz="2700" b="1" dirty="0">
                <a:solidFill>
                  <a:srgbClr val="C00000"/>
                </a:solidFill>
                <a:latin typeface="Khmer MEF2" pitchFamily="2" charset="0"/>
                <a:cs typeface="Khmer MEF2" pitchFamily="2" charset="0"/>
              </a:rPr>
              <a:t>(Constructive)</a:t>
            </a:r>
            <a:endParaRPr lang="en-CA" sz="2700" b="1" dirty="0">
              <a:solidFill>
                <a:srgbClr val="C00000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67587" name="TextBox 11"/>
          <p:cNvSpPr txBox="1">
            <a:spLocks noChangeArrowheads="1"/>
          </p:cNvSpPr>
          <p:nvPr/>
        </p:nvSpPr>
        <p:spPr bwMode="auto">
          <a:xfrm>
            <a:off x="319865" y="2936241"/>
            <a:ext cx="8133160" cy="125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98" tIns="52249" rIns="104498" bIns="52249">
            <a:spAutoFit/>
          </a:bodyPr>
          <a:lstStyle>
            <a:lvl1pPr marL="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20000"/>
              </a:spcBef>
              <a:buSzPct val="80000"/>
            </a:pPr>
            <a:r>
              <a:rPr lang="en-GB" sz="2500" dirty="0" err="1">
                <a:latin typeface="Khmer MEF1" pitchFamily="2" charset="0"/>
                <a:cs typeface="Khmer MEF1" pitchFamily="2" charset="0"/>
              </a:rPr>
              <a:t>របាយការណ៍ត្រូវតែជួយអ្នកអាន</a:t>
            </a:r>
            <a:r>
              <a:rPr lang="en-GB" sz="25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GB" sz="2500" dirty="0" err="1">
                <a:latin typeface="Khmer MEF1" pitchFamily="2" charset="0"/>
                <a:cs typeface="Khmer MEF1" pitchFamily="2" charset="0"/>
              </a:rPr>
              <a:t>និង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សវនដ្ឋាន</a:t>
            </a:r>
            <a:r>
              <a:rPr lang="en-GB" sz="2500" dirty="0" err="1">
                <a:latin typeface="Khmer MEF1" pitchFamily="2" charset="0"/>
                <a:cs typeface="Khmer MEF1" pitchFamily="2" charset="0"/>
              </a:rPr>
              <a:t>កែលម្អប្រតិបត្តិការរបស់គេ</a:t>
            </a:r>
            <a:r>
              <a:rPr lang="en-GB" sz="2500" dirty="0">
                <a:latin typeface="Khmer MEF1" pitchFamily="2" charset="0"/>
                <a:cs typeface="Khmer MEF1" pitchFamily="2" charset="0"/>
              </a:rPr>
              <a:t>  ។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 rot="247790">
            <a:off x="8536795" y="2291237"/>
            <a:ext cx="1663144" cy="1038120"/>
            <a:chOff x="4604446" y="739014"/>
            <a:chExt cx="1446278" cy="915348"/>
          </a:xfrm>
          <a:solidFill>
            <a:srgbClr val="FFFF00"/>
          </a:solidFill>
        </p:grpSpPr>
        <p:sp>
          <p:nvSpPr>
            <p:cNvPr id="16" name="Oval 15"/>
            <p:cNvSpPr/>
            <p:nvPr/>
          </p:nvSpPr>
          <p:spPr>
            <a:xfrm rot="21340576">
              <a:off x="4604446" y="739014"/>
              <a:ext cx="1446278" cy="91534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4"/>
            <p:cNvSpPr/>
            <p:nvPr/>
          </p:nvSpPr>
          <p:spPr>
            <a:xfrm rot="21340576">
              <a:off x="4708508" y="865082"/>
              <a:ext cx="1128764" cy="64724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anchor="ctr"/>
            <a:lstStyle/>
            <a:p>
              <a:pPr algn="ctr" defTabSz="91435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m-KH" b="1" dirty="0">
                  <a:solidFill>
                    <a:schemeClr val="tx1"/>
                  </a:solidFill>
                  <a:latin typeface="Khmer MEF1" pitchFamily="2" charset="0"/>
                  <a:cs typeface="Khmer MEF1" pitchFamily="2" charset="0"/>
                </a:rPr>
                <a:t>ដែលស្ថាបនា</a:t>
              </a:r>
              <a:endParaRPr lang="en-US" b="1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endParaRPr>
            </a:p>
          </p:txBody>
        </p:sp>
      </p:grp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438151" y="518160"/>
            <a:ext cx="8610649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km-KH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ច</a:t>
            </a:r>
            <a:r>
              <a:rPr lang="en-CA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. </a:t>
            </a:r>
            <a:r>
              <a:rPr lang="en-CA" sz="2700" dirty="0" err="1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គុណភាព</a:t>
            </a:r>
            <a:r>
              <a:rPr lang="km-KH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នៃ</a:t>
            </a:r>
            <a:r>
              <a:rPr lang="en-CA" sz="2700" dirty="0" err="1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របាយការណ៍សវនកម្ម</a:t>
            </a:r>
            <a:r>
              <a:rPr lang="km-KH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ដែលល្អ</a:t>
            </a:r>
            <a:r>
              <a:rPr lang="ca-ES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(ត)</a:t>
            </a:r>
            <a:endParaRPr lang="en-CA" sz="2700" dirty="0">
              <a:solidFill>
                <a:srgbClr val="FF0000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694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6"/>
          <p:cNvSpPr txBox="1">
            <a:spLocks noChangeArrowheads="1"/>
          </p:cNvSpPr>
          <p:nvPr/>
        </p:nvSpPr>
        <p:spPr bwMode="auto">
          <a:xfrm>
            <a:off x="262890" y="1874037"/>
            <a:ext cx="10077450" cy="71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98" tIns="52249" rIns="104498" bIns="5224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m-KH" sz="2500" dirty="0">
                <a:solidFill>
                  <a:srgbClr val="7030A0"/>
                </a:solidFill>
                <a:latin typeface="Khmer MEF2" pitchFamily="2" charset="0"/>
                <a:cs typeface="Khmer MEF2" pitchFamily="2" charset="0"/>
                <a:sym typeface="Wingdings"/>
              </a:rPr>
              <a:t></a:t>
            </a:r>
            <a:r>
              <a:rPr lang="km-KH" sz="25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របាយការណ៍គួរតែសត្យានុម័ត និងទាន់ពេលវេលា</a:t>
            </a:r>
            <a:r>
              <a:rPr lang="ca-ES" sz="25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​ </a:t>
            </a:r>
            <a:r>
              <a:rPr lang="en-US" sz="2500" b="1" dirty="0">
                <a:solidFill>
                  <a:srgbClr val="C00000"/>
                </a:solidFill>
                <a:latin typeface="Khmer MEF2" pitchFamily="2" charset="0"/>
                <a:cs typeface="Khmer MEF2" pitchFamily="2" charset="0"/>
              </a:rPr>
              <a:t>(Objective &amp; timely)</a:t>
            </a:r>
            <a:endParaRPr lang="en-CA" sz="2500" b="1" dirty="0">
              <a:solidFill>
                <a:srgbClr val="C00000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67589" name="TextBox 13"/>
          <p:cNvSpPr txBox="1">
            <a:spLocks noChangeArrowheads="1"/>
          </p:cNvSpPr>
          <p:nvPr/>
        </p:nvSpPr>
        <p:spPr bwMode="auto">
          <a:xfrm>
            <a:off x="115097" y="3070985"/>
            <a:ext cx="7809703" cy="183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498" tIns="52249" rIns="104498" bIns="52249">
            <a:spAutoFit/>
          </a:bodyPr>
          <a:lstStyle>
            <a:lvl1pPr marL="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783732" indent="-391866" eaLnBrk="1" hangingPunct="1">
              <a:lnSpc>
                <a:spcPct val="150000"/>
              </a:lnSpc>
              <a:spcBef>
                <a:spcPct val="20000"/>
              </a:spcBef>
              <a:buSzPct val="80000"/>
              <a:buFont typeface="Arial" pitchFamily="34" charset="0"/>
              <a:buChar char="•"/>
            </a:pPr>
            <a:r>
              <a:rPr lang="en-GB" sz="2500" dirty="0" err="1">
                <a:latin typeface="Khmer MEF1" pitchFamily="2" charset="0"/>
                <a:cs typeface="Khmer MEF1" pitchFamily="2" charset="0"/>
              </a:rPr>
              <a:t>របាយការណ៍ត្រូវតែ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ជាក់ស្តែង មិនល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ំអៀង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និងវៀរ​ចាក​​ពីការបង្កាច់បង្ខូច។ របកគំហើញ សន្និដ្ឋាន​ និងអនុសាសន៍នៃសវនកម្មត្រូវតែមិនមានលក្ខណៈសន្មត</a:t>
            </a:r>
            <a:endParaRPr lang="en-GB" sz="2500" dirty="0">
              <a:latin typeface="Khmer MEF1" pitchFamily="2" charset="0"/>
              <a:cs typeface="Khmer MEF1" pitchFamily="2" charset="0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 rot="247790">
            <a:off x="7770371" y="2591220"/>
            <a:ext cx="2327988" cy="1483959"/>
            <a:chOff x="4599111" y="738696"/>
            <a:chExt cx="1446279" cy="915347"/>
          </a:xfrm>
          <a:solidFill>
            <a:srgbClr val="FFFF00"/>
          </a:solidFill>
        </p:grpSpPr>
        <p:sp>
          <p:nvSpPr>
            <p:cNvPr id="22" name="Oval 8"/>
            <p:cNvSpPr/>
            <p:nvPr/>
          </p:nvSpPr>
          <p:spPr>
            <a:xfrm rot="21340576">
              <a:off x="4599111" y="738696"/>
              <a:ext cx="1446279" cy="915347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 4"/>
            <p:cNvSpPr/>
            <p:nvPr/>
          </p:nvSpPr>
          <p:spPr>
            <a:xfrm rot="21340576">
              <a:off x="4834276" y="899482"/>
              <a:ext cx="1069592" cy="538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anchor="ctr"/>
            <a:lstStyle/>
            <a:p>
              <a:pPr algn="ctr" defTabSz="91435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m-KH" b="1" dirty="0">
                  <a:solidFill>
                    <a:schemeClr val="tx1"/>
                  </a:solidFill>
                  <a:latin typeface="Khmer MEF1" pitchFamily="2" charset="0"/>
                  <a:cs typeface="Khmer MEF1" pitchFamily="2" charset="0"/>
                </a:rPr>
                <a:t>សត្យានុម័តនិង</a:t>
              </a:r>
              <a:endParaRPr lang="ca-ES" b="1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endParaRPr>
            </a:p>
            <a:p>
              <a:pPr algn="ctr" defTabSz="91435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m-KH" b="1" dirty="0">
                  <a:solidFill>
                    <a:schemeClr val="tx1"/>
                  </a:solidFill>
                  <a:latin typeface="Khmer MEF1" pitchFamily="2" charset="0"/>
                  <a:cs typeface="Khmer MEF1" pitchFamily="2" charset="0"/>
                </a:rPr>
                <a:t>ទាន់ពេល</a:t>
              </a:r>
              <a:endParaRPr lang="en-US" b="1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endParaRPr>
            </a:p>
          </p:txBody>
        </p:sp>
      </p:grpSp>
      <p:sp>
        <p:nvSpPr>
          <p:cNvPr id="67592" name="TextBox 23"/>
          <p:cNvSpPr txBox="1">
            <a:spLocks noChangeArrowheads="1"/>
          </p:cNvSpPr>
          <p:nvPr/>
        </p:nvSpPr>
        <p:spPr bwMode="auto">
          <a:xfrm>
            <a:off x="438150" y="4922521"/>
            <a:ext cx="7757081" cy="125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98" tIns="52249" rIns="104498" bIns="5224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91866" indent="-391866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500" dirty="0" err="1">
                <a:latin typeface="Khmer MEF1" pitchFamily="2" charset="0"/>
                <a:cs typeface="Khmer MEF1" pitchFamily="2" charset="0"/>
              </a:rPr>
              <a:t>របាយការណ៍មិនត្រូវ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បាត់បង់តម្លៃ​ដោយសារតែភាពយឺតយ៉ាវនៃការចេញផ្សាយ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 ។</a:t>
            </a:r>
            <a:endParaRPr lang="en-GB" sz="2500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438151" y="345440"/>
            <a:ext cx="8610649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km-KH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ច</a:t>
            </a:r>
            <a:r>
              <a:rPr lang="en-CA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. </a:t>
            </a:r>
            <a:r>
              <a:rPr lang="en-CA" sz="2700" dirty="0" err="1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គុណភាព</a:t>
            </a:r>
            <a:r>
              <a:rPr lang="km-KH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នៃ</a:t>
            </a:r>
            <a:r>
              <a:rPr lang="en-CA" sz="2700" dirty="0" err="1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របាយការណ៍សវនកម្ម</a:t>
            </a:r>
            <a:r>
              <a:rPr lang="km-KH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ដែលល្អ</a:t>
            </a:r>
            <a:r>
              <a:rPr lang="ca-ES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(ត)</a:t>
            </a:r>
            <a:endParaRPr lang="en-CA" sz="2700" dirty="0">
              <a:solidFill>
                <a:srgbClr val="FF0000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549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ChangeArrowheads="1"/>
          </p:cNvSpPr>
          <p:nvPr/>
        </p:nvSpPr>
        <p:spPr bwMode="auto">
          <a:xfrm>
            <a:off x="502628" y="2245361"/>
            <a:ext cx="9496901" cy="476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410" tIns="50797" rIns="103410" bIns="50797"/>
          <a:lstStyle/>
          <a:p>
            <a:pPr>
              <a:lnSpc>
                <a:spcPct val="150000"/>
              </a:lnSpc>
              <a:buSzPct val="80000"/>
            </a:pPr>
            <a:r>
              <a:rPr lang="en-US" sz="2500" dirty="0" err="1">
                <a:latin typeface="Khmer MEF1" pitchFamily="2" charset="0"/>
                <a:cs typeface="Khmer MEF1" pitchFamily="2" charset="0"/>
              </a:rPr>
              <a:t>របាយការណ៍ត្រូវតែសរសេរឲ្យបានពេញលេញលើប្រធានបទ</a:t>
            </a:r>
            <a:r>
              <a:rPr lang="en-US" sz="25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US" sz="2500" dirty="0" err="1">
                <a:latin typeface="Khmer MEF1" pitchFamily="2" charset="0"/>
                <a:cs typeface="Khmer MEF1" pitchFamily="2" charset="0"/>
              </a:rPr>
              <a:t>ឬបញ្ហា</a:t>
            </a:r>
            <a:r>
              <a:rPr lang="en-US" sz="2500" dirty="0">
                <a:latin typeface="Khmer MEF1" pitchFamily="2" charset="0"/>
                <a:cs typeface="Khmer MEF1" pitchFamily="2" charset="0"/>
              </a:rPr>
              <a:t>​</a:t>
            </a:r>
            <a:r>
              <a:rPr lang="en-US" sz="2500" dirty="0" err="1">
                <a:latin typeface="Khmer MEF1" pitchFamily="2" charset="0"/>
                <a:cs typeface="Khmer MEF1" pitchFamily="2" charset="0"/>
              </a:rPr>
              <a:t>តាំងពីដើមរហូតដល់ចប</a:t>
            </a:r>
            <a:r>
              <a:rPr lang="en-US" sz="2500" dirty="0">
                <a:latin typeface="Khmer MEF1" pitchFamily="2" charset="0"/>
                <a:cs typeface="Khmer MEF1" pitchFamily="2" charset="0"/>
              </a:rPr>
              <a:t>់​</a:t>
            </a:r>
            <a:r>
              <a:rPr lang="en-US" sz="2500" dirty="0" err="1">
                <a:latin typeface="Khmer MEF1" pitchFamily="2" charset="0"/>
                <a:cs typeface="Khmer MEF1" pitchFamily="2" charset="0"/>
              </a:rPr>
              <a:t>ក្នុងលក្ខណៈ</a:t>
            </a:r>
            <a:r>
              <a:rPr lang="en-US" sz="2500" dirty="0">
                <a:latin typeface="Khmer MEF1" pitchFamily="2" charset="0"/>
                <a:cs typeface="Khmer MEF1" pitchFamily="2" charset="0"/>
              </a:rPr>
              <a:t>​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ជឿជាក់ដោយ</a:t>
            </a:r>
            <a:r>
              <a:rPr lang="en-US" sz="2500" dirty="0" smtClean="0">
                <a:latin typeface="Khmer MEF1" pitchFamily="2" charset="0"/>
                <a:cs typeface="Khmer MEF1" pitchFamily="2" charset="0"/>
              </a:rPr>
              <a:t>៖</a:t>
            </a:r>
            <a:endParaRPr lang="en-US" sz="2500" dirty="0">
              <a:latin typeface="Khmer MEF1" pitchFamily="2" charset="0"/>
              <a:cs typeface="Khmer MEF1" pitchFamily="2" charset="0"/>
            </a:endParaRPr>
          </a:p>
          <a:p>
            <a:pPr>
              <a:lnSpc>
                <a:spcPct val="150000"/>
              </a:lnSpc>
              <a:buSzPct val="80000"/>
              <a:buFontTx/>
              <a:buAutoNum type="arabicPeriod"/>
            </a:pPr>
            <a:r>
              <a:rPr lang="en-US" sz="2500" dirty="0" err="1">
                <a:latin typeface="Khmer MEF1" pitchFamily="2" charset="0"/>
                <a:cs typeface="Khmer MEF1" pitchFamily="2" charset="0"/>
              </a:rPr>
              <a:t>ពន្យល់ពីចំណុចសំខាន់ទាំងអស</a:t>
            </a:r>
            <a:r>
              <a:rPr lang="en-US" sz="2500" dirty="0">
                <a:latin typeface="Khmer MEF1" pitchFamily="2" charset="0"/>
                <a:cs typeface="Khmer MEF1" pitchFamily="2" charset="0"/>
              </a:rPr>
              <a:t>់</a:t>
            </a:r>
          </a:p>
          <a:p>
            <a:pPr>
              <a:lnSpc>
                <a:spcPct val="150000"/>
              </a:lnSpc>
              <a:buSzPct val="80000"/>
              <a:buFontTx/>
              <a:buAutoNum type="arabicPeriod"/>
            </a:pPr>
            <a:r>
              <a:rPr lang="km-KH" sz="2500" dirty="0">
                <a:latin typeface="Khmer MEF1" pitchFamily="2" charset="0"/>
                <a:cs typeface="Khmer MEF1" pitchFamily="2" charset="0"/>
              </a:rPr>
              <a:t>បង្ហាញ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ភស្តុតាង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ច្បាស់លាស់</a:t>
            </a:r>
            <a:endParaRPr lang="en-US" sz="2500" dirty="0">
              <a:latin typeface="Khmer MEF1" pitchFamily="2" charset="0"/>
              <a:cs typeface="Khmer MEF1" pitchFamily="2" charset="0"/>
            </a:endParaRPr>
          </a:p>
          <a:p>
            <a:pPr>
              <a:lnSpc>
                <a:spcPct val="150000"/>
              </a:lnSpc>
              <a:buSzPct val="80000"/>
              <a:buFontTx/>
              <a:buAutoNum type="arabicPeriod"/>
            </a:pPr>
            <a:r>
              <a:rPr lang="en-US" sz="2500" dirty="0" err="1">
                <a:latin typeface="Khmer MEF1" pitchFamily="2" charset="0"/>
                <a:cs typeface="Khmer MEF1" pitchFamily="2" charset="0"/>
              </a:rPr>
              <a:t>បង្ហាញ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ចំណុចសំខាន់នៃហេតុ</a:t>
            </a:r>
            <a:r>
              <a:rPr lang="en-US" sz="2500" dirty="0" err="1">
                <a:latin typeface="Khmer MEF1" pitchFamily="2" charset="0"/>
                <a:cs typeface="Khmer MEF1" pitchFamily="2" charset="0"/>
              </a:rPr>
              <a:t>ការ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ណ៍</a:t>
            </a:r>
            <a:r>
              <a:rPr lang="en-US" sz="2500" dirty="0" err="1">
                <a:latin typeface="Khmer MEF1" pitchFamily="2" charset="0"/>
                <a:cs typeface="Khmer MEF1" pitchFamily="2" charset="0"/>
              </a:rPr>
              <a:t>ពិតដែល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ទាក់ទងនឹង</a:t>
            </a:r>
            <a:r>
              <a:rPr lang="en-US" sz="2500" dirty="0">
                <a:latin typeface="Khmer MEF1" pitchFamily="2" charset="0"/>
                <a:cs typeface="Khmer MEF1" pitchFamily="2" charset="0"/>
              </a:rPr>
              <a:t>​</a:t>
            </a:r>
            <a:r>
              <a:rPr lang="en-US" sz="2500" dirty="0" err="1">
                <a:latin typeface="Khmer MEF1" pitchFamily="2" charset="0"/>
                <a:cs typeface="Khmer MEF1" pitchFamily="2" charset="0"/>
              </a:rPr>
              <a:t>បញ្ហា</a:t>
            </a:r>
            <a:endParaRPr lang="en-US" sz="2500" dirty="0">
              <a:latin typeface="Khmer MEF1" pitchFamily="2" charset="0"/>
              <a:cs typeface="Khmer MEF1" pitchFamily="2" charset="0"/>
            </a:endParaRPr>
          </a:p>
          <a:p>
            <a:pPr>
              <a:lnSpc>
                <a:spcPct val="150000"/>
              </a:lnSpc>
              <a:buSzPct val="80000"/>
              <a:buFontTx/>
              <a:buAutoNum type="arabicPeriod"/>
            </a:pPr>
            <a:r>
              <a:rPr lang="en-US" sz="2500" dirty="0" err="1">
                <a:latin typeface="Khmer MEF1" pitchFamily="2" charset="0"/>
                <a:cs typeface="Khmer MEF1" pitchFamily="2" charset="0"/>
              </a:rPr>
              <a:t>ចៀសវាងធ្វើឲ្យយល់ច្រឡំ</a:t>
            </a:r>
            <a:endParaRPr lang="en-US" sz="2500" dirty="0">
              <a:latin typeface="Khmer MEF1" pitchFamily="2" charset="0"/>
              <a:cs typeface="Khmer MEF1" pitchFamily="2" charset="0"/>
            </a:endParaRPr>
          </a:p>
          <a:p>
            <a:pPr>
              <a:lnSpc>
                <a:spcPct val="150000"/>
              </a:lnSpc>
              <a:buSzPct val="80000"/>
              <a:buFontTx/>
              <a:buAutoNum type="arabicPeriod"/>
            </a:pPr>
            <a:r>
              <a:rPr lang="en-US" sz="2500" dirty="0" err="1">
                <a:latin typeface="Khmer MEF1" pitchFamily="2" charset="0"/>
                <a:cs typeface="Khmer MEF1" pitchFamily="2" charset="0"/>
              </a:rPr>
              <a:t>ភ្ជាប់មកជាមួយនូវឯកសារ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ឬបង្ហាញប្រភព</a:t>
            </a:r>
            <a:r>
              <a:rPr lang="en-US" sz="2500" dirty="0" err="1">
                <a:latin typeface="Khmer MEF1" pitchFamily="2" charset="0"/>
                <a:cs typeface="Khmer MEF1" pitchFamily="2" charset="0"/>
              </a:rPr>
              <a:t>ភស្តុតាង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ដែលអាចប្រមូលបាន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 ។</a:t>
            </a:r>
            <a:endParaRPr lang="en-US" sz="2500" dirty="0">
              <a:latin typeface="Khmer MEF1" pitchFamily="2" charset="0"/>
              <a:cs typeface="Khmer MEF1" pitchFamily="2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207671">
            <a:off x="8124280" y="2944882"/>
            <a:ext cx="1849358" cy="1101090"/>
            <a:chOff x="4604446" y="739014"/>
            <a:chExt cx="1446278" cy="915348"/>
          </a:xfrm>
          <a:solidFill>
            <a:srgbClr val="FFFF00"/>
          </a:solidFill>
        </p:grpSpPr>
        <p:sp>
          <p:nvSpPr>
            <p:cNvPr id="6" name="Oval 5"/>
            <p:cNvSpPr/>
            <p:nvPr/>
          </p:nvSpPr>
          <p:spPr>
            <a:xfrm rot="21340576">
              <a:off x="4604446" y="739014"/>
              <a:ext cx="1446278" cy="91534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 rot="21340576">
              <a:off x="4815748" y="872129"/>
              <a:ext cx="1023673" cy="6491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anchor="ctr"/>
            <a:lstStyle/>
            <a:p>
              <a:pPr algn="ctr" defTabSz="91435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m-KH" b="1" dirty="0">
                  <a:solidFill>
                    <a:schemeClr val="tx1"/>
                  </a:solidFill>
                  <a:latin typeface="Khmer MEF1" pitchFamily="2" charset="0"/>
                  <a:cs typeface="Khmer MEF1" pitchFamily="2" charset="0"/>
                </a:rPr>
                <a:t>ពេញលេញ</a:t>
              </a:r>
              <a:endParaRPr lang="en-US" b="1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endParaRPr>
            </a:p>
          </p:txBody>
        </p:sp>
      </p:grpSp>
      <p:sp>
        <p:nvSpPr>
          <p:cNvPr id="69636" name="Rectangle 6"/>
          <p:cNvSpPr txBox="1">
            <a:spLocks noChangeArrowheads="1"/>
          </p:cNvSpPr>
          <p:nvPr/>
        </p:nvSpPr>
        <p:spPr bwMode="auto">
          <a:xfrm>
            <a:off x="525781" y="1209040"/>
            <a:ext cx="7955071" cy="69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98" tIns="52249" rIns="104498" bIns="5224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m-KH" sz="24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  <a:sym typeface="Wingdings"/>
              </a:rPr>
              <a:t></a:t>
            </a:r>
            <a:r>
              <a:rPr lang="km-KH" sz="24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របាយការណ៍គួរតែពេញលេញ</a:t>
            </a:r>
            <a:r>
              <a:rPr lang="en-US" sz="24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  </a:t>
            </a:r>
            <a:r>
              <a:rPr lang="en-US" sz="2400" b="1" dirty="0">
                <a:solidFill>
                  <a:srgbClr val="C00000"/>
                </a:solidFill>
                <a:latin typeface="Khmer MEF2" pitchFamily="2" charset="0"/>
                <a:cs typeface="Khmer MEF2" pitchFamily="2" charset="0"/>
              </a:rPr>
              <a:t>(Complete)</a:t>
            </a:r>
            <a:endParaRPr lang="en-CA" sz="2400" b="1" dirty="0">
              <a:solidFill>
                <a:srgbClr val="C00000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438151" y="259080"/>
            <a:ext cx="8610649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km-KH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ច</a:t>
            </a:r>
            <a:r>
              <a:rPr lang="en-CA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. </a:t>
            </a:r>
            <a:r>
              <a:rPr lang="en-CA" sz="2700" dirty="0" err="1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គុណភាព</a:t>
            </a:r>
            <a:r>
              <a:rPr lang="km-KH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នៃ</a:t>
            </a:r>
            <a:r>
              <a:rPr lang="en-CA" sz="2700" dirty="0" err="1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របាយការណ៍សវនកម្ម</a:t>
            </a:r>
            <a:r>
              <a:rPr lang="km-KH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ដែលល្អ</a:t>
            </a:r>
            <a:r>
              <a:rPr lang="ca-ES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(ត)</a:t>
            </a:r>
            <a:endParaRPr lang="en-CA" sz="2700" dirty="0">
              <a:solidFill>
                <a:srgbClr val="FF0000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356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054"/>
          <p:cNvSpPr>
            <a:spLocks noChangeArrowheads="1"/>
          </p:cNvSpPr>
          <p:nvPr/>
        </p:nvSpPr>
        <p:spPr bwMode="auto">
          <a:xfrm>
            <a:off x="876300" y="2493320"/>
            <a:ext cx="8934609" cy="371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98" tIns="52249" rIns="104498" bIns="52249"/>
          <a:lstStyle/>
          <a:p>
            <a:pPr marL="391866" indent="-391866">
              <a:lnSpc>
                <a:spcPct val="200000"/>
              </a:lnSpc>
              <a:spcBef>
                <a:spcPct val="20000"/>
              </a:spcBef>
              <a:buSzPct val="80000"/>
              <a:buFontTx/>
              <a:buChar char="-"/>
            </a:pPr>
            <a:r>
              <a:rPr lang="en-US" sz="2400" dirty="0" err="1">
                <a:latin typeface="Khmer MEF1" pitchFamily="2" charset="0"/>
                <a:cs typeface="Khmer MEF1" pitchFamily="2" charset="0"/>
              </a:rPr>
              <a:t>ជួយឲ្យអ្នកអាន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ប្រ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ម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៉ើ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លឃើញ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នូវកម្មវត្ថុ</a:t>
            </a:r>
            <a:endParaRPr lang="en-US" sz="2400" dirty="0">
              <a:latin typeface="Khmer MEF1" pitchFamily="2" charset="0"/>
              <a:cs typeface="Khmer MEF1" pitchFamily="2" charset="0"/>
            </a:endParaRPr>
          </a:p>
          <a:p>
            <a:pPr marL="391866" indent="-391866">
              <a:lnSpc>
                <a:spcPct val="200000"/>
              </a:lnSpc>
              <a:spcBef>
                <a:spcPct val="20000"/>
              </a:spcBef>
              <a:buSzPct val="80000"/>
              <a:buFontTx/>
              <a:buChar char="-"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ឆ្លុះបញ្ចាំងការអះអាងអរូបីជាមួយឧ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ទាហរណ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៍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ជាក់ស្តែង</a:t>
            </a:r>
            <a:endParaRPr lang="en-US" sz="2400" dirty="0">
              <a:latin typeface="Khmer MEF1" pitchFamily="2" charset="0"/>
              <a:cs typeface="Khmer MEF1" pitchFamily="2" charset="0"/>
            </a:endParaRPr>
          </a:p>
          <a:p>
            <a:pPr marL="391866" indent="-391866">
              <a:lnSpc>
                <a:spcPct val="200000"/>
              </a:lnSpc>
              <a:spcBef>
                <a:spcPct val="20000"/>
              </a:spcBef>
              <a:buSzPct val="80000"/>
              <a:buFontTx/>
              <a:buChar char="-"/>
            </a:pPr>
            <a:r>
              <a:rPr lang="en-US" sz="2400" dirty="0" err="1">
                <a:latin typeface="Khmer MEF1" pitchFamily="2" charset="0"/>
                <a:cs typeface="Khmer MEF1" pitchFamily="2" charset="0"/>
              </a:rPr>
              <a:t>ពន្យល់ពាក្យបច្ចេកទេសប្រសិនបើចាំបាច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់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 rot="247790">
            <a:off x="8501388" y="2214671"/>
            <a:ext cx="1847682" cy="1492980"/>
            <a:chOff x="4604446" y="739014"/>
            <a:chExt cx="1446278" cy="915348"/>
          </a:xfrm>
          <a:solidFill>
            <a:srgbClr val="FFFF00"/>
          </a:solidFill>
        </p:grpSpPr>
        <p:sp>
          <p:nvSpPr>
            <p:cNvPr id="7" name="Oval 6"/>
            <p:cNvSpPr/>
            <p:nvPr/>
          </p:nvSpPr>
          <p:spPr>
            <a:xfrm rot="21340576">
              <a:off x="4604446" y="739014"/>
              <a:ext cx="1446278" cy="91534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4"/>
            <p:cNvSpPr/>
            <p:nvPr/>
          </p:nvSpPr>
          <p:spPr>
            <a:xfrm rot="21352210">
              <a:off x="4791140" y="911007"/>
              <a:ext cx="1029416" cy="51505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anchor="ctr"/>
            <a:lstStyle/>
            <a:p>
              <a:pPr algn="ctr" defTabSz="91435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m-KH" b="1" dirty="0">
                  <a:solidFill>
                    <a:schemeClr val="tx1"/>
                  </a:solidFill>
                  <a:latin typeface="Khmer MEF1" pitchFamily="2" charset="0"/>
                  <a:cs typeface="Khmer MEF1" pitchFamily="2" charset="0"/>
                </a:rPr>
                <a:t>ប្រាកដប្រជា</a:t>
              </a:r>
              <a:endParaRPr lang="en-US" b="1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endParaRPr>
            </a:p>
          </p:txBody>
        </p:sp>
      </p:grp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350521" y="431800"/>
            <a:ext cx="8610649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km-KH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ច</a:t>
            </a:r>
            <a:r>
              <a:rPr lang="en-CA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. </a:t>
            </a:r>
            <a:r>
              <a:rPr lang="en-CA" sz="2700" dirty="0" err="1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គុណភាព</a:t>
            </a:r>
            <a:r>
              <a:rPr lang="km-KH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នៃ</a:t>
            </a:r>
            <a:r>
              <a:rPr lang="en-CA" sz="2700" dirty="0" err="1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របាយការណ៍សវនកម្ម</a:t>
            </a:r>
            <a:r>
              <a:rPr lang="km-KH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ដែលល្អ</a:t>
            </a:r>
            <a:r>
              <a:rPr lang="ca-ES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(ត)</a:t>
            </a:r>
            <a:endParaRPr lang="en-CA" sz="2700" dirty="0">
              <a:solidFill>
                <a:srgbClr val="FF0000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376679" y="1447800"/>
            <a:ext cx="8655116" cy="56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98" tIns="52249" rIns="104498" bIns="5224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m-KH" sz="24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  <a:sym typeface="Wingdings"/>
              </a:rPr>
              <a:t></a:t>
            </a:r>
            <a:r>
              <a:rPr lang="km-KH" sz="24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របាយការណ៍គួរ</a:t>
            </a:r>
            <a:r>
              <a:rPr lang="km-KH" sz="24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តែប្រាកដប្រជា</a:t>
            </a:r>
            <a:r>
              <a:rPr lang="en-US" sz="24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Khmer MEF2" pitchFamily="2" charset="0"/>
                <a:cs typeface="Khmer MEF2" pitchFamily="2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Khmer MEF2" pitchFamily="2" charset="0"/>
                <a:cs typeface="Khmer MEF2" pitchFamily="2" charset="0"/>
              </a:rPr>
              <a:t>Concret</a:t>
            </a:r>
            <a:r>
              <a:rPr lang="en-US" sz="2400" b="1" dirty="0" smtClean="0">
                <a:solidFill>
                  <a:srgbClr val="FF0000"/>
                </a:solidFill>
                <a:latin typeface="Khmer MEF2" pitchFamily="2" charset="0"/>
                <a:cs typeface="Khmer MEF2" pitchFamily="2" charset="0"/>
              </a:rPr>
              <a:t>)</a:t>
            </a:r>
            <a:endParaRPr lang="en-CA" sz="2400" b="1" dirty="0">
              <a:solidFill>
                <a:srgbClr val="FF0000"/>
              </a:solidFill>
              <a:latin typeface="Khmer MEF2" pitchFamily="2" charset="0"/>
              <a:cs typeface="Khmer MEF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386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/>
          <p:cNvSpPr>
            <a:spLocks noChangeArrowheads="1"/>
          </p:cNvSpPr>
          <p:nvPr/>
        </p:nvSpPr>
        <p:spPr bwMode="auto">
          <a:xfrm>
            <a:off x="377986" y="2269478"/>
            <a:ext cx="9531589" cy="528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410" tIns="50797" rIns="103410" bIns="50797"/>
          <a:lstStyle/>
          <a:p>
            <a:pPr marL="522488" indent="-522488" eaLnBrk="0" hangingPunct="0">
              <a:lnSpc>
                <a:spcPct val="150000"/>
              </a:lnSpc>
              <a:buSzPct val="80000"/>
              <a:buFontTx/>
              <a:buAutoNum type="arabicPeriod"/>
            </a:pPr>
            <a:r>
              <a:rPr lang="en-US" sz="2400" dirty="0" err="1">
                <a:latin typeface="Khmer MEF1" pitchFamily="2" charset="0"/>
                <a:cs typeface="Khmer MEF1" pitchFamily="2" charset="0"/>
              </a:rPr>
              <a:t>ផ្តោតទៅលើ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និន្នាការនៃ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គំនិតមួយ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ហើយ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ធានា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អនុលោមភាពស្រប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​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គ្នានៃគំនិត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ផ្សេងៗ</a:t>
            </a:r>
            <a:endParaRPr lang="en-US" sz="2400" dirty="0">
              <a:latin typeface="Khmer MEF1" pitchFamily="2" charset="0"/>
              <a:cs typeface="Khmer MEF1" pitchFamily="2" charset="0"/>
            </a:endParaRPr>
          </a:p>
          <a:p>
            <a:pPr marL="522488" indent="-522488" eaLnBrk="0" hangingPunct="0">
              <a:lnSpc>
                <a:spcPct val="150000"/>
              </a:lnSpc>
              <a:buSzPct val="80000"/>
              <a:buFontTx/>
              <a:buAutoNum type="arabicPeriod"/>
            </a:pPr>
            <a:r>
              <a:rPr lang="en-US" sz="2400" dirty="0" err="1">
                <a:latin typeface="Khmer MEF1" pitchFamily="2" charset="0"/>
                <a:cs typeface="Khmer MEF1" pitchFamily="2" charset="0"/>
              </a:rPr>
              <a:t>រក្សាគំរូ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និងទម្រង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់ 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ដូចជា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គំលាត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គែមទំព័រ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ការដកដើមឃ្លា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ចំណង</a:t>
            </a:r>
            <a:endParaRPr lang="en-US" sz="2400" dirty="0">
              <a:latin typeface="Khmer MEF1" pitchFamily="2" charset="0"/>
              <a:cs typeface="Khmer MEF1" pitchFamily="2" charset="0"/>
            </a:endParaRPr>
          </a:p>
          <a:p>
            <a:pPr marL="522488" indent="-522488" eaLnBrk="0" hangingPunct="0">
              <a:lnSpc>
                <a:spcPct val="150000"/>
              </a:lnSpc>
              <a:buSzPct val="80000"/>
            </a:pPr>
            <a:r>
              <a:rPr lang="en-US" sz="2400" dirty="0">
                <a:latin typeface="Khmer MEF1" pitchFamily="2" charset="0"/>
                <a:cs typeface="Khmer MEF1" pitchFamily="2" charset="0"/>
              </a:rPr>
              <a:t>      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ជើង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 និង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​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តារាងឧបសម្ព័ន្ធជាដើម</a:t>
            </a:r>
            <a:endParaRPr lang="km-KH" sz="2400" dirty="0">
              <a:latin typeface="Khmer MEF1" pitchFamily="2" charset="0"/>
              <a:cs typeface="Khmer MEF1" pitchFamily="2" charset="0"/>
            </a:endParaRPr>
          </a:p>
          <a:p>
            <a:pPr marL="522488" indent="-522488" eaLnBrk="0" hangingPunct="0">
              <a:lnSpc>
                <a:spcPct val="150000"/>
              </a:lnSpc>
              <a:buSzPct val="80000"/>
              <a:buFont typeface="Calibri" pitchFamily="34" charset="0"/>
              <a:buAutoNum type="arabicPeriod" startAt="3"/>
            </a:pPr>
            <a:r>
              <a:rPr lang="en-US" sz="2400" dirty="0" err="1">
                <a:latin typeface="Khmer MEF1" pitchFamily="2" charset="0"/>
                <a:cs typeface="Khmer MEF1" pitchFamily="2" charset="0"/>
              </a:rPr>
              <a:t>រក្សាភាព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មិនប្រែប្រួល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​ក្នុងការសរសេរ​ ដូចជាអក្សរកាត់​ ដាក់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ត្រេ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  លេខ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លំដាប់ 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 អក្ខរាវ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ា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រុទ្ធ និងវណ្ណយុត្តិ</a:t>
            </a:r>
            <a:endParaRPr lang="en-US" sz="2400" dirty="0">
              <a:latin typeface="Khmer MEF1" pitchFamily="2" charset="0"/>
              <a:cs typeface="Khmer MEF1" pitchFamily="2" charset="0"/>
            </a:endParaRPr>
          </a:p>
          <a:p>
            <a:pPr marL="522488" indent="-522488" eaLnBrk="0" hangingPunct="0">
              <a:lnSpc>
                <a:spcPct val="150000"/>
              </a:lnSpc>
              <a:buSzPct val="80000"/>
              <a:buFontTx/>
              <a:buAutoNum type="arabicPeriod" startAt="3"/>
            </a:pPr>
            <a:r>
              <a:rPr lang="en-US" sz="2400" dirty="0" err="1">
                <a:latin typeface="Khmer MEF1" pitchFamily="2" charset="0"/>
                <a:cs typeface="Khmer MEF1" pitchFamily="2" charset="0"/>
              </a:rPr>
              <a:t>ប្រៀបធៀប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និងឱ្យ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ហេតុផល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តាមរយៈការសន្និដ្ឋានដោយ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ត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ក្កៈ</a:t>
            </a:r>
            <a:endParaRPr lang="en-US" sz="2400" dirty="0">
              <a:latin typeface="Khmer MEF1" pitchFamily="2" charset="0"/>
              <a:cs typeface="Khmer MEF1" pitchFamily="2" charset="0"/>
            </a:endParaRPr>
          </a:p>
          <a:p>
            <a:pPr marL="522488" indent="-522488" eaLnBrk="0" hangingPunct="0">
              <a:lnSpc>
                <a:spcPct val="150000"/>
              </a:lnSpc>
              <a:buSzPct val="80000"/>
              <a:buFontTx/>
              <a:buAutoNum type="arabicPeriod" startAt="3"/>
            </a:pPr>
            <a:r>
              <a:rPr lang="en-US" sz="2400" dirty="0" err="1">
                <a:latin typeface="Khmer MEF1" pitchFamily="2" charset="0"/>
                <a:cs typeface="Khmer MEF1" pitchFamily="2" charset="0"/>
              </a:rPr>
              <a:t>មិនត្រូវធ្វើឲ្យអ្នកអានមានការភ័ន្តច្រឡំ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​ ៖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ផ្នែកនិមួយៗត្រូវតែ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​​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ជាប់ពាក់ព័ន្ធគ្នាជាមួយផ្នែកដទៃទៀតនៃរបាយការណ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៍ ។</a:t>
            </a:r>
          </a:p>
        </p:txBody>
      </p:sp>
      <p:sp>
        <p:nvSpPr>
          <p:cNvPr id="73731" name="Rectangle 6"/>
          <p:cNvSpPr txBox="1">
            <a:spLocks noChangeArrowheads="1"/>
          </p:cNvSpPr>
          <p:nvPr/>
        </p:nvSpPr>
        <p:spPr bwMode="auto">
          <a:xfrm>
            <a:off x="175260" y="1036320"/>
            <a:ext cx="8655116" cy="56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98" tIns="52249" rIns="104498" bIns="5224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m-KH" sz="24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  <a:sym typeface="Wingdings"/>
              </a:rPr>
              <a:t></a:t>
            </a:r>
            <a:r>
              <a:rPr lang="km-KH" sz="24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របាយការណ៍គួរតែមានសង្គតភាព</a:t>
            </a:r>
            <a:r>
              <a:rPr lang="en-US" sz="24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Khmer MEF2" pitchFamily="2" charset="0"/>
                <a:cs typeface="Khmer MEF2" pitchFamily="2" charset="0"/>
              </a:rPr>
              <a:t>(Consistent)</a:t>
            </a:r>
            <a:endParaRPr lang="en-CA" sz="2400" b="1" dirty="0">
              <a:solidFill>
                <a:srgbClr val="FF0000"/>
              </a:solidFill>
              <a:latin typeface="Khmer MEF2" pitchFamily="2" charset="0"/>
              <a:cs typeface="Khmer MEF2" pitchFamily="2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 rot="247790">
            <a:off x="8779702" y="3030338"/>
            <a:ext cx="1663144" cy="1038120"/>
            <a:chOff x="4604446" y="739014"/>
            <a:chExt cx="1446278" cy="915348"/>
          </a:xfrm>
          <a:solidFill>
            <a:srgbClr val="FFFF00"/>
          </a:solidFill>
        </p:grpSpPr>
        <p:sp>
          <p:nvSpPr>
            <p:cNvPr id="7" name="Oval 6"/>
            <p:cNvSpPr/>
            <p:nvPr/>
          </p:nvSpPr>
          <p:spPr>
            <a:xfrm rot="21340576">
              <a:off x="4604446" y="739014"/>
              <a:ext cx="1446278" cy="91534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4"/>
            <p:cNvSpPr/>
            <p:nvPr/>
          </p:nvSpPr>
          <p:spPr>
            <a:xfrm rot="21340576">
              <a:off x="4792127" y="955261"/>
              <a:ext cx="1048502" cy="55386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anchor="ctr"/>
            <a:lstStyle/>
            <a:p>
              <a:pPr algn="ctr" defTabSz="91435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m-KH" b="1" dirty="0">
                  <a:solidFill>
                    <a:schemeClr val="tx1"/>
                  </a:solidFill>
                  <a:latin typeface="Khmer MEF1" pitchFamily="2" charset="0"/>
                  <a:cs typeface="Khmer MEF1" pitchFamily="2" charset="0"/>
                </a:rPr>
                <a:t>សង្គតិភាព</a:t>
              </a:r>
              <a:endParaRPr lang="en-US" b="1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endParaRPr>
            </a:p>
          </p:txBody>
        </p:sp>
      </p:grp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262891" y="172720"/>
            <a:ext cx="8610649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km-KH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ច</a:t>
            </a:r>
            <a:r>
              <a:rPr lang="en-CA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. </a:t>
            </a:r>
            <a:r>
              <a:rPr lang="en-CA" sz="2700" dirty="0" err="1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គុណភាព</a:t>
            </a:r>
            <a:r>
              <a:rPr lang="km-KH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នៃ</a:t>
            </a:r>
            <a:r>
              <a:rPr lang="en-CA" sz="2700" dirty="0" err="1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របាយការណ៍សវនកម្ម</a:t>
            </a:r>
            <a:r>
              <a:rPr lang="km-KH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ដែលល្អ</a:t>
            </a:r>
            <a:r>
              <a:rPr lang="ca-ES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(ត)</a:t>
            </a:r>
            <a:endParaRPr lang="en-CA" sz="2700" dirty="0">
              <a:solidFill>
                <a:srgbClr val="FF0000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455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ChangeArrowheads="1"/>
          </p:cNvSpPr>
          <p:nvPr/>
        </p:nvSpPr>
        <p:spPr bwMode="auto">
          <a:xfrm>
            <a:off x="453846" y="2042006"/>
            <a:ext cx="8934609" cy="354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410" tIns="50797" rIns="103410" bIns="50797"/>
          <a:lstStyle/>
          <a:p>
            <a:pPr marL="391866" indent="-391866" eaLnBrk="0" hangingPunct="0">
              <a:lnSpc>
                <a:spcPct val="200000"/>
              </a:lnSpc>
              <a:buSzPct val="80000"/>
              <a:buFont typeface="Arial" pitchFamily="34" charset="0"/>
              <a:buChar char="•"/>
            </a:pPr>
            <a:r>
              <a:rPr lang="ca-ES" sz="2500" dirty="0">
                <a:latin typeface="Khmer MEF1" pitchFamily="2" charset="0"/>
                <a:cs typeface="Khmer MEF1" pitchFamily="2" charset="0"/>
              </a:rPr>
              <a:t>ភាព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ត្រឹមត្រូវ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គឺសំដៅ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ភាពហ្មត់ចត់</a:t>
            </a:r>
            <a:endParaRPr lang="en-US" sz="2500" dirty="0">
              <a:latin typeface="Khmer MEF1" pitchFamily="2" charset="0"/>
              <a:cs typeface="Khmer MEF1" pitchFamily="2" charset="0"/>
            </a:endParaRPr>
          </a:p>
          <a:p>
            <a:pPr marL="391866" indent="-391866" eaLnBrk="0" hangingPunct="0">
              <a:lnSpc>
                <a:spcPct val="200000"/>
              </a:lnSpc>
              <a:buSzPct val="80000"/>
              <a:buFont typeface="Arial" pitchFamily="34" charset="0"/>
              <a:buChar char="•"/>
            </a:pPr>
            <a:r>
              <a:rPr lang="km-KH" sz="2500" dirty="0">
                <a:latin typeface="Khmer MEF1" pitchFamily="2" charset="0"/>
                <a:cs typeface="Khmer MEF1" pitchFamily="2" charset="0"/>
              </a:rPr>
              <a:t>លទ្ធផលនៃការវិនិច្ឆ័យប្រកបដោយសមត្ថភាព​ និងអនុលោមចំពោះបទដ្ឋាន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 ច្បាប់ 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ដែលទទួលស្គាល់ជាទូទៅ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 ។</a:t>
            </a:r>
            <a:endParaRPr lang="en-US" sz="2500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75779" name="Rectangle 6"/>
          <p:cNvSpPr txBox="1">
            <a:spLocks noChangeArrowheads="1"/>
          </p:cNvSpPr>
          <p:nvPr/>
        </p:nvSpPr>
        <p:spPr bwMode="auto">
          <a:xfrm>
            <a:off x="603030" y="1366395"/>
            <a:ext cx="7275116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98" tIns="52249" rIns="104498" bIns="5224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m-KH" sz="27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  <a:sym typeface="Wingdings"/>
              </a:rPr>
              <a:t></a:t>
            </a:r>
            <a:r>
              <a:rPr lang="km-KH" sz="27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របាយការណ៍គួរតែត្រឹមត្រូវ</a:t>
            </a:r>
            <a:r>
              <a:rPr lang="en-US" sz="27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 </a:t>
            </a:r>
            <a:r>
              <a:rPr lang="en-US" sz="2700" b="1" dirty="0">
                <a:solidFill>
                  <a:srgbClr val="C00000"/>
                </a:solidFill>
                <a:latin typeface="Khmer MEF2" pitchFamily="2" charset="0"/>
                <a:cs typeface="Khmer MEF2" pitchFamily="2" charset="0"/>
              </a:rPr>
              <a:t>(Correct)</a:t>
            </a:r>
            <a:endParaRPr lang="en-CA" sz="2700" b="1" dirty="0">
              <a:solidFill>
                <a:srgbClr val="C00000"/>
              </a:solidFill>
              <a:latin typeface="Khmer MEF2" pitchFamily="2" charset="0"/>
              <a:cs typeface="Khmer MEF2" pitchFamily="2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 rot="247790">
            <a:off x="8251826" y="1757787"/>
            <a:ext cx="1663145" cy="1038119"/>
            <a:chOff x="4604446" y="739014"/>
            <a:chExt cx="1446278" cy="915348"/>
          </a:xfrm>
          <a:solidFill>
            <a:srgbClr val="FFFF00"/>
          </a:solidFill>
        </p:grpSpPr>
        <p:sp>
          <p:nvSpPr>
            <p:cNvPr id="7" name="Oval 6"/>
            <p:cNvSpPr/>
            <p:nvPr/>
          </p:nvSpPr>
          <p:spPr>
            <a:xfrm rot="21340576">
              <a:off x="4604446" y="739014"/>
              <a:ext cx="1446278" cy="91534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4"/>
            <p:cNvSpPr/>
            <p:nvPr/>
          </p:nvSpPr>
          <p:spPr>
            <a:xfrm rot="21340576">
              <a:off x="4786647" y="935308"/>
              <a:ext cx="1053238" cy="5740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anchor="ctr"/>
            <a:lstStyle/>
            <a:p>
              <a:pPr algn="ctr" defTabSz="91435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m-KH" b="1" dirty="0">
                  <a:solidFill>
                    <a:schemeClr val="tx1"/>
                  </a:solidFill>
                  <a:latin typeface="Khmer MEF1" pitchFamily="2" charset="0"/>
                  <a:cs typeface="Khmer MEF1" pitchFamily="2" charset="0"/>
                </a:rPr>
                <a:t>ត្រឹមត្រូវ</a:t>
              </a:r>
              <a:endParaRPr lang="en-US" b="1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endParaRPr>
            </a:p>
          </p:txBody>
        </p:sp>
      </p:grp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350521" y="345440"/>
            <a:ext cx="8610649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km-KH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ច</a:t>
            </a:r>
            <a:r>
              <a:rPr lang="en-CA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. </a:t>
            </a:r>
            <a:r>
              <a:rPr lang="en-CA" sz="2700" dirty="0" err="1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គុណភាព</a:t>
            </a:r>
            <a:r>
              <a:rPr lang="km-KH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នៃ</a:t>
            </a:r>
            <a:r>
              <a:rPr lang="en-CA" sz="2700" dirty="0" err="1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របាយការណ៍សវនកម្ម</a:t>
            </a:r>
            <a:r>
              <a:rPr lang="km-KH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ដែលល្អ</a:t>
            </a:r>
            <a:r>
              <a:rPr lang="ca-ES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(ត)</a:t>
            </a:r>
            <a:endParaRPr lang="en-CA" sz="2700" dirty="0">
              <a:solidFill>
                <a:srgbClr val="FF0000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289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ChangeArrowheads="1"/>
          </p:cNvSpPr>
          <p:nvPr/>
        </p:nvSpPr>
        <p:spPr bwMode="auto">
          <a:xfrm>
            <a:off x="241962" y="1988080"/>
            <a:ext cx="9902190" cy="503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410" tIns="50797" rIns="103410" bIns="50797"/>
          <a:lstStyle/>
          <a:p>
            <a:pPr eaLnBrk="0" hangingPunct="0">
              <a:lnSpc>
                <a:spcPct val="130000"/>
              </a:lnSpc>
              <a:buSzPct val="80000"/>
            </a:pPr>
            <a:r>
              <a:rPr lang="en-US" sz="2300" dirty="0" err="1">
                <a:latin typeface="Khmer MEF1" pitchFamily="2" charset="0"/>
                <a:cs typeface="Khmer MEF1" pitchFamily="2" charset="0"/>
              </a:rPr>
              <a:t>ប្រសិនបើ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អ្នក</a:t>
            </a:r>
            <a:r>
              <a:rPr lang="en-US" sz="2300" dirty="0" err="1">
                <a:latin typeface="Khmer MEF1" pitchFamily="2" charset="0"/>
                <a:cs typeface="Khmer MEF1" pitchFamily="2" charset="0"/>
              </a:rPr>
              <a:t>មិនអាច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មានសំអាងគ្រប់គ្រាន់ដើម្បីគាំទ្រ</a:t>
            </a:r>
            <a:r>
              <a:rPr lang="en-US" sz="2300" dirty="0" err="1">
                <a:latin typeface="Khmer MEF1" pitchFamily="2" charset="0"/>
                <a:cs typeface="Khmer MEF1" pitchFamily="2" charset="0"/>
              </a:rPr>
              <a:t>លទ្ធផលបា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ន</a:t>
            </a:r>
            <a:r>
              <a:rPr lang="en-US" sz="2300" dirty="0" err="1">
                <a:latin typeface="Khmer MEF1" pitchFamily="2" charset="0"/>
                <a:cs typeface="Khmer MEF1" pitchFamily="2" charset="0"/>
              </a:rPr>
              <a:t>ទេ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US" sz="2300" dirty="0" err="1">
                <a:latin typeface="Khmer MEF1" pitchFamily="2" charset="0"/>
                <a:cs typeface="Khmer MEF1" pitchFamily="2" charset="0"/>
              </a:rPr>
              <a:t>នោះមិនត្រូវ</a:t>
            </a:r>
            <a:endParaRPr lang="en-US" sz="2300" dirty="0">
              <a:latin typeface="Khmer MEF1" pitchFamily="2" charset="0"/>
              <a:cs typeface="Khmer MEF1" pitchFamily="2" charset="0"/>
            </a:endParaRPr>
          </a:p>
          <a:p>
            <a:pPr eaLnBrk="0" hangingPunct="0">
              <a:lnSpc>
                <a:spcPct val="130000"/>
              </a:lnSpc>
              <a:buSzPct val="80000"/>
            </a:pPr>
            <a:r>
              <a:rPr lang="en-US" sz="2300" dirty="0" err="1">
                <a:latin typeface="Khmer MEF1" pitchFamily="2" charset="0"/>
                <a:cs typeface="Khmer MEF1" pitchFamily="2" charset="0"/>
              </a:rPr>
              <a:t>សរសេរចូលទេ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។</a:t>
            </a:r>
          </a:p>
          <a:p>
            <a:pPr marL="391866" indent="-391866" eaLnBrk="0" hangingPunct="0">
              <a:lnSpc>
                <a:spcPct val="130000"/>
              </a:lnSpc>
              <a:buSzPct val="80000"/>
            </a:pPr>
            <a:r>
              <a:rPr lang="en-US" sz="2300" dirty="0">
                <a:latin typeface="Khmer MEF1" pitchFamily="2" charset="0"/>
                <a:cs typeface="Khmer MEF1" pitchFamily="2" charset="0"/>
              </a:rPr>
              <a:t>-</a:t>
            </a:r>
            <a:r>
              <a:rPr lang="km-KH" sz="2300" b="1" dirty="0">
                <a:latin typeface="Khmer MEF1" pitchFamily="2" charset="0"/>
                <a:cs typeface="Khmer MEF1" pitchFamily="2" charset="0"/>
              </a:rPr>
              <a:t>ត្រូវ</a:t>
            </a:r>
            <a:r>
              <a:rPr lang="en-US" sz="2300" b="1" dirty="0" err="1">
                <a:latin typeface="Khmer MEF1" pitchFamily="2" charset="0"/>
                <a:cs typeface="Khmer MEF1" pitchFamily="2" charset="0"/>
              </a:rPr>
              <a:t>ធានាភាព</a:t>
            </a:r>
            <a:r>
              <a:rPr lang="km-KH" sz="2300" b="1" dirty="0">
                <a:latin typeface="Khmer MEF1" pitchFamily="2" charset="0"/>
                <a:cs typeface="Khmer MEF1" pitchFamily="2" charset="0"/>
              </a:rPr>
              <a:t>ត្រឹមត្រូវ</a:t>
            </a:r>
            <a:r>
              <a:rPr lang="en-US" sz="2300" b="1" dirty="0" err="1">
                <a:latin typeface="Khmer MEF1" pitchFamily="2" charset="0"/>
                <a:cs typeface="Khmer MEF1" pitchFamily="2" charset="0"/>
              </a:rPr>
              <a:t>ក្នុង</a:t>
            </a:r>
            <a:r>
              <a:rPr lang="km-KH" sz="2300" b="1" dirty="0">
                <a:latin typeface="Khmer MEF1" pitchFamily="2" charset="0"/>
                <a:cs typeface="Khmer MEF1" pitchFamily="2" charset="0"/>
              </a:rPr>
              <a:t>ៈ</a:t>
            </a:r>
            <a:endParaRPr lang="en-US" sz="2300" b="1" dirty="0">
              <a:latin typeface="Khmer MEF1" pitchFamily="2" charset="0"/>
              <a:cs typeface="Khmer MEF1" pitchFamily="2" charset="0"/>
            </a:endParaRPr>
          </a:p>
          <a:p>
            <a:pPr marL="391866" indent="-391866" eaLnBrk="0" hangingPunct="0">
              <a:lnSpc>
                <a:spcPct val="130000"/>
              </a:lnSpc>
              <a:buSzPct val="80000"/>
              <a:buFont typeface="Arial" charset="0"/>
              <a:buChar char="•"/>
            </a:pPr>
            <a:r>
              <a:rPr lang="en-US" sz="2300" dirty="0" err="1">
                <a:latin typeface="Khmer MEF1" pitchFamily="2" charset="0"/>
                <a:cs typeface="Khmer MEF1" pitchFamily="2" charset="0"/>
              </a:rPr>
              <a:t>ការវិភាគបញ្ហា</a:t>
            </a:r>
            <a:endParaRPr lang="en-US" sz="2300" dirty="0">
              <a:latin typeface="Khmer MEF1" pitchFamily="2" charset="0"/>
              <a:cs typeface="Khmer MEF1" pitchFamily="2" charset="0"/>
            </a:endParaRPr>
          </a:p>
          <a:p>
            <a:pPr marL="391866" indent="-391866" eaLnBrk="0" hangingPunct="0">
              <a:lnSpc>
                <a:spcPct val="130000"/>
              </a:lnSpc>
              <a:buSzPct val="80000"/>
              <a:buFont typeface="Arial" charset="0"/>
              <a:buChar char="•"/>
            </a:pPr>
            <a:r>
              <a:rPr lang="en-US" sz="2300" dirty="0" err="1">
                <a:latin typeface="Khmer MEF1" pitchFamily="2" charset="0"/>
                <a:cs typeface="Khmer MEF1" pitchFamily="2" charset="0"/>
              </a:rPr>
              <a:t>ការធ្វើផែនការ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សវនកម្ម</a:t>
            </a:r>
            <a:endParaRPr lang="en-US" sz="2300" dirty="0">
              <a:latin typeface="Khmer MEF1" pitchFamily="2" charset="0"/>
              <a:cs typeface="Khmer MEF1" pitchFamily="2" charset="0"/>
            </a:endParaRPr>
          </a:p>
          <a:p>
            <a:pPr marL="391866" indent="-391866" eaLnBrk="0" hangingPunct="0">
              <a:lnSpc>
                <a:spcPct val="130000"/>
              </a:lnSpc>
              <a:buSzPct val="80000"/>
              <a:buFont typeface="Arial" charset="0"/>
              <a:buChar char="•"/>
            </a:pPr>
            <a:r>
              <a:rPr lang="en-US" sz="2300" dirty="0" err="1">
                <a:latin typeface="Khmer MEF1" pitchFamily="2" charset="0"/>
                <a:cs typeface="Khmer MEF1" pitchFamily="2" charset="0"/>
              </a:rPr>
              <a:t>ការប្រមូលទិន្នន័យ</a:t>
            </a:r>
            <a:endParaRPr lang="en-US" sz="2300" dirty="0">
              <a:latin typeface="Khmer MEF1" pitchFamily="2" charset="0"/>
              <a:cs typeface="Khmer MEF1" pitchFamily="2" charset="0"/>
            </a:endParaRPr>
          </a:p>
          <a:p>
            <a:pPr marL="391866" indent="-391866" eaLnBrk="0" hangingPunct="0">
              <a:lnSpc>
                <a:spcPct val="130000"/>
              </a:lnSpc>
              <a:buSzPct val="80000"/>
              <a:buFont typeface="Arial" charset="0"/>
              <a:buChar char="•"/>
            </a:pPr>
            <a:r>
              <a:rPr lang="en-US" sz="2300" dirty="0" err="1">
                <a:latin typeface="Khmer MEF1" pitchFamily="2" charset="0"/>
                <a:cs typeface="Khmer MEF1" pitchFamily="2" charset="0"/>
              </a:rPr>
              <a:t>ការបកស្រាយ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នូវហេតុការណ៍ 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(</a:t>
            </a:r>
            <a:r>
              <a:rPr lang="en-US" sz="2300" dirty="0">
                <a:latin typeface="Khmer MEF1" pitchFamily="2" charset="0"/>
                <a:cs typeface="Khmer MEF1" pitchFamily="2" charset="0"/>
              </a:rPr>
              <a:t>Fact)</a:t>
            </a:r>
          </a:p>
          <a:p>
            <a:pPr marL="391866" indent="-391866" eaLnBrk="0" hangingPunct="0">
              <a:lnSpc>
                <a:spcPct val="130000"/>
              </a:lnSpc>
              <a:buSzPct val="80000"/>
              <a:buFont typeface="Arial" charset="0"/>
              <a:buChar char="•"/>
            </a:pPr>
            <a:r>
              <a:rPr lang="en-US" sz="2300" dirty="0" err="1">
                <a:latin typeface="Khmer MEF1" pitchFamily="2" charset="0"/>
                <a:cs typeface="Khmer MEF1" pitchFamily="2" charset="0"/>
              </a:rPr>
              <a:t>ការ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ធ្វើសេចក្តី</a:t>
            </a:r>
            <a:r>
              <a:rPr lang="en-US" sz="2300" dirty="0" err="1">
                <a:latin typeface="Khmer MEF1" pitchFamily="2" charset="0"/>
                <a:cs typeface="Khmer MEF1" pitchFamily="2" charset="0"/>
              </a:rPr>
              <a:t>សន្និដ្ឋាន</a:t>
            </a:r>
            <a:endParaRPr lang="en-US" sz="2300" dirty="0">
              <a:latin typeface="Khmer MEF1" pitchFamily="2" charset="0"/>
              <a:cs typeface="Khmer MEF1" pitchFamily="2" charset="0"/>
            </a:endParaRPr>
          </a:p>
          <a:p>
            <a:pPr marL="391866" indent="-391866" eaLnBrk="0" hangingPunct="0">
              <a:lnSpc>
                <a:spcPct val="130000"/>
              </a:lnSpc>
              <a:buSzPct val="80000"/>
              <a:buFont typeface="Arial" charset="0"/>
              <a:buChar char="•"/>
            </a:pPr>
            <a:r>
              <a:rPr lang="en-US" sz="2300" dirty="0" err="1">
                <a:latin typeface="Khmer MEF1" pitchFamily="2" charset="0"/>
                <a:cs typeface="Khmer MEF1" pitchFamily="2" charset="0"/>
              </a:rPr>
              <a:t>ការ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កសាង</a:t>
            </a:r>
            <a:r>
              <a:rPr lang="en-US" sz="2300" dirty="0" err="1">
                <a:latin typeface="Khmer MEF1" pitchFamily="2" charset="0"/>
                <a:cs typeface="Khmer MEF1" pitchFamily="2" charset="0"/>
              </a:rPr>
              <a:t>អនុសាសន</a:t>
            </a:r>
            <a:r>
              <a:rPr lang="en-US" sz="2300" dirty="0">
                <a:latin typeface="Khmer MEF1" pitchFamily="2" charset="0"/>
                <a:cs typeface="Khmer MEF1" pitchFamily="2" charset="0"/>
              </a:rPr>
              <a:t>៍</a:t>
            </a:r>
          </a:p>
          <a:p>
            <a:pPr marL="391866" indent="-391866" eaLnBrk="0" hangingPunct="0">
              <a:lnSpc>
                <a:spcPct val="130000"/>
              </a:lnSpc>
              <a:buSzPct val="80000"/>
              <a:buFont typeface="Arial" charset="0"/>
              <a:buChar char="•"/>
            </a:pPr>
            <a:r>
              <a:rPr lang="en-US" sz="2300" dirty="0" err="1">
                <a:latin typeface="Khmer MEF1" pitchFamily="2" charset="0"/>
                <a:cs typeface="Khmer MEF1" pitchFamily="2" charset="0"/>
              </a:rPr>
              <a:t>ការរៀបចំ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ឯកសារ</a:t>
            </a:r>
            <a:r>
              <a:rPr lang="en-US" sz="2300" dirty="0" err="1">
                <a:latin typeface="Khmer MEF1" pitchFamily="2" charset="0"/>
                <a:cs typeface="Khmer MEF1" pitchFamily="2" charset="0"/>
              </a:rPr>
              <a:t>សម្រាប់ធ្វើបទបង្ហាញ</a:t>
            </a:r>
            <a:endParaRPr lang="en-US" sz="2300" dirty="0">
              <a:latin typeface="Khmer MEF1" pitchFamily="2" charset="0"/>
              <a:cs typeface="Khmer MEF1" pitchFamily="2" charset="0"/>
            </a:endParaRPr>
          </a:p>
          <a:p>
            <a:pPr marL="391866" indent="-391866" eaLnBrk="0" hangingPunct="0">
              <a:lnSpc>
                <a:spcPct val="130000"/>
              </a:lnSpc>
              <a:buSzPct val="80000"/>
              <a:buFont typeface="Arial" charset="0"/>
              <a:buChar char="•"/>
            </a:pPr>
            <a:r>
              <a:rPr lang="en-US" sz="2300" dirty="0" err="1">
                <a:latin typeface="Khmer MEF1" pitchFamily="2" charset="0"/>
                <a:cs typeface="Khmer MEF1" pitchFamily="2" charset="0"/>
              </a:rPr>
              <a:t>ការសរសេរ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សេចក្តីព្រាង</a:t>
            </a:r>
            <a:r>
              <a:rPr lang="en-US" sz="23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 សរសេរឡើងវិញ និងសរសេរបញ្ចប់របាយការណ៍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 ។</a:t>
            </a:r>
            <a:endParaRPr lang="en-US" sz="2500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77827" name="Rectangle 6"/>
          <p:cNvSpPr txBox="1">
            <a:spLocks noChangeArrowheads="1"/>
          </p:cNvSpPr>
          <p:nvPr/>
        </p:nvSpPr>
        <p:spPr bwMode="auto">
          <a:xfrm>
            <a:off x="438150" y="1295400"/>
            <a:ext cx="7927433" cy="69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98" tIns="52249" rIns="104498" bIns="5224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m-KH" sz="27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  <a:sym typeface="Wingdings"/>
              </a:rPr>
              <a:t></a:t>
            </a:r>
            <a:r>
              <a:rPr lang="km-KH" sz="27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របាយការណ៍គួរតែត្រឹមត្រូវ</a:t>
            </a:r>
            <a:r>
              <a:rPr lang="en-US" sz="27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 </a:t>
            </a:r>
            <a:r>
              <a:rPr lang="en-US" sz="2700" b="1" dirty="0">
                <a:solidFill>
                  <a:srgbClr val="C00000"/>
                </a:solidFill>
                <a:latin typeface="Khmer MEF2" pitchFamily="2" charset="0"/>
                <a:cs typeface="Khmer MEF2" pitchFamily="2" charset="0"/>
              </a:rPr>
              <a:t>(Correct)</a:t>
            </a:r>
            <a:endParaRPr lang="en-CA" sz="2700" b="1" dirty="0">
              <a:solidFill>
                <a:srgbClr val="C00000"/>
              </a:solidFill>
              <a:latin typeface="Khmer MEF2" pitchFamily="2" charset="0"/>
              <a:cs typeface="Khmer MEF2" pitchFamily="2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 rot="247790">
            <a:off x="8333979" y="2891262"/>
            <a:ext cx="1663144" cy="1038119"/>
            <a:chOff x="4604446" y="739014"/>
            <a:chExt cx="1446278" cy="915348"/>
          </a:xfrm>
          <a:solidFill>
            <a:srgbClr val="FFFF00"/>
          </a:solidFill>
        </p:grpSpPr>
        <p:sp>
          <p:nvSpPr>
            <p:cNvPr id="7" name="Oval 6"/>
            <p:cNvSpPr/>
            <p:nvPr/>
          </p:nvSpPr>
          <p:spPr>
            <a:xfrm rot="21340576">
              <a:off x="4604446" y="739014"/>
              <a:ext cx="1446278" cy="91534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4"/>
            <p:cNvSpPr/>
            <p:nvPr/>
          </p:nvSpPr>
          <p:spPr>
            <a:xfrm rot="21340576">
              <a:off x="4779489" y="876776"/>
              <a:ext cx="1058219" cy="6328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anchor="ctr"/>
            <a:lstStyle/>
            <a:p>
              <a:pPr algn="ctr" defTabSz="91435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m-KH" b="1">
                  <a:solidFill>
                    <a:schemeClr val="tx1"/>
                  </a:solidFill>
                  <a:latin typeface="Khmer MEF1" pitchFamily="2" charset="0"/>
                  <a:cs typeface="Khmer MEF1" pitchFamily="2" charset="0"/>
                </a:rPr>
                <a:t>ត្រឹមត្រូវ</a:t>
              </a:r>
              <a:endParaRPr lang="en-US" b="1">
                <a:solidFill>
                  <a:schemeClr val="tx1"/>
                </a:solidFill>
                <a:latin typeface="Khmer MEF1" pitchFamily="2" charset="0"/>
                <a:cs typeface="Khmer MEF1" pitchFamily="2" charset="0"/>
              </a:endParaRPr>
            </a:p>
          </p:txBody>
        </p:sp>
      </p:grp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525780" y="431800"/>
            <a:ext cx="8372796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km-KH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ច</a:t>
            </a:r>
            <a:r>
              <a:rPr lang="en-CA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. </a:t>
            </a:r>
            <a:r>
              <a:rPr lang="en-CA" sz="2700" dirty="0" err="1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គុណភាព</a:t>
            </a:r>
            <a:r>
              <a:rPr lang="km-KH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នៃ</a:t>
            </a:r>
            <a:r>
              <a:rPr lang="en-CA" sz="2700" dirty="0" err="1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របាយការណ៍សវនកម្ម</a:t>
            </a:r>
            <a:r>
              <a:rPr lang="km-KH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ដែលល្អ</a:t>
            </a:r>
            <a:r>
              <a:rPr lang="ca-ES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(ត)</a:t>
            </a:r>
            <a:endParaRPr lang="en-CA" sz="2700" dirty="0">
              <a:solidFill>
                <a:srgbClr val="FF0000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289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6"/>
          <p:cNvSpPr>
            <a:spLocks noChangeArrowheads="1"/>
          </p:cNvSpPr>
          <p:nvPr/>
        </p:nvSpPr>
        <p:spPr bwMode="auto">
          <a:xfrm>
            <a:off x="553197" y="2524158"/>
            <a:ext cx="8934609" cy="371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410" tIns="50797" rIns="103410" bIns="50797"/>
          <a:lstStyle/>
          <a:p>
            <a:pPr marL="391866" indent="-391866" eaLnBrk="0" hangingPunct="0">
              <a:lnSpc>
                <a:spcPct val="200000"/>
              </a:lnSpc>
              <a:buSzPct val="80000"/>
            </a:pPr>
            <a:r>
              <a:rPr lang="en-US" sz="2400" dirty="0" err="1">
                <a:latin typeface="Khmer MEF1" pitchFamily="2" charset="0"/>
                <a:cs typeface="Khmer MEF1" pitchFamily="2" charset="0"/>
              </a:rPr>
              <a:t>របាយការណ៍ត្រូវតែប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ង្ហាញឲ្យ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អ្នកអាន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ជឿថា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៖</a:t>
            </a:r>
          </a:p>
          <a:p>
            <a:pPr marL="391866" indent="-391866" eaLnBrk="0" hangingPunct="0">
              <a:lnSpc>
                <a:spcPct val="200000"/>
              </a:lnSpc>
              <a:buSzPct val="80000"/>
            </a:pPr>
            <a:r>
              <a:rPr lang="en-US" sz="2400" dirty="0">
                <a:latin typeface="Khmer MEF1" pitchFamily="2" charset="0"/>
                <a:cs typeface="Khmer MEF1" pitchFamily="2" charset="0"/>
              </a:rPr>
              <a:t>	- 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របាយការណ៍នេះមានលក្ខណៈហ្មត់ចត់</a:t>
            </a:r>
            <a:endParaRPr lang="en-US" sz="2400" dirty="0">
              <a:latin typeface="Khmer MEF1" pitchFamily="2" charset="0"/>
              <a:cs typeface="Khmer MEF1" pitchFamily="2" charset="0"/>
            </a:endParaRPr>
          </a:p>
          <a:p>
            <a:pPr marL="391866" indent="-391866" eaLnBrk="0" hangingPunct="0">
              <a:lnSpc>
                <a:spcPct val="200000"/>
              </a:lnSpc>
              <a:buSzPct val="80000"/>
            </a:pPr>
            <a:r>
              <a:rPr lang="en-US" sz="2400" dirty="0">
                <a:latin typeface="Khmer MEF1" pitchFamily="2" charset="0"/>
                <a:cs typeface="Khmer MEF1" pitchFamily="2" charset="0"/>
              </a:rPr>
              <a:t>	- 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របាយការណ៍នេះ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ផ្អែកលើការវិនិច្ឆ័យត្រឹមត្រូវ</a:t>
            </a:r>
            <a:endParaRPr lang="en-US" sz="2400" dirty="0">
              <a:latin typeface="Khmer MEF1" pitchFamily="2" charset="0"/>
              <a:cs typeface="Khmer MEF1" pitchFamily="2" charset="0"/>
            </a:endParaRPr>
          </a:p>
          <a:p>
            <a:pPr marL="391866" indent="-391866" eaLnBrk="0" hangingPunct="0">
              <a:lnSpc>
                <a:spcPct val="200000"/>
              </a:lnSpc>
              <a:buSzPct val="80000"/>
            </a:pPr>
            <a:r>
              <a:rPr lang="en-US" sz="2400" dirty="0">
                <a:latin typeface="Khmer MEF1" pitchFamily="2" charset="0"/>
                <a:cs typeface="Khmer MEF1" pitchFamily="2" charset="0"/>
              </a:rPr>
              <a:t>	- 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អនុសាសន៍ចាំបាច់ត្រូវ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តែ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អនុវត្ត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 ។</a:t>
            </a:r>
          </a:p>
        </p:txBody>
      </p:sp>
      <p:sp>
        <p:nvSpPr>
          <p:cNvPr id="79875" name="Rectangle 6"/>
          <p:cNvSpPr txBox="1">
            <a:spLocks noChangeArrowheads="1"/>
          </p:cNvSpPr>
          <p:nvPr/>
        </p:nvSpPr>
        <p:spPr bwMode="auto">
          <a:xfrm>
            <a:off x="525780" y="1381760"/>
            <a:ext cx="7275116" cy="69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98" tIns="52249" rIns="104498" bIns="5224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m-KH" sz="27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  <a:sym typeface="Wingdings"/>
              </a:rPr>
              <a:t></a:t>
            </a:r>
            <a:r>
              <a:rPr lang="km-KH" sz="27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របាយការណ៍គួរតែត្រឹមត្រូវ</a:t>
            </a:r>
            <a:r>
              <a:rPr lang="en-US" sz="27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 </a:t>
            </a:r>
            <a:r>
              <a:rPr lang="en-US" sz="2700" b="1" dirty="0">
                <a:solidFill>
                  <a:srgbClr val="C00000"/>
                </a:solidFill>
                <a:latin typeface="Khmer MEF2" pitchFamily="2" charset="0"/>
                <a:cs typeface="Khmer MEF2" pitchFamily="2" charset="0"/>
              </a:rPr>
              <a:t>(Correct)</a:t>
            </a:r>
            <a:endParaRPr lang="en-CA" sz="2700" b="1" dirty="0">
              <a:solidFill>
                <a:srgbClr val="C00000"/>
              </a:solidFill>
              <a:latin typeface="Khmer MEF2" pitchFamily="2" charset="0"/>
              <a:cs typeface="Khmer MEF2" pitchFamily="2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036221" y="2666830"/>
            <a:ext cx="1663145" cy="1038120"/>
            <a:chOff x="4604446" y="739014"/>
            <a:chExt cx="1446278" cy="915348"/>
          </a:xfrm>
          <a:solidFill>
            <a:srgbClr val="FFFF00"/>
          </a:solidFill>
        </p:grpSpPr>
        <p:sp>
          <p:nvSpPr>
            <p:cNvPr id="7" name="Oval 6"/>
            <p:cNvSpPr/>
            <p:nvPr/>
          </p:nvSpPr>
          <p:spPr>
            <a:xfrm rot="21340576">
              <a:off x="4604446" y="739014"/>
              <a:ext cx="1446278" cy="91534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4"/>
            <p:cNvSpPr/>
            <p:nvPr/>
          </p:nvSpPr>
          <p:spPr>
            <a:xfrm rot="21340576">
              <a:off x="4708508" y="865082"/>
              <a:ext cx="1128764" cy="64724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anchor="ctr"/>
            <a:lstStyle/>
            <a:p>
              <a:pPr algn="ctr" defTabSz="91435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m-KH" dirty="0" smtClean="0">
                  <a:solidFill>
                    <a:srgbClr val="0000CC"/>
                  </a:solidFill>
                  <a:latin typeface="Khmer MEF2" pitchFamily="2" charset="0"/>
                  <a:cs typeface="Khmer MEF2" pitchFamily="2" charset="0"/>
                </a:rPr>
                <a:t>ត្រឹមត្រូវ</a:t>
              </a:r>
              <a:r>
                <a:rPr lang="en-US" dirty="0" smtClean="0">
                  <a:solidFill>
                    <a:srgbClr val="0000CC"/>
                  </a:solidFill>
                  <a:latin typeface="Khmer MEF2" pitchFamily="2" charset="0"/>
                  <a:cs typeface="Khmer MEF2" pitchFamily="2" charset="0"/>
                </a:rPr>
                <a:t> </a:t>
              </a:r>
              <a:endParaRPr lang="en-US" b="1" dirty="0">
                <a:solidFill>
                  <a:schemeClr val="tx1"/>
                </a:solidFill>
                <a:latin typeface="Khmer OS" pitchFamily="2" charset="0"/>
                <a:cs typeface="Arial" charset="0"/>
              </a:endParaRPr>
            </a:p>
          </p:txBody>
        </p:sp>
      </p:grp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438151" y="431800"/>
            <a:ext cx="8610649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km-KH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ច</a:t>
            </a:r>
            <a:r>
              <a:rPr lang="en-CA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. </a:t>
            </a:r>
            <a:r>
              <a:rPr lang="en-CA" sz="2700" dirty="0" err="1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គុណភាព</a:t>
            </a:r>
            <a:r>
              <a:rPr lang="km-KH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នៃ</a:t>
            </a:r>
            <a:r>
              <a:rPr lang="en-CA" sz="2700" dirty="0" err="1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របាយការណ៍សវនកម្ម</a:t>
            </a:r>
            <a:r>
              <a:rPr lang="km-KH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ដែលល្អ</a:t>
            </a:r>
            <a:r>
              <a:rPr lang="ca-ES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(ត)</a:t>
            </a:r>
            <a:endParaRPr lang="en-CA" sz="2700" dirty="0">
              <a:solidFill>
                <a:srgbClr val="FF0000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653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6"/>
          <p:cNvSpPr>
            <a:spLocks noChangeArrowheads="1"/>
          </p:cNvSpPr>
          <p:nvPr/>
        </p:nvSpPr>
        <p:spPr bwMode="auto">
          <a:xfrm>
            <a:off x="788670" y="1986280"/>
            <a:ext cx="8934609" cy="500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410" tIns="50797" rIns="103410" bIns="50797"/>
          <a:lstStyle/>
          <a:p>
            <a:pPr marL="391866" indent="-391866" eaLnBrk="0" hangingPunct="0">
              <a:buSzPct val="80000"/>
            </a:pPr>
            <a:endParaRPr lang="en-US" sz="2700">
              <a:latin typeface="Tahoma" pitchFamily="34" charset="0"/>
            </a:endParaRPr>
          </a:p>
        </p:txBody>
      </p:sp>
      <p:sp>
        <p:nvSpPr>
          <p:cNvPr id="81923" name="Rectangle 6"/>
          <p:cNvSpPr txBox="1">
            <a:spLocks noChangeArrowheads="1"/>
          </p:cNvSpPr>
          <p:nvPr/>
        </p:nvSpPr>
        <p:spPr bwMode="auto">
          <a:xfrm>
            <a:off x="525780" y="1468120"/>
            <a:ext cx="7631113" cy="69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98" tIns="52249" rIns="104498" bIns="5224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m-KH" sz="27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  <a:sym typeface="Wingdings"/>
              </a:rPr>
              <a:t></a:t>
            </a:r>
            <a:r>
              <a:rPr lang="km-KH" sz="27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របាយការណ៍គួររៀបចំបានរលូន</a:t>
            </a:r>
            <a:r>
              <a:rPr lang="en-US" sz="27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  </a:t>
            </a:r>
            <a:r>
              <a:rPr lang="en-US" sz="2700" b="1" dirty="0">
                <a:solidFill>
                  <a:srgbClr val="C00000"/>
                </a:solidFill>
                <a:latin typeface="Khmer MEF2" pitchFamily="2" charset="0"/>
                <a:cs typeface="Khmer MEF2" pitchFamily="2" charset="0"/>
              </a:rPr>
              <a:t>(Coherent)</a:t>
            </a:r>
            <a:endParaRPr lang="en-CA" sz="2700" b="1" dirty="0">
              <a:solidFill>
                <a:srgbClr val="C00000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81924" name="TextBox 5"/>
          <p:cNvSpPr txBox="1">
            <a:spLocks noChangeArrowheads="1"/>
          </p:cNvSpPr>
          <p:nvPr/>
        </p:nvSpPr>
        <p:spPr bwMode="auto">
          <a:xfrm>
            <a:off x="175260" y="2245360"/>
            <a:ext cx="10077450" cy="416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498" tIns="52249" rIns="104498" bIns="5224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91866" indent="-391866" algn="just">
              <a:lnSpc>
                <a:spcPct val="150000"/>
              </a:lnSpc>
              <a:buSzPct val="80000"/>
              <a:buFont typeface="Arial" pitchFamily="34" charset="0"/>
              <a:buChar char="•"/>
            </a:pPr>
            <a:r>
              <a:rPr lang="ca-ES" sz="2400" dirty="0">
                <a:latin typeface="Khmer MEF1" pitchFamily="2" charset="0"/>
                <a:cs typeface="Khmer MEF1" pitchFamily="2" charset="0"/>
              </a:rPr>
              <a:t>ការ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រៀបចំបានរលូនគឺជាគុណភាពមួយនៃការសសេររបាយការណ៍ដែលធ្វើឲ្យ</a:t>
            </a:r>
            <a:r>
              <a:rPr lang="km-KH" sz="2400" dirty="0" smtClean="0">
                <a:latin typeface="Khmer MEF1" pitchFamily="2" charset="0"/>
                <a:cs typeface="Khmer MEF1" pitchFamily="2" charset="0"/>
              </a:rPr>
              <a:t>រាលព័ត៌មាន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ទាំងឡាយ​ជាប់ទាក់ទងគ្នាល្អ​ពីផ្នែកមួយទៅផ្នែកមួយទៀត។</a:t>
            </a:r>
          </a:p>
          <a:p>
            <a:pPr marL="391866" indent="-391866">
              <a:lnSpc>
                <a:spcPct val="150000"/>
              </a:lnSpc>
              <a:buSzPct val="80000"/>
              <a:buFont typeface="Arial" pitchFamily="34" charset="0"/>
              <a:buChar char="•"/>
            </a:pPr>
            <a:r>
              <a:rPr lang="ca-ES" sz="2400" dirty="0">
                <a:latin typeface="Khmer MEF1" pitchFamily="2" charset="0"/>
                <a:cs typeface="Khmer MEF1" pitchFamily="2" charset="0"/>
              </a:rPr>
              <a:t>ដើម្បីទទួលបាន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ភាពរលូន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ត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្រូវ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៖</a:t>
            </a:r>
            <a:endParaRPr lang="en-US" sz="2400" dirty="0">
              <a:latin typeface="Khmer MEF1" pitchFamily="2" charset="0"/>
              <a:cs typeface="Khmer MEF1" pitchFamily="2" charset="0"/>
            </a:endParaRPr>
          </a:p>
          <a:p>
            <a:pPr marL="1134816" lvl="1" indent="-391866">
              <a:lnSpc>
                <a:spcPct val="150000"/>
              </a:lnSpc>
              <a:buSzPct val="80000"/>
              <a:buFont typeface="Arial" charset="0"/>
              <a:buChar char="•"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ជ្រើសរើស និងប្រើប្រាស់ពាក្យឲ្យបានសមស្រប</a:t>
            </a:r>
            <a:endParaRPr lang="en-US" sz="2400" dirty="0">
              <a:latin typeface="Khmer MEF1" pitchFamily="2" charset="0"/>
              <a:cs typeface="Khmer MEF1" pitchFamily="2" charset="0"/>
            </a:endParaRPr>
          </a:p>
          <a:p>
            <a:pPr marL="1134816" lvl="1" indent="-391866">
              <a:lnSpc>
                <a:spcPct val="150000"/>
              </a:lnSpc>
              <a:buSzPct val="80000"/>
              <a:buFont typeface="Arial" charset="0"/>
              <a:buChar char="•"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ថ្លឹងថ្លែងពាក្យក្នុងឃ្លា ឃ្លាក្នុងកថាខណ្ឌ និងកថាខណ្ឌក្នុងរបាយការណ៍</a:t>
            </a:r>
            <a:endParaRPr lang="en-US" sz="2400" dirty="0">
              <a:latin typeface="Khmer MEF1" pitchFamily="2" charset="0"/>
              <a:cs typeface="Khmer MEF1" pitchFamily="2" charset="0"/>
            </a:endParaRPr>
          </a:p>
          <a:p>
            <a:pPr marL="1134816" lvl="1" indent="-391866">
              <a:lnSpc>
                <a:spcPct val="150000"/>
              </a:lnSpc>
              <a:buSzPct val="80000"/>
              <a:buFont typeface="Arial" charset="0"/>
              <a:buChar char="•"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បង្ហាញព័ត៌មានតាមលំដាប់លំដោយនិងដោយត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ក្កៈ ។</a:t>
            </a:r>
            <a:endParaRPr lang="en-US" sz="2400" dirty="0">
              <a:latin typeface="Khmer MEF1" pitchFamily="2" charset="0"/>
              <a:cs typeface="Khmer MEF1" pitchFamily="2" charset="0"/>
            </a:endParaRPr>
          </a:p>
          <a:p>
            <a:pPr eaLnBrk="1" hangingPunct="1">
              <a:lnSpc>
                <a:spcPct val="200000"/>
              </a:lnSpc>
            </a:pPr>
            <a:endParaRPr lang="en-US" sz="2400" dirty="0">
              <a:latin typeface="Khmer MEF1" pitchFamily="2" charset="0"/>
              <a:cs typeface="Khmer MEF1" pitchFamily="2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 rot="247790">
            <a:off x="8569352" y="3106540"/>
            <a:ext cx="1663145" cy="1038120"/>
            <a:chOff x="4604446" y="739014"/>
            <a:chExt cx="1446278" cy="915348"/>
          </a:xfrm>
          <a:solidFill>
            <a:srgbClr val="FFFF00"/>
          </a:solidFill>
        </p:grpSpPr>
        <p:sp>
          <p:nvSpPr>
            <p:cNvPr id="8" name="Oval 7"/>
            <p:cNvSpPr/>
            <p:nvPr/>
          </p:nvSpPr>
          <p:spPr>
            <a:xfrm rot="21340576">
              <a:off x="4604446" y="739014"/>
              <a:ext cx="1446278" cy="91534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 rot="21340576">
              <a:off x="4708508" y="865082"/>
              <a:ext cx="1128764" cy="64724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anchor="ctr"/>
            <a:lstStyle/>
            <a:p>
              <a:pPr algn="ctr" defTabSz="91435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m-KH" sz="2300" b="1">
                  <a:solidFill>
                    <a:schemeClr val="tx1"/>
                  </a:solidFill>
                  <a:latin typeface="Khmer MEF1" pitchFamily="2" charset="0"/>
                  <a:cs typeface="Khmer MEF1" pitchFamily="2" charset="0"/>
                </a:rPr>
                <a:t>រលូន</a:t>
              </a:r>
              <a:endParaRPr lang="en-US" sz="2300" b="1">
                <a:solidFill>
                  <a:schemeClr val="tx1"/>
                </a:solidFill>
                <a:latin typeface="Khmer MEF1" pitchFamily="2" charset="0"/>
                <a:cs typeface="Khmer MEF1" pitchFamily="2" charset="0"/>
              </a:endParaRPr>
            </a:p>
          </p:txBody>
        </p:sp>
      </p:grpSp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262891" y="431800"/>
            <a:ext cx="8610649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km-KH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ច</a:t>
            </a:r>
            <a:r>
              <a:rPr lang="en-CA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. </a:t>
            </a:r>
            <a:r>
              <a:rPr lang="en-CA" sz="2700" dirty="0" err="1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គុណភាព</a:t>
            </a:r>
            <a:r>
              <a:rPr lang="km-KH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នៃ</a:t>
            </a:r>
            <a:r>
              <a:rPr lang="en-CA" sz="2700" dirty="0" err="1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របាយការណ៍សវនកម្ម</a:t>
            </a:r>
            <a:r>
              <a:rPr lang="km-KH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ដែលល្អ</a:t>
            </a:r>
            <a:r>
              <a:rPr lang="ca-ES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(ត)</a:t>
            </a:r>
            <a:endParaRPr lang="en-CA" sz="2700" dirty="0">
              <a:solidFill>
                <a:srgbClr val="FF0000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685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828800" y="1632455"/>
            <a:ext cx="6459061" cy="734060"/>
          </a:xfrm>
        </p:spPr>
        <p:txBody>
          <a:bodyPr/>
          <a:lstStyle/>
          <a:p>
            <a:pPr eaLnBrk="1" hangingPunct="1"/>
            <a:r>
              <a:rPr lang="km-KH" sz="2300">
                <a:latin typeface="Khmer OS Muol" pitchFamily="2" charset="0"/>
                <a:cs typeface="Khmer OS Muol" pitchFamily="2" charset="0"/>
              </a:rPr>
              <a:t>ការវាយតម្លៃហានិភ័យ</a:t>
            </a:r>
            <a:endParaRPr lang="en-GB" sz="2300">
              <a:latin typeface="Khmer OS Muol" pitchFamily="2" charset="0"/>
              <a:cs typeface="Khmer OS Muol" pitchFamily="2" charset="0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838200" y="2590800"/>
            <a:ext cx="8991600" cy="2938040"/>
          </a:xfrm>
        </p:spPr>
        <p:txBody>
          <a:bodyPr/>
          <a:lstStyle/>
          <a:p>
            <a:pPr marL="0" indent="0" eaLnBrk="1" hangingPunct="1">
              <a:lnSpc>
                <a:spcPct val="200000"/>
              </a:lnSpc>
            </a:pPr>
            <a:r>
              <a:rPr lang="km-KH" sz="2400" dirty="0">
                <a:latin typeface="Khmer OS System" pitchFamily="2" charset="0"/>
                <a:ea typeface="Khmer OS System" pitchFamily="2" charset="0"/>
                <a:cs typeface="Khmer OS System" pitchFamily="2" charset="0"/>
              </a:rPr>
              <a:t> ជាការកំណត់នូវហានិភ័យ  ការវាស់វែងហានិភ័យ និងដំណើរការគមនាគមន៏អំពីហានិភ័យ។ </a:t>
            </a:r>
          </a:p>
          <a:p>
            <a:pPr marL="0" indent="0" eaLnBrk="1" hangingPunct="1">
              <a:lnSpc>
                <a:spcPct val="200000"/>
              </a:lnSpc>
            </a:pPr>
            <a:r>
              <a:rPr lang="km-KH" sz="2400" dirty="0">
                <a:latin typeface="Khmer OS System" pitchFamily="2" charset="0"/>
                <a:ea typeface="Khmer OS System" pitchFamily="2" charset="0"/>
                <a:cs typeface="Khmer OS System" pitchFamily="2" charset="0"/>
              </a:rPr>
              <a:t> ដំណើរការវាយតម្លៃហានិភ័យ គឺជាការវាស់វែងហានិភ័យតាមរយៈកត្តាពីរៈ ផលប៉ះពាល់ និងឱកាសដែលអាចកើតមានហានិភ័យ ។</a:t>
            </a:r>
            <a:endParaRPr lang="en-GB" sz="2400" dirty="0">
              <a:latin typeface="Khmer OS System" pitchFamily="2" charset="0"/>
              <a:ea typeface="Khmer OS System" pitchFamily="2" charset="0"/>
              <a:cs typeface="Khmer OS System" pitchFamily="2" charset="0"/>
            </a:endParaRPr>
          </a:p>
          <a:p>
            <a:pPr marL="0" indent="0" eaLnBrk="1" hangingPunct="1">
              <a:lnSpc>
                <a:spcPct val="200000"/>
              </a:lnSpc>
            </a:pPr>
            <a:endParaRPr lang="en-GB" sz="2100" dirty="0">
              <a:latin typeface="Khmer OS System" pitchFamily="2" charset="0"/>
              <a:ea typeface="Khmer OS System" pitchFamily="2" charset="0"/>
              <a:cs typeface="Khmer OS System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16/09/2013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25780" y="172720"/>
            <a:ext cx="5417820" cy="967293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pPr marL="571500" indent="-571500">
              <a:buAutoNum type="romanUcPeriod"/>
            </a:pPr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សេ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ចក្តីផ្តើ</a:t>
            </a:r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ម</a:t>
            </a:r>
          </a:p>
          <a:p>
            <a:r>
              <a:rPr lang="km-KH" sz="2400" dirty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២. និយមន័យ សញ្ញាណ និងពាក្យគន្លឹះ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5446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6"/>
          <p:cNvSpPr>
            <a:spLocks noChangeArrowheads="1"/>
          </p:cNvSpPr>
          <p:nvPr/>
        </p:nvSpPr>
        <p:spPr bwMode="auto">
          <a:xfrm>
            <a:off x="438150" y="1986280"/>
            <a:ext cx="9201150" cy="518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410" tIns="50797" rIns="103410" bIns="50797"/>
          <a:lstStyle/>
          <a:p>
            <a:pPr>
              <a:lnSpc>
                <a:spcPct val="150000"/>
              </a:lnSpc>
              <a:buSzPct val="80000"/>
            </a:pPr>
            <a:r>
              <a:rPr lang="en-GB" sz="2400" dirty="0" err="1">
                <a:latin typeface="Khmer MEF1" pitchFamily="2" charset="0"/>
                <a:cs typeface="Khmer MEF1" pitchFamily="2" charset="0"/>
              </a:rPr>
              <a:t>គន្លឹះមួយចំនួន</a:t>
            </a:r>
            <a:r>
              <a:rPr lang="en-GB" sz="2400" dirty="0">
                <a:latin typeface="Khmer MEF1" pitchFamily="2" charset="0"/>
                <a:cs typeface="Khmer MEF1" pitchFamily="2" charset="0"/>
              </a:rPr>
              <a:t> ៖</a:t>
            </a:r>
          </a:p>
          <a:p>
            <a:pPr>
              <a:lnSpc>
                <a:spcPct val="150000"/>
              </a:lnSpc>
              <a:buSzPct val="80000"/>
              <a:buFontTx/>
              <a:buAutoNum type="arabicPeriod"/>
            </a:pPr>
            <a:r>
              <a:rPr lang="en-GB" sz="2400" dirty="0" err="1">
                <a:latin typeface="Khmer MEF1" pitchFamily="2" charset="0"/>
                <a:cs typeface="Khmer MEF1" pitchFamily="2" charset="0"/>
              </a:rPr>
              <a:t>ដាក់ពាក្យបញ្ជាក់ន័យឲ្យបានត្រឹមត្រូវតាមទីកន្លែងរបស់ពាក្យ</a:t>
            </a:r>
            <a:r>
              <a:rPr lang="en-GB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GB" sz="2400" dirty="0" err="1">
                <a:latin typeface="Khmer MEF1" pitchFamily="2" charset="0"/>
                <a:cs typeface="Khmer MEF1" pitchFamily="2" charset="0"/>
              </a:rPr>
              <a:t>ដែលវាបញ្ជាក់ន័យឲ្យ</a:t>
            </a:r>
            <a:endParaRPr lang="en-GB" sz="2400" dirty="0">
              <a:latin typeface="Khmer MEF1" pitchFamily="2" charset="0"/>
              <a:cs typeface="Khmer MEF1" pitchFamily="2" charset="0"/>
            </a:endParaRPr>
          </a:p>
          <a:p>
            <a:pPr>
              <a:lnSpc>
                <a:spcPct val="150000"/>
              </a:lnSpc>
              <a:buSzPct val="80000"/>
              <a:buFontTx/>
              <a:buAutoNum type="arabicPeriod"/>
            </a:pPr>
            <a:r>
              <a:rPr lang="en-GB" sz="2400" dirty="0" err="1">
                <a:latin typeface="Khmer MEF1" pitchFamily="2" charset="0"/>
                <a:cs typeface="Khmer MEF1" pitchFamily="2" charset="0"/>
              </a:rPr>
              <a:t>ប្រើប្រាស់ពាក្យបញ្ជាក់ន័យឲ្យបានត្រឹមត្រូវ</a:t>
            </a:r>
            <a:endParaRPr lang="en-GB" sz="2400" dirty="0">
              <a:latin typeface="Khmer MEF1" pitchFamily="2" charset="0"/>
              <a:cs typeface="Khmer MEF1" pitchFamily="2" charset="0"/>
            </a:endParaRPr>
          </a:p>
          <a:p>
            <a:pPr>
              <a:lnSpc>
                <a:spcPct val="150000"/>
              </a:lnSpc>
              <a:buSzPct val="80000"/>
              <a:buFontTx/>
              <a:buAutoNum type="arabicPeriod"/>
            </a:pPr>
            <a:r>
              <a:rPr lang="en-GB" sz="2400" dirty="0" err="1">
                <a:latin typeface="Khmer MEF1" pitchFamily="2" charset="0"/>
                <a:cs typeface="Khmer MEF1" pitchFamily="2" charset="0"/>
              </a:rPr>
              <a:t>ដាក់សព្វនាម</a:t>
            </a:r>
            <a:r>
              <a:rPr lang="en-GB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និងពាក្យខាងដើម</a:t>
            </a:r>
            <a:r>
              <a:rPr lang="en-GB" sz="2400" dirty="0" err="1">
                <a:latin typeface="Khmer MEF1" pitchFamily="2" charset="0"/>
                <a:cs typeface="Khmer MEF1" pitchFamily="2" charset="0"/>
              </a:rPr>
              <a:t>និមួយ</a:t>
            </a:r>
            <a:r>
              <a:rPr lang="en-GB" sz="2400" dirty="0">
                <a:latin typeface="Khmer MEF1" pitchFamily="2" charset="0"/>
                <a:cs typeface="Khmer MEF1" pitchFamily="2" charset="0"/>
              </a:rPr>
              <a:t>ៗ </a:t>
            </a:r>
            <a:r>
              <a:rPr lang="en-GB" sz="2400" dirty="0" err="1">
                <a:latin typeface="Khmer MEF1" pitchFamily="2" charset="0"/>
                <a:cs typeface="Khmer MEF1" pitchFamily="2" charset="0"/>
              </a:rPr>
              <a:t>ត្រូវតែ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ច្បាស់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​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លាស់</a:t>
            </a:r>
            <a:endParaRPr lang="en-GB" sz="2400" dirty="0">
              <a:latin typeface="Khmer MEF1" pitchFamily="2" charset="0"/>
              <a:cs typeface="Khmer MEF1" pitchFamily="2" charset="0"/>
            </a:endParaRPr>
          </a:p>
          <a:p>
            <a:pPr>
              <a:lnSpc>
                <a:spcPct val="150000"/>
              </a:lnSpc>
              <a:buSzPct val="80000"/>
              <a:buFontTx/>
              <a:buAutoNum type="arabicPeriod"/>
            </a:pPr>
            <a:r>
              <a:rPr lang="en-GB" sz="2400" dirty="0" err="1">
                <a:latin typeface="Khmer MEF1" pitchFamily="2" charset="0"/>
                <a:cs typeface="Khmer MEF1" pitchFamily="2" charset="0"/>
              </a:rPr>
              <a:t>ប្រើប្រាស់ពាក្យក្នុងប្រយោគឲ្យស្របគ្នា</a:t>
            </a:r>
            <a:endParaRPr lang="en-GB" sz="2400" dirty="0">
              <a:latin typeface="Khmer MEF1" pitchFamily="2" charset="0"/>
              <a:cs typeface="Khmer MEF1" pitchFamily="2" charset="0"/>
            </a:endParaRPr>
          </a:p>
          <a:p>
            <a:pPr>
              <a:lnSpc>
                <a:spcPct val="150000"/>
              </a:lnSpc>
              <a:buSzPct val="80000"/>
              <a:buFontTx/>
              <a:buAutoNum type="arabicPeriod"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រៀបចំលំដាប់លំដោយ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តាមរយៈប្រធាន​​ និងកិរិយា</a:t>
            </a:r>
            <a:endParaRPr lang="en-GB" sz="2400" dirty="0">
              <a:latin typeface="Khmer MEF1" pitchFamily="2" charset="0"/>
              <a:cs typeface="Khmer MEF1" pitchFamily="2" charset="0"/>
            </a:endParaRPr>
          </a:p>
          <a:p>
            <a:pPr>
              <a:lnSpc>
                <a:spcPct val="150000"/>
              </a:lnSpc>
              <a:buSzPct val="80000"/>
              <a:buFontTx/>
              <a:buAutoNum type="arabicPeriod"/>
            </a:pPr>
            <a:r>
              <a:rPr lang="en-GB" sz="2400" dirty="0" err="1">
                <a:latin typeface="Khmer MEF1" pitchFamily="2" charset="0"/>
                <a:cs typeface="Khmer MEF1" pitchFamily="2" charset="0"/>
              </a:rPr>
              <a:t>បំបែកកិរិយាស័ព្ទដើមតាមធម្មតា</a:t>
            </a:r>
            <a:endParaRPr lang="en-GB" sz="2400" dirty="0">
              <a:latin typeface="Khmer MEF1" pitchFamily="2" charset="0"/>
              <a:cs typeface="Khmer MEF1" pitchFamily="2" charset="0"/>
            </a:endParaRPr>
          </a:p>
          <a:p>
            <a:pPr>
              <a:lnSpc>
                <a:spcPct val="150000"/>
              </a:lnSpc>
              <a:buSzPct val="80000"/>
              <a:buFontTx/>
              <a:buAutoNum type="arabicPeriod"/>
            </a:pPr>
            <a:r>
              <a:rPr lang="en-GB" sz="2400" dirty="0" err="1">
                <a:latin typeface="Khmer MEF1" pitchFamily="2" charset="0"/>
                <a:cs typeface="Khmer MEF1" pitchFamily="2" charset="0"/>
              </a:rPr>
              <a:t>មិនត្រូវបំបែកសព្វនាមមានធ្នាក</a:t>
            </a:r>
            <a:r>
              <a:rPr lang="en-GB" sz="2400" dirty="0">
                <a:latin typeface="Khmer MEF1" pitchFamily="2" charset="0"/>
                <a:cs typeface="Khmer MEF1" pitchFamily="2" charset="0"/>
              </a:rPr>
              <a:t>់</a:t>
            </a:r>
          </a:p>
        </p:txBody>
      </p:sp>
      <p:sp>
        <p:nvSpPr>
          <p:cNvPr id="86019" name="Rectangle 6"/>
          <p:cNvSpPr txBox="1">
            <a:spLocks noChangeArrowheads="1"/>
          </p:cNvSpPr>
          <p:nvPr/>
        </p:nvSpPr>
        <p:spPr bwMode="auto">
          <a:xfrm>
            <a:off x="296726" y="1166959"/>
            <a:ext cx="8567659" cy="69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98" tIns="52249" rIns="104498" bIns="5224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m-KH" sz="24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  <a:sym typeface="Wingdings"/>
              </a:rPr>
              <a:t></a:t>
            </a:r>
            <a:r>
              <a:rPr lang="km-KH" sz="24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របាយការណ៍គួររៀបចំបានរលូន</a:t>
            </a:r>
            <a:r>
              <a:rPr lang="en-US" sz="24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  </a:t>
            </a:r>
            <a:r>
              <a:rPr lang="en-US" sz="2400" b="1" dirty="0">
                <a:solidFill>
                  <a:srgbClr val="C00000"/>
                </a:solidFill>
                <a:latin typeface="Khmer MEF2" pitchFamily="2" charset="0"/>
                <a:cs typeface="Khmer MEF2" pitchFamily="2" charset="0"/>
              </a:rPr>
              <a:t>(Coherent)</a:t>
            </a:r>
            <a:endParaRPr lang="en-CA" sz="2400" b="1" dirty="0">
              <a:solidFill>
                <a:srgbClr val="C00000"/>
              </a:solidFill>
              <a:latin typeface="Khmer MEF2" pitchFamily="2" charset="0"/>
              <a:cs typeface="Khmer MEF2" pitchFamily="2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 rot="247790">
            <a:off x="8704606" y="3396727"/>
            <a:ext cx="1663145" cy="1038120"/>
            <a:chOff x="4604446" y="739014"/>
            <a:chExt cx="1446278" cy="915348"/>
          </a:xfrm>
          <a:solidFill>
            <a:srgbClr val="FFFF00"/>
          </a:solidFill>
        </p:grpSpPr>
        <p:sp>
          <p:nvSpPr>
            <p:cNvPr id="7" name="Oval 6"/>
            <p:cNvSpPr/>
            <p:nvPr/>
          </p:nvSpPr>
          <p:spPr>
            <a:xfrm rot="21340576">
              <a:off x="4604446" y="739014"/>
              <a:ext cx="1446278" cy="915348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4"/>
            <p:cNvSpPr/>
            <p:nvPr/>
          </p:nvSpPr>
          <p:spPr>
            <a:xfrm rot="21340576">
              <a:off x="4789330" y="901061"/>
              <a:ext cx="1049280" cy="6081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anchor="ctr"/>
            <a:lstStyle/>
            <a:p>
              <a:pPr algn="ctr" defTabSz="91435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m-KH" b="1">
                  <a:solidFill>
                    <a:schemeClr val="tx1"/>
                  </a:solidFill>
                  <a:latin typeface="Khmer MEF1" pitchFamily="2" charset="0"/>
                  <a:cs typeface="Khmer MEF1" pitchFamily="2" charset="0"/>
                </a:rPr>
                <a:t>រលូន</a:t>
              </a:r>
              <a:endParaRPr lang="en-US" b="1">
                <a:solidFill>
                  <a:schemeClr val="tx1"/>
                </a:solidFill>
                <a:latin typeface="Khmer MEF1" pitchFamily="2" charset="0"/>
                <a:cs typeface="Khmer MEF1" pitchFamily="2" charset="0"/>
              </a:endParaRPr>
            </a:p>
          </p:txBody>
        </p:sp>
      </p:grp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525780" y="259080"/>
            <a:ext cx="802925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km-KH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ច</a:t>
            </a:r>
            <a:r>
              <a:rPr lang="en-CA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. </a:t>
            </a:r>
            <a:r>
              <a:rPr lang="en-CA" sz="2700" dirty="0" err="1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គុណភាព</a:t>
            </a:r>
            <a:r>
              <a:rPr lang="km-KH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នៃ</a:t>
            </a:r>
            <a:r>
              <a:rPr lang="en-CA" sz="2700" dirty="0" err="1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របាយការណ៍សវនកម្ម</a:t>
            </a:r>
            <a:r>
              <a:rPr lang="km-KH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ដែលល្អ</a:t>
            </a:r>
            <a:r>
              <a:rPr lang="ca-ES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(ត)</a:t>
            </a:r>
            <a:endParaRPr lang="en-CA" sz="2700" dirty="0">
              <a:solidFill>
                <a:srgbClr val="FF0000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627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701040" y="604520"/>
            <a:ext cx="7286069" cy="73406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km-KH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ឆ</a:t>
            </a:r>
            <a:r>
              <a:rPr lang="en-GB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.</a:t>
            </a:r>
            <a:r>
              <a:rPr lang="en-GB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ជំហាននៃការសរសេររបាយការណ</a:t>
            </a:r>
            <a:r>
              <a:rPr lang="km-KH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៍</a:t>
            </a:r>
            <a:r>
              <a:rPr lang="ca-ES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សវនកម្ម</a:t>
            </a:r>
            <a:endParaRPr lang="en-GB" sz="2700" dirty="0">
              <a:solidFill>
                <a:srgbClr val="FF0000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  <p:sp>
        <p:nvSpPr>
          <p:cNvPr id="51203" name="TextBox 2"/>
          <p:cNvSpPr txBox="1">
            <a:spLocks noChangeArrowheads="1"/>
          </p:cNvSpPr>
          <p:nvPr/>
        </p:nvSpPr>
        <p:spPr bwMode="auto">
          <a:xfrm>
            <a:off x="963930" y="2072640"/>
            <a:ext cx="902589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498" tIns="52249" rIns="104498" bIns="52249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km-KH" sz="2700" dirty="0">
                <a:latin typeface="Khmer MEF1" pitchFamily="2" charset="0"/>
                <a:cs typeface="Khmer MEF1" pitchFamily="2" charset="0"/>
              </a:rPr>
              <a:t>រៀបចំសេចក្តីព្រាង</a:t>
            </a:r>
            <a:r>
              <a:rPr lang="en-GB" sz="2700" dirty="0" err="1">
                <a:latin typeface="Khmer MEF1" pitchFamily="2" charset="0"/>
                <a:cs typeface="Khmer MEF1" pitchFamily="2" charset="0"/>
              </a:rPr>
              <a:t>របាយការណ៍សវនកម្ម</a:t>
            </a:r>
            <a:endParaRPr lang="en-GB" sz="2700" dirty="0">
              <a:solidFill>
                <a:srgbClr val="FF0000"/>
              </a:solidFill>
              <a:latin typeface="Khmer MEF1" pitchFamily="2" charset="0"/>
              <a:cs typeface="Khmer MEF1" pitchFamily="2" charset="0"/>
            </a:endParaRPr>
          </a:p>
          <a:p>
            <a:pPr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km-KH" sz="2700" dirty="0">
                <a:latin typeface="Khmer MEF1" pitchFamily="2" charset="0"/>
                <a:cs typeface="Khmer MEF1" pitchFamily="2" charset="0"/>
              </a:rPr>
              <a:t>ពិនិត្យឡើង</a:t>
            </a:r>
            <a:r>
              <a:rPr lang="en-GB" sz="2700" dirty="0" err="1">
                <a:latin typeface="Khmer MEF1" pitchFamily="2" charset="0"/>
                <a:cs typeface="Khmer MEF1" pitchFamily="2" charset="0"/>
              </a:rPr>
              <a:t>វិញ</a:t>
            </a:r>
            <a:r>
              <a:rPr lang="en-GB" sz="27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GB" sz="2700" dirty="0" err="1">
                <a:latin typeface="Khmer MEF1" pitchFamily="2" charset="0"/>
                <a:cs typeface="Khmer MEF1" pitchFamily="2" charset="0"/>
              </a:rPr>
              <a:t>និងពិគ្រោះយោបល់លើរបាយការណ</a:t>
            </a:r>
            <a:r>
              <a:rPr lang="en-GB" sz="2700" dirty="0">
                <a:latin typeface="Khmer MEF1" pitchFamily="2" charset="0"/>
                <a:cs typeface="Khmer MEF1" pitchFamily="2" charset="0"/>
              </a:rPr>
              <a:t>៍</a:t>
            </a:r>
          </a:p>
          <a:p>
            <a:pPr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GB" sz="2700" dirty="0" err="1">
                <a:latin typeface="Khmer MEF1" pitchFamily="2" charset="0"/>
                <a:cs typeface="Khmer MEF1" pitchFamily="2" charset="0"/>
              </a:rPr>
              <a:t>សរសេរបញ្ចប់របាយការណ៍សវនកម្ម</a:t>
            </a:r>
            <a:endParaRPr lang="en-GB" sz="2700" dirty="0">
              <a:latin typeface="Khmer MEF1" pitchFamily="2" charset="0"/>
              <a:cs typeface="Khmer MEF1" pitchFamily="2" charset="0"/>
            </a:endParaRPr>
          </a:p>
          <a:p>
            <a:pPr eaLnBrk="1" hangingPunct="1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en-GB" sz="2700" dirty="0" err="1">
                <a:latin typeface="Khmer MEF1" pitchFamily="2" charset="0"/>
                <a:cs typeface="Khmer MEF1" pitchFamily="2" charset="0"/>
              </a:rPr>
              <a:t>បំពេញតារាងឆែកគុណភាពរបាយការណ៍សវនកម្ម</a:t>
            </a:r>
            <a:endParaRPr lang="en-GB" sz="2700" dirty="0">
              <a:latin typeface="Khmer MEF1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180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601638" y="1524000"/>
            <a:ext cx="7286069" cy="73406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km-KH" sz="2400" b="1" dirty="0" smtClean="0">
                <a:latin typeface="Khmer MEF1" pitchFamily="2" charset="0"/>
                <a:ea typeface="Khmer MEF2" pitchFamily="2" charset="0"/>
                <a:cs typeface="Khmer MEF1" pitchFamily="2" charset="0"/>
              </a:rPr>
              <a:t>១</a:t>
            </a:r>
            <a:r>
              <a:rPr lang="en-GB" sz="2400" b="1" dirty="0" smtClean="0">
                <a:latin typeface="Khmer MEF1" pitchFamily="2" charset="0"/>
                <a:ea typeface="Khmer MEF2" pitchFamily="2" charset="0"/>
                <a:cs typeface="Khmer MEF1" pitchFamily="2" charset="0"/>
              </a:rPr>
              <a:t>. </a:t>
            </a:r>
            <a:r>
              <a:rPr lang="en-GB" sz="2400" b="1" u="sng" dirty="0" err="1">
                <a:latin typeface="Khmer MEF1" pitchFamily="2" charset="0"/>
                <a:ea typeface="Khmer MEF2" pitchFamily="2" charset="0"/>
                <a:cs typeface="Khmer MEF1" pitchFamily="2" charset="0"/>
              </a:rPr>
              <a:t>របាយការណ</a:t>
            </a:r>
            <a:r>
              <a:rPr lang="km-KH" sz="2400" b="1" u="sng" dirty="0">
                <a:latin typeface="Khmer MEF1" pitchFamily="2" charset="0"/>
                <a:ea typeface="Khmer MEF2" pitchFamily="2" charset="0"/>
                <a:cs typeface="Khmer MEF1" pitchFamily="2" charset="0"/>
              </a:rPr>
              <a:t>៍</a:t>
            </a:r>
            <a:r>
              <a:rPr lang="ca-ES" sz="2400" b="1" u="sng" dirty="0">
                <a:latin typeface="Khmer MEF1" pitchFamily="2" charset="0"/>
                <a:ea typeface="Khmer MEF2" pitchFamily="2" charset="0"/>
                <a:cs typeface="Khmer MEF1" pitchFamily="2" charset="0"/>
              </a:rPr>
              <a:t>សវនកម្មព្រាង</a:t>
            </a:r>
            <a:endParaRPr lang="en-GB" sz="2400" b="1" u="sng" dirty="0">
              <a:latin typeface="Khmer MEF1" pitchFamily="2" charset="0"/>
              <a:ea typeface="Khmer MEF2" pitchFamily="2" charset="0"/>
              <a:cs typeface="Khmer MEF1" pitchFamily="2" charset="0"/>
            </a:endParaRPr>
          </a:p>
        </p:txBody>
      </p:sp>
      <p:sp>
        <p:nvSpPr>
          <p:cNvPr id="51203" name="TextBox 2"/>
          <p:cNvSpPr txBox="1">
            <a:spLocks noChangeArrowheads="1"/>
          </p:cNvSpPr>
          <p:nvPr/>
        </p:nvSpPr>
        <p:spPr bwMode="auto">
          <a:xfrm>
            <a:off x="677496" y="2256771"/>
            <a:ext cx="9388183" cy="282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498" tIns="52249" rIns="104498" bIns="52249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91866" indent="-391866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err="1">
                <a:latin typeface="Khmer MEF1" pitchFamily="2" charset="0"/>
                <a:cs typeface="Khmer MEF1" pitchFamily="2" charset="0"/>
              </a:rPr>
              <a:t>នៅពេលបញ្ចប់ការងារសវនកម្ម</a:t>
            </a:r>
            <a:r>
              <a:rPr lang="en-GB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GB" sz="2400" dirty="0" err="1">
                <a:latin typeface="Khmer MEF1" pitchFamily="2" charset="0"/>
                <a:cs typeface="Khmer MEF1" pitchFamily="2" charset="0"/>
              </a:rPr>
              <a:t>ក្រុមសវនករត្រូវរៀបចំប្រមូលផ្តុំរាល់កិច្ចការដែលបានពិនិត្យ</a:t>
            </a:r>
            <a:r>
              <a:rPr lang="en-GB" sz="2400" dirty="0">
                <a:latin typeface="Khmer MEF1" pitchFamily="2" charset="0"/>
                <a:cs typeface="Khmer MEF1" pitchFamily="2" charset="0"/>
              </a:rPr>
              <a:t> រួមបញ្ចូលទាំងភស្តុតាងគំាទ្រដើម្បីបូកសរុបសេចក្តីព្រាងរបាយការណ៍សវនកម្ម</a:t>
            </a:r>
          </a:p>
          <a:p>
            <a:pPr marL="391866" indent="-391866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err="1">
                <a:latin typeface="Khmer MEF1" pitchFamily="2" charset="0"/>
                <a:cs typeface="Khmer MEF1" pitchFamily="2" charset="0"/>
              </a:rPr>
              <a:t>សេចក្តីព្រាងរបាយការណ៍សវនកម្ម</a:t>
            </a:r>
            <a:r>
              <a:rPr lang="en-GB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GB" sz="2400" dirty="0" err="1">
                <a:latin typeface="Khmer MEF1" pitchFamily="2" charset="0"/>
                <a:cs typeface="Khmer MEF1" pitchFamily="2" charset="0"/>
              </a:rPr>
              <a:t>គឺត្រូវស្រង់ចេញពីអន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ុ</a:t>
            </a:r>
            <a:r>
              <a:rPr lang="en-GB" sz="2400" dirty="0" err="1">
                <a:latin typeface="Khmer MEF1" pitchFamily="2" charset="0"/>
                <a:cs typeface="Khmer MEF1" pitchFamily="2" charset="0"/>
              </a:rPr>
              <a:t>ស្សរណៈសវនកម្ម</a:t>
            </a:r>
            <a:r>
              <a:rPr lang="en-GB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GB" sz="2400" dirty="0" err="1">
                <a:latin typeface="Khmer MEF1" pitchFamily="2" charset="0"/>
                <a:cs typeface="Khmer MEF1" pitchFamily="2" charset="0"/>
              </a:rPr>
              <a:t>ដែលសវនករម្នាក</a:t>
            </a:r>
            <a:r>
              <a:rPr lang="en-GB" sz="2400" dirty="0">
                <a:latin typeface="Khmer MEF1" pitchFamily="2" charset="0"/>
                <a:cs typeface="Khmer MEF1" pitchFamily="2" charset="0"/>
              </a:rPr>
              <a:t>់ៗ</a:t>
            </a:r>
            <a:r>
              <a:rPr lang="en-GB" sz="2400" dirty="0" err="1">
                <a:latin typeface="Khmer MEF1" pitchFamily="2" charset="0"/>
                <a:cs typeface="Khmer MEF1" pitchFamily="2" charset="0"/>
              </a:rPr>
              <a:t>បានបំពេញនាពេលអនុវត្តសវនកម្ម</a:t>
            </a:r>
            <a:r>
              <a:rPr lang="en-GB" sz="2400" dirty="0">
                <a:latin typeface="Khmer MEF1" pitchFamily="2" charset="0"/>
                <a:cs typeface="Khmer MEF1" pitchFamily="2" charset="0"/>
              </a:rPr>
              <a:t> ។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01638" y="591194"/>
            <a:ext cx="7286069" cy="73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km-KH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ឆ</a:t>
            </a:r>
            <a:r>
              <a:rPr lang="en-GB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. </a:t>
            </a:r>
            <a:r>
              <a:rPr lang="en-GB" sz="2700" dirty="0" err="1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ជំហាននៃការសរសេររបាយការណ</a:t>
            </a:r>
            <a:r>
              <a:rPr lang="km-KH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៍</a:t>
            </a:r>
            <a:r>
              <a:rPr lang="ca-ES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សវនកម្ម</a:t>
            </a:r>
            <a:endParaRPr lang="en-GB" sz="2700" dirty="0">
              <a:solidFill>
                <a:srgbClr val="FF0000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481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370139" y="1399540"/>
            <a:ext cx="7286069" cy="73406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km-KH" sz="2700" b="1" dirty="0" smtClean="0">
                <a:latin typeface="Khmer MEF1" pitchFamily="2" charset="0"/>
                <a:ea typeface="Khmer MEF2" pitchFamily="2" charset="0"/>
                <a:cs typeface="Khmer MEF1" pitchFamily="2" charset="0"/>
              </a:rPr>
              <a:t>២</a:t>
            </a:r>
            <a:r>
              <a:rPr lang="en-GB" sz="2700" b="1" dirty="0" smtClean="0">
                <a:latin typeface="Khmer MEF1" pitchFamily="2" charset="0"/>
                <a:ea typeface="Khmer MEF2" pitchFamily="2" charset="0"/>
                <a:cs typeface="Khmer MEF1" pitchFamily="2" charset="0"/>
              </a:rPr>
              <a:t>. </a:t>
            </a:r>
            <a:r>
              <a:rPr lang="km-KH" sz="2700" b="1" u="sng" dirty="0">
                <a:latin typeface="Khmer MEF1" pitchFamily="2" charset="0"/>
                <a:cs typeface="Khmer MEF1" pitchFamily="2" charset="0"/>
              </a:rPr>
              <a:t>ពិនិត្យឡើង</a:t>
            </a:r>
            <a:r>
              <a:rPr lang="en-GB" sz="2700" b="1" u="sng" dirty="0" err="1">
                <a:latin typeface="Khmer MEF1" pitchFamily="2" charset="0"/>
                <a:cs typeface="Khmer MEF1" pitchFamily="2" charset="0"/>
              </a:rPr>
              <a:t>វិញ</a:t>
            </a:r>
            <a:r>
              <a:rPr lang="en-GB" sz="2700" b="1" u="sng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GB" sz="2700" b="1" u="sng" dirty="0" err="1">
                <a:latin typeface="Khmer MEF1" pitchFamily="2" charset="0"/>
                <a:cs typeface="Khmer MEF1" pitchFamily="2" charset="0"/>
              </a:rPr>
              <a:t>និងពិគ្រោះយោបល</a:t>
            </a:r>
            <a:r>
              <a:rPr lang="en-GB" sz="2700" b="1" u="sng" dirty="0">
                <a:latin typeface="Khmer MEF1" pitchFamily="2" charset="0"/>
                <a:cs typeface="Khmer MEF1" pitchFamily="2" charset="0"/>
              </a:rPr>
              <a:t>់</a:t>
            </a:r>
            <a:endParaRPr lang="en-GB" sz="2700" b="1" u="sng" dirty="0">
              <a:latin typeface="Khmer MEF1" pitchFamily="2" charset="0"/>
              <a:ea typeface="Khmer MEF2" pitchFamily="2" charset="0"/>
              <a:cs typeface="Khmer MEF1" pitchFamily="2" charset="0"/>
            </a:endParaRPr>
          </a:p>
        </p:txBody>
      </p:sp>
      <p:sp>
        <p:nvSpPr>
          <p:cNvPr id="51203" name="TextBox 2"/>
          <p:cNvSpPr txBox="1">
            <a:spLocks noChangeArrowheads="1"/>
          </p:cNvSpPr>
          <p:nvPr/>
        </p:nvSpPr>
        <p:spPr bwMode="auto">
          <a:xfrm>
            <a:off x="525780" y="2133600"/>
            <a:ext cx="9483659" cy="172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498" tIns="52249" rIns="104498" bIns="52249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91866" indent="-391866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err="1">
                <a:latin typeface="Khmer MEF1" pitchFamily="2" charset="0"/>
                <a:cs typeface="Khmer MEF1" pitchFamily="2" charset="0"/>
              </a:rPr>
              <a:t>សេចក្តីព្រាងរបាយការណ៍សវនកម្ម</a:t>
            </a:r>
            <a:r>
              <a:rPr lang="en-GB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GB" sz="2400" dirty="0" err="1">
                <a:latin typeface="Khmer MEF1" pitchFamily="2" charset="0"/>
                <a:cs typeface="Khmer MEF1" pitchFamily="2" charset="0"/>
              </a:rPr>
              <a:t>ត្រូវបានដាក់ចូលទៅក្នុងរបៀប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GB" sz="2400" dirty="0" err="1">
                <a:latin typeface="Khmer MEF1" pitchFamily="2" charset="0"/>
                <a:cs typeface="Khmer MEF1" pitchFamily="2" charset="0"/>
              </a:rPr>
              <a:t>វារៈនាកិច្ចប្រជុំបញ្ចប</a:t>
            </a:r>
            <a:r>
              <a:rPr lang="en-GB" sz="2400" dirty="0">
                <a:latin typeface="Khmer MEF1" pitchFamily="2" charset="0"/>
                <a:cs typeface="Khmer MEF1" pitchFamily="2" charset="0"/>
              </a:rPr>
              <a:t>់ </a:t>
            </a:r>
            <a:r>
              <a:rPr lang="en-GB" sz="2400" dirty="0" err="1">
                <a:latin typeface="Khmer MEF1" pitchFamily="2" charset="0"/>
                <a:cs typeface="Khmer MEF1" pitchFamily="2" charset="0"/>
              </a:rPr>
              <a:t>ឬកិច្ចប្រជុំឆ្លង</a:t>
            </a:r>
            <a:endParaRPr lang="en-GB" sz="2400" dirty="0">
              <a:latin typeface="Khmer MEF1" pitchFamily="2" charset="0"/>
              <a:cs typeface="Khmer MEF1" pitchFamily="2" charset="0"/>
            </a:endParaRPr>
          </a:p>
          <a:p>
            <a:pPr marL="391866" indent="-391866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GB" sz="2400" dirty="0" err="1">
                <a:latin typeface="Khmer MEF1" pitchFamily="2" charset="0"/>
                <a:cs typeface="Khmer MEF1" pitchFamily="2" charset="0"/>
              </a:rPr>
              <a:t>គោលបំណងនៃការពិភាក្សាលើសេចក្តីព្រាងរបាយការណ៍សវនកម្មគឺដើម្បី</a:t>
            </a:r>
            <a:r>
              <a:rPr lang="en-GB" sz="2400" dirty="0">
                <a:latin typeface="Khmer MEF1" pitchFamily="2" charset="0"/>
                <a:cs typeface="Khmer MEF1" pitchFamily="2" charset="0"/>
              </a:rPr>
              <a:t>៖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43000" y="4267200"/>
            <a:ext cx="9013994" cy="2003515"/>
          </a:xfrm>
          <a:prstGeom prst="rect">
            <a:avLst/>
          </a:prstGeom>
        </p:spPr>
        <p:txBody>
          <a:bodyPr lIns="104498" tIns="52249" rIns="104498" bIns="52249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ca-ES" sz="2400" dirty="0">
                <a:latin typeface="Khmer MEF1" pitchFamily="2" charset="0"/>
                <a:cs typeface="Khmer MEF1" pitchFamily="2" charset="0"/>
              </a:rPr>
              <a:t>ចែករំលែកលទ្ធផលសវន</a:t>
            </a:r>
            <a:r>
              <a:rPr lang="ca-ES" sz="2400" dirty="0" smtClean="0">
                <a:latin typeface="Khmer MEF1" pitchFamily="2" charset="0"/>
                <a:cs typeface="Khmer MEF1" pitchFamily="2" charset="0"/>
              </a:rPr>
              <a:t>កម្ម</a:t>
            </a:r>
            <a:endParaRPr lang="km-KH" sz="2400" dirty="0">
              <a:latin typeface="Khmer MEF1" pitchFamily="2" charset="0"/>
              <a:cs typeface="Khmer MEF1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PH" sz="2400" dirty="0" err="1" smtClean="0">
                <a:latin typeface="Khmer MEF1" pitchFamily="2" charset="0"/>
                <a:cs typeface="Khmer MEF1" pitchFamily="2" charset="0"/>
              </a:rPr>
              <a:t>បង្ហាញ</a:t>
            </a:r>
            <a:r>
              <a:rPr lang="en-PH" sz="2400" dirty="0" err="1">
                <a:latin typeface="Khmer MEF1" pitchFamily="2" charset="0"/>
                <a:cs typeface="Khmer MEF1" pitchFamily="2" charset="0"/>
              </a:rPr>
              <a:t>ពីតម្លៃ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បន្ថែម</a:t>
            </a:r>
            <a:r>
              <a:rPr lang="en-PH" sz="2400" dirty="0" err="1">
                <a:latin typeface="Khmer MEF1" pitchFamily="2" charset="0"/>
                <a:cs typeface="Khmer MEF1" pitchFamily="2" charset="0"/>
              </a:rPr>
              <a:t>នៃក្រុមសវន</a:t>
            </a:r>
            <a:r>
              <a:rPr lang="en-PH" sz="2400" dirty="0" err="1" smtClean="0">
                <a:latin typeface="Khmer MEF1" pitchFamily="2" charset="0"/>
                <a:cs typeface="Khmer MEF1" pitchFamily="2" charset="0"/>
              </a:rPr>
              <a:t>ករ</a:t>
            </a:r>
            <a:endParaRPr lang="km-KH" sz="2400" dirty="0">
              <a:latin typeface="Khmer MEF1" pitchFamily="2" charset="0"/>
              <a:cs typeface="Khmer MEF1" pitchFamily="2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PH" sz="2400" dirty="0" err="1" smtClean="0">
                <a:latin typeface="Khmer MEF1" pitchFamily="2" charset="0"/>
                <a:cs typeface="Khmer MEF1" pitchFamily="2" charset="0"/>
              </a:rPr>
              <a:t>បញ្ជាក់</a:t>
            </a:r>
            <a:r>
              <a:rPr lang="en-PH" sz="2400" dirty="0" err="1">
                <a:latin typeface="Khmer MEF1" pitchFamily="2" charset="0"/>
                <a:cs typeface="Khmer MEF1" pitchFamily="2" charset="0"/>
              </a:rPr>
              <a:t>ពីផែនការសកម្មភាព</a:t>
            </a:r>
            <a:r>
              <a:rPr lang="en-PH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PH" sz="2400" dirty="0" err="1">
                <a:latin typeface="Khmer MEF1" pitchFamily="2" charset="0"/>
                <a:cs typeface="Khmer MEF1" pitchFamily="2" charset="0"/>
              </a:rPr>
              <a:t>ដែលត្រូវអនុវត្ត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កែលម្អ</a:t>
            </a:r>
            <a:r>
              <a:rPr lang="en-PH" sz="2400" dirty="0" err="1">
                <a:latin typeface="Khmer MEF1" pitchFamily="2" charset="0"/>
                <a:cs typeface="Khmer MEF1" pitchFamily="2" charset="0"/>
              </a:rPr>
              <a:t>បន្ត</a:t>
            </a:r>
            <a:endParaRPr lang="en-GB" sz="2400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25780" y="457200"/>
            <a:ext cx="7286069" cy="73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km-KH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ឆ</a:t>
            </a:r>
            <a:r>
              <a:rPr lang="en-GB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. </a:t>
            </a:r>
            <a:r>
              <a:rPr lang="en-GB" sz="2700" dirty="0" err="1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ជំហាននៃការសរសេររបាយការណ</a:t>
            </a:r>
            <a:r>
              <a:rPr lang="km-KH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៍</a:t>
            </a:r>
            <a:r>
              <a:rPr lang="ca-ES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សវនកម្ម</a:t>
            </a:r>
            <a:endParaRPr lang="en-GB" sz="2700" dirty="0">
              <a:solidFill>
                <a:srgbClr val="FF0000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295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813560"/>
            <a:ext cx="9937104" cy="497815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2400" dirty="0" err="1">
                <a:latin typeface="Khmer MEF1" pitchFamily="2" charset="0"/>
                <a:cs typeface="Khmer MEF1" pitchFamily="2" charset="0"/>
              </a:rPr>
              <a:t>មុនពេលពិភាក្សាជាមួយ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សវនដ្ឋានថ្នាក់</a:t>
            </a:r>
            <a:r>
              <a:rPr lang="en-GB" sz="2400" dirty="0" err="1">
                <a:latin typeface="Khmer MEF1" pitchFamily="2" charset="0"/>
                <a:cs typeface="Khmer MEF1" pitchFamily="2" charset="0"/>
              </a:rPr>
              <a:t>គ្រប់គ្រងសវនកម្ម</a:t>
            </a:r>
            <a:r>
              <a:rPr lang="en-GB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GB" sz="2400" dirty="0" err="1">
                <a:latin typeface="Khmer MEF1" pitchFamily="2" charset="0"/>
                <a:cs typeface="Khmer MEF1" pitchFamily="2" charset="0"/>
              </a:rPr>
              <a:t>ត្រូវថតចម្លង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សេចក្តីព្រាងរបាយការណ៍សវនកម្ម</a:t>
            </a:r>
            <a:r>
              <a:rPr lang="en-GB" sz="2400" dirty="0" err="1">
                <a:latin typeface="Khmer MEF1" pitchFamily="2" charset="0"/>
                <a:cs typeface="Khmer MEF1" pitchFamily="2" charset="0"/>
              </a:rPr>
              <a:t>នេះទៅកាន់អ្នកចូលរួមប្រជុំដើម្បីអាន</a:t>
            </a:r>
            <a:r>
              <a:rPr lang="en-GB" sz="2400" dirty="0">
                <a:latin typeface="Khmer MEF1" pitchFamily="2" charset="0"/>
                <a:cs typeface="Khmer MEF1" pitchFamily="2" charset="0"/>
              </a:rPr>
              <a:t>​ </a:t>
            </a:r>
            <a:r>
              <a:rPr lang="en-GB" sz="2400" dirty="0" err="1">
                <a:latin typeface="Khmer MEF1" pitchFamily="2" charset="0"/>
                <a:cs typeface="Khmer MEF1" pitchFamily="2" charset="0"/>
              </a:rPr>
              <a:t>និងបញ្ជាក</a:t>
            </a:r>
            <a:r>
              <a:rPr lang="en-GB" sz="2400" dirty="0">
                <a:latin typeface="Khmer MEF1" pitchFamily="2" charset="0"/>
                <a:cs typeface="Khmer MEF1" pitchFamily="2" charset="0"/>
              </a:rPr>
              <a:t>់៖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km-KH" sz="2400" dirty="0" smtClean="0">
                <a:latin typeface="Khmer MEF1" pitchFamily="2" charset="0"/>
                <a:cs typeface="Khmer MEF1" pitchFamily="2" charset="0"/>
              </a:rPr>
              <a:t>បាន</a:t>
            </a:r>
            <a:r>
              <a:rPr lang="en-GB" sz="2400" dirty="0" err="1" smtClean="0">
                <a:latin typeface="Khmer MEF1" pitchFamily="2" charset="0"/>
                <a:cs typeface="Khmer MEF1" pitchFamily="2" charset="0"/>
              </a:rPr>
              <a:t>ឆ្លើយ</a:t>
            </a:r>
            <a:r>
              <a:rPr lang="en-GB" sz="2400" dirty="0" err="1">
                <a:latin typeface="Khmer MEF1" pitchFamily="2" charset="0"/>
                <a:cs typeface="Khmer MEF1" pitchFamily="2" charset="0"/>
              </a:rPr>
              <a:t>តបនឹងគោលបំណងធ្វើសវនកម្មដែរ</a:t>
            </a:r>
            <a:r>
              <a:rPr lang="en-GB" sz="2400" dirty="0" err="1" smtClean="0">
                <a:latin typeface="Khmer MEF1" pitchFamily="2" charset="0"/>
                <a:cs typeface="Khmer MEF1" pitchFamily="2" charset="0"/>
              </a:rPr>
              <a:t>ឬទេ</a:t>
            </a:r>
            <a:r>
              <a:rPr lang="km-KH" sz="2400" dirty="0" smtClean="0">
                <a:latin typeface="Khmer MEF1" pitchFamily="2" charset="0"/>
                <a:cs typeface="Khmer MEF1" pitchFamily="2" charset="0"/>
              </a:rPr>
              <a:t>?</a:t>
            </a:r>
            <a:endParaRPr lang="en-GB" sz="2400" dirty="0">
              <a:latin typeface="Khmer MEF1" pitchFamily="2" charset="0"/>
              <a:cs typeface="Khmer MEF1" pitchFamily="2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400" dirty="0" err="1">
                <a:latin typeface="Khmer MEF1" pitchFamily="2" charset="0"/>
                <a:cs typeface="Khmer MEF1" pitchFamily="2" charset="0"/>
              </a:rPr>
              <a:t>ការសរសេររបាយការណ័ត្រឹមត្រូវតាមរចនាសម្ព័ន្ធ</a:t>
            </a:r>
            <a:r>
              <a:rPr lang="en-GB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GB" sz="2400" dirty="0" err="1">
                <a:latin typeface="Khmer MEF1" pitchFamily="2" charset="0"/>
                <a:cs typeface="Khmer MEF1" pitchFamily="2" charset="0"/>
              </a:rPr>
              <a:t>និងតាមទម្រង់បទដ្ឋានដែ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លបានឯកភាពគ្នា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ដែរ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ឬទេ</a:t>
            </a:r>
            <a:r>
              <a:rPr lang="en-GB" sz="2400" dirty="0" smtClean="0">
                <a:latin typeface="Khmer MEF1" pitchFamily="2" charset="0"/>
                <a:cs typeface="Khmer MEF1" pitchFamily="2" charset="0"/>
              </a:rPr>
              <a:t>​</a:t>
            </a:r>
            <a:r>
              <a:rPr lang="km-KH" sz="2400" dirty="0" smtClean="0">
                <a:latin typeface="Khmer MEF1" pitchFamily="2" charset="0"/>
                <a:cs typeface="Khmer MEF1" pitchFamily="2" charset="0"/>
              </a:rPr>
              <a:t>?</a:t>
            </a:r>
            <a:endParaRPr lang="en-GB" sz="2400" dirty="0">
              <a:latin typeface="Khmer MEF1" pitchFamily="2" charset="0"/>
              <a:cs typeface="Khmer MEF1" pitchFamily="2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មានភាពងាយស្រួលក្នុងការអា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ន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GB" sz="2400" dirty="0" err="1">
                <a:latin typeface="Khmer MEF1" pitchFamily="2" charset="0"/>
                <a:cs typeface="Khmer MEF1" pitchFamily="2" charset="0"/>
              </a:rPr>
              <a:t>និងផ្តល់តម្លៃ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បន្ថែម</a:t>
            </a:r>
            <a:r>
              <a:rPr lang="en-GB" sz="2400" dirty="0" err="1">
                <a:latin typeface="Khmer MEF1" pitchFamily="2" charset="0"/>
                <a:cs typeface="Khmer MEF1" pitchFamily="2" charset="0"/>
              </a:rPr>
              <a:t>ដែរ</a:t>
            </a:r>
            <a:r>
              <a:rPr lang="en-GB" sz="2400" dirty="0" err="1" smtClean="0">
                <a:latin typeface="Khmer MEF1" pitchFamily="2" charset="0"/>
                <a:cs typeface="Khmer MEF1" pitchFamily="2" charset="0"/>
              </a:rPr>
              <a:t>ឬទេ</a:t>
            </a:r>
            <a:r>
              <a:rPr lang="km-KH" sz="2400" dirty="0" smtClean="0">
                <a:latin typeface="Khmer MEF1" pitchFamily="2" charset="0"/>
                <a:cs typeface="Khmer MEF1" pitchFamily="2" charset="0"/>
              </a:rPr>
              <a:t>?</a:t>
            </a:r>
            <a:endParaRPr lang="en-GB" sz="2400" dirty="0">
              <a:latin typeface="Khmer MEF1" pitchFamily="2" charset="0"/>
              <a:cs typeface="Khmer MEF1" pitchFamily="2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400" dirty="0" err="1">
                <a:latin typeface="Khmer MEF1" pitchFamily="2" charset="0"/>
                <a:cs typeface="Khmer MEF1" pitchFamily="2" charset="0"/>
              </a:rPr>
              <a:t>មានការពិតដើម្បីបង្កើនតម្លៃបន្ថែមដល</a:t>
            </a:r>
            <a:r>
              <a:rPr lang="en-GB" sz="2400" dirty="0">
                <a:latin typeface="Khmer MEF1" pitchFamily="2" charset="0"/>
                <a:cs typeface="Khmer MEF1" pitchFamily="2" charset="0"/>
              </a:rPr>
              <a:t>់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ថ្នាក់</a:t>
            </a:r>
            <a:r>
              <a:rPr lang="en-GB" sz="2400" dirty="0" err="1">
                <a:latin typeface="Khmer MEF1" pitchFamily="2" charset="0"/>
                <a:cs typeface="Khmer MEF1" pitchFamily="2" charset="0"/>
              </a:rPr>
              <a:t>គ្រប់គ្រងអង្គភាពដែរ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ឬ</a:t>
            </a:r>
            <a:r>
              <a:rPr lang="en-GB" sz="2400" dirty="0" err="1" smtClean="0">
                <a:latin typeface="Khmer MEF1" pitchFamily="2" charset="0"/>
                <a:cs typeface="Khmer MEF1" pitchFamily="2" charset="0"/>
              </a:rPr>
              <a:t>ទេ</a:t>
            </a:r>
            <a:r>
              <a:rPr lang="km-KH" sz="2400" dirty="0" smtClean="0">
                <a:latin typeface="Khmer MEF1" pitchFamily="2" charset="0"/>
                <a:cs typeface="Khmer MEF1" pitchFamily="2" charset="0"/>
              </a:rPr>
              <a:t>?</a:t>
            </a:r>
            <a:endParaRPr lang="en-GB" sz="2400" dirty="0">
              <a:latin typeface="Khmer MEF1" pitchFamily="2" charset="0"/>
              <a:cs typeface="Khmer MEF1" pitchFamily="2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2400" dirty="0" err="1">
                <a:latin typeface="Khmer MEF1" pitchFamily="2" charset="0"/>
                <a:cs typeface="Khmer MEF1" pitchFamily="2" charset="0"/>
              </a:rPr>
              <a:t>កែតម្រូវអក្ខរាវិរុទ្ធ</a:t>
            </a:r>
            <a:r>
              <a:rPr lang="en-GB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GB" sz="2400" dirty="0" err="1">
                <a:latin typeface="Khmer MEF1" pitchFamily="2" charset="0"/>
                <a:cs typeface="Khmer MEF1" pitchFamily="2" charset="0"/>
              </a:rPr>
              <a:t>និងវេយ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្យា</a:t>
            </a:r>
            <a:r>
              <a:rPr lang="en-GB" sz="2400" dirty="0" err="1">
                <a:latin typeface="Khmer MEF1" pitchFamily="2" charset="0"/>
                <a:cs typeface="Khmer MEF1" pitchFamily="2" charset="0"/>
              </a:rPr>
              <a:t>ករណ៍ឱ្យបានត្រឹមត្រូវ</a:t>
            </a:r>
            <a:r>
              <a:rPr lang="en-GB" sz="2400" dirty="0">
                <a:latin typeface="Khmer MEF1" pitchFamily="2" charset="0"/>
                <a:cs typeface="Khmer MEF1" pitchFamily="2" charset="0"/>
              </a:rPr>
              <a:t> ។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8150" y="949960"/>
            <a:ext cx="7286069" cy="73406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km-KH" sz="2700" b="1" dirty="0" smtClean="0">
                <a:latin typeface="Khmer MEF1" pitchFamily="2" charset="0"/>
                <a:ea typeface="Khmer MEF2" pitchFamily="2" charset="0"/>
                <a:cs typeface="Khmer MEF1" pitchFamily="2" charset="0"/>
              </a:rPr>
              <a:t>២</a:t>
            </a:r>
            <a:r>
              <a:rPr lang="en-GB" sz="2700" b="1" dirty="0" smtClean="0">
                <a:latin typeface="Khmer MEF1" pitchFamily="2" charset="0"/>
                <a:ea typeface="Khmer MEF2" pitchFamily="2" charset="0"/>
                <a:cs typeface="Khmer MEF1" pitchFamily="2" charset="0"/>
              </a:rPr>
              <a:t>. </a:t>
            </a:r>
            <a:r>
              <a:rPr lang="km-KH" sz="2700" b="1" dirty="0">
                <a:latin typeface="Khmer MEF1" pitchFamily="2" charset="0"/>
                <a:cs typeface="Khmer MEF1" pitchFamily="2" charset="0"/>
              </a:rPr>
              <a:t>ពិនិត្យឡើង</a:t>
            </a:r>
            <a:r>
              <a:rPr lang="en-GB" sz="2700" b="1" dirty="0" err="1">
                <a:latin typeface="Khmer MEF1" pitchFamily="2" charset="0"/>
                <a:cs typeface="Khmer MEF1" pitchFamily="2" charset="0"/>
              </a:rPr>
              <a:t>វិញ</a:t>
            </a:r>
            <a:r>
              <a:rPr lang="en-GB" sz="2700" b="1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GB" sz="2700" b="1" dirty="0" err="1">
                <a:latin typeface="Khmer MEF1" pitchFamily="2" charset="0"/>
                <a:cs typeface="Khmer MEF1" pitchFamily="2" charset="0"/>
              </a:rPr>
              <a:t>និងពិគ្រោះយោបល</a:t>
            </a:r>
            <a:r>
              <a:rPr lang="en-GB" sz="2700" b="1" dirty="0">
                <a:latin typeface="Khmer MEF1" pitchFamily="2" charset="0"/>
                <a:cs typeface="Khmer MEF1" pitchFamily="2" charset="0"/>
              </a:rPr>
              <a:t>់ (ត)</a:t>
            </a:r>
            <a:endParaRPr lang="en-GB" sz="2700" b="1" dirty="0">
              <a:latin typeface="Khmer MEF1" pitchFamily="2" charset="0"/>
              <a:ea typeface="Khmer MEF2" pitchFamily="2" charset="0"/>
              <a:cs typeface="Khmer MEF1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38150" y="259080"/>
            <a:ext cx="7286069" cy="73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km-KH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ឆ</a:t>
            </a:r>
            <a:r>
              <a:rPr lang="en-GB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. </a:t>
            </a:r>
            <a:r>
              <a:rPr lang="en-GB" sz="2700" dirty="0" err="1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ជំហាននៃការសរសេររបាយការណ</a:t>
            </a:r>
            <a:r>
              <a:rPr lang="km-KH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៍</a:t>
            </a:r>
            <a:r>
              <a:rPr lang="ca-ES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សវនកម្ម</a:t>
            </a:r>
            <a:endParaRPr lang="en-GB" sz="2700" dirty="0">
              <a:solidFill>
                <a:srgbClr val="FF0000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641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2677160"/>
            <a:ext cx="10100310" cy="395224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រៀបចំលទ្ធផលរកឃើញ និងអនុសាសន៍សវនកម្ម(ប្រមូលផ្តុំអនុសាសន៍)</a:t>
            </a:r>
          </a:p>
          <a:p>
            <a:pPr>
              <a:lnSpc>
                <a:spcPct val="120000"/>
              </a:lnSpc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រៀបចំរបៀបវារៈសំរាប់កិច្ចប្រជុំឆ្លង</a:t>
            </a:r>
          </a:p>
          <a:p>
            <a:pPr>
              <a:lnSpc>
                <a:spcPct val="120000"/>
              </a:lnSpc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កំណត់កាលវិភាគសំរាប់កិច្ចប្រជុំឆ្លង</a:t>
            </a:r>
          </a:p>
          <a:p>
            <a:pPr>
              <a:lnSpc>
                <a:spcPct val="120000"/>
              </a:lnSpc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សរសេរបទបង្ហាញសំរាប់កិច្ចប្រជុំឆ្លង (បើចាំបាច់)</a:t>
            </a:r>
          </a:p>
          <a:p>
            <a:pPr marL="391866" lvl="1" indent="-391866">
              <a:lnSpc>
                <a:spcPct val="120000"/>
              </a:lnSpc>
              <a:buFont typeface="Arial" charset="0"/>
              <a:buChar char="•"/>
            </a:pPr>
            <a:r>
              <a:rPr lang="km-KH" altLang="ja-JP" sz="2400" dirty="0">
                <a:latin typeface="Khmer MEF1" pitchFamily="2" charset="0"/>
                <a:ea typeface="ＭＳ Ｐゴシック" charset="-128"/>
                <a:cs typeface="Khmer MEF1" pitchFamily="2" charset="0"/>
              </a:rPr>
              <a:t>កំណត់អ្នកគួរចូលរួមកិច្ចប្រជុំនេះ (អ្នកតំណាងពាក់ព័ន្ធទាំងអស់ក្នុងការងារសវនកម្ម)</a:t>
            </a:r>
          </a:p>
          <a:p>
            <a:pPr>
              <a:lnSpc>
                <a:spcPct val="120000"/>
              </a:lnSpc>
            </a:pPr>
            <a:r>
              <a:rPr lang="km-KH" sz="2400" dirty="0">
                <a:latin typeface="Khmer MEF1" pitchFamily="2" charset="0"/>
                <a:ea typeface="ＭＳ Ｐゴシック" charset="-128"/>
                <a:cs typeface="Khmer MEF1" pitchFamily="2" charset="0"/>
              </a:rPr>
              <a:t>ចែកចាយសេចក្តីព្រាងរបាយកាណ៍ថត</a:t>
            </a:r>
            <a:r>
              <a:rPr lang="ca-ES" sz="2400" dirty="0">
                <a:latin typeface="Khmer MEF1" pitchFamily="2" charset="0"/>
                <a:ea typeface="ＭＳ Ｐゴシック" charset="-128"/>
                <a:cs typeface="Khmer MEF1" pitchFamily="2" charset="0"/>
              </a:rPr>
              <a:t>ចម្លង</a:t>
            </a:r>
            <a:r>
              <a:rPr lang="km-KH" sz="2400" dirty="0">
                <a:latin typeface="Khmer MEF1" pitchFamily="2" charset="0"/>
                <a:ea typeface="ＭＳ Ｐゴシック" charset="-128"/>
                <a:cs typeface="Khmer MEF1" pitchFamily="2" charset="0"/>
              </a:rPr>
              <a:t>ដល់អ្នកចូលរួមមុនពេលបើកកិច្ចប្រជុំ </a:t>
            </a:r>
            <a:endParaRPr lang="km-KH" sz="2400" dirty="0">
              <a:latin typeface="Khmer MEF1" pitchFamily="2" charset="0"/>
              <a:cs typeface="Khmer MEF1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400" dirty="0">
              <a:latin typeface="Khmer MEF1" pitchFamily="2" charset="0"/>
              <a:cs typeface="Khmer MEF1" pitchFamily="2" charset="0"/>
            </a:endParaRPr>
          </a:p>
          <a:p>
            <a:pPr>
              <a:lnSpc>
                <a:spcPct val="120000"/>
              </a:lnSpc>
            </a:pPr>
            <a:endParaRPr lang="en-GB" sz="2400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" y="2101952"/>
            <a:ext cx="3329940" cy="47485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ca-ES" sz="2400" b="1" u="sng" dirty="0">
                <a:latin typeface="Khmer MEF1" pitchFamily="2" charset="0"/>
                <a:cs typeface="Khmer MEF1" pitchFamily="2" charset="0"/>
              </a:rPr>
              <a:t>នីតិវិធី </a:t>
            </a:r>
            <a:r>
              <a:rPr lang="ca-ES" sz="2400" b="1" dirty="0">
                <a:latin typeface="Khmer MEF1" pitchFamily="2" charset="0"/>
                <a:cs typeface="Khmer MEF1" pitchFamily="2" charset="0"/>
              </a:rPr>
              <a:t>៖</a:t>
            </a:r>
            <a:endParaRPr lang="en-US" sz="2400" b="1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5780" y="1367891"/>
            <a:ext cx="7286069" cy="73406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km-KH" sz="2400" b="1" dirty="0" smtClean="0">
                <a:latin typeface="Khmer MEF1" pitchFamily="2" charset="0"/>
                <a:ea typeface="Khmer MEF2" pitchFamily="2" charset="0"/>
                <a:cs typeface="Khmer MEF1" pitchFamily="2" charset="0"/>
              </a:rPr>
              <a:t>២</a:t>
            </a:r>
            <a:r>
              <a:rPr lang="en-GB" sz="2400" b="1" dirty="0" smtClean="0">
                <a:latin typeface="Khmer MEF1" pitchFamily="2" charset="0"/>
                <a:ea typeface="Khmer MEF2" pitchFamily="2" charset="0"/>
                <a:cs typeface="Khmer MEF1" pitchFamily="2" charset="0"/>
              </a:rPr>
              <a:t>. </a:t>
            </a:r>
            <a:r>
              <a:rPr lang="km-KH" sz="2400" b="1" u="sng" dirty="0">
                <a:latin typeface="Khmer MEF1" pitchFamily="2" charset="0"/>
                <a:cs typeface="Khmer MEF1" pitchFamily="2" charset="0"/>
              </a:rPr>
              <a:t>ពិនិត្យឡើង</a:t>
            </a:r>
            <a:r>
              <a:rPr lang="en-GB" sz="2400" b="1" u="sng" dirty="0" err="1">
                <a:latin typeface="Khmer MEF1" pitchFamily="2" charset="0"/>
                <a:cs typeface="Khmer MEF1" pitchFamily="2" charset="0"/>
              </a:rPr>
              <a:t>វិញ</a:t>
            </a:r>
            <a:r>
              <a:rPr lang="en-GB" sz="2400" b="1" u="sng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GB" sz="2400" b="1" u="sng" dirty="0" err="1">
                <a:latin typeface="Khmer MEF1" pitchFamily="2" charset="0"/>
                <a:cs typeface="Khmer MEF1" pitchFamily="2" charset="0"/>
              </a:rPr>
              <a:t>និងពិគ្រោះយោបល</a:t>
            </a:r>
            <a:r>
              <a:rPr lang="en-GB" sz="2400" b="1" u="sng" dirty="0">
                <a:latin typeface="Khmer MEF1" pitchFamily="2" charset="0"/>
                <a:cs typeface="Khmer MEF1" pitchFamily="2" charset="0"/>
              </a:rPr>
              <a:t>់ </a:t>
            </a:r>
            <a:r>
              <a:rPr lang="en-GB" sz="2400" b="1" dirty="0">
                <a:latin typeface="Khmer MEF1" pitchFamily="2" charset="0"/>
                <a:cs typeface="Khmer MEF1" pitchFamily="2" charset="0"/>
              </a:rPr>
              <a:t>(ត)</a:t>
            </a:r>
            <a:endParaRPr lang="en-GB" sz="2400" b="1" dirty="0">
              <a:latin typeface="Khmer MEF1" pitchFamily="2" charset="0"/>
              <a:ea typeface="Khmer MEF2" pitchFamily="2" charset="0"/>
              <a:cs typeface="Khmer MEF1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25780" y="690880"/>
            <a:ext cx="7286069" cy="73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km-KH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ឆ</a:t>
            </a:r>
            <a:r>
              <a:rPr lang="en-GB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. </a:t>
            </a:r>
            <a:r>
              <a:rPr lang="en-GB" sz="2700" dirty="0" err="1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ជំហាននៃការសរសេររបាយការណ</a:t>
            </a:r>
            <a:r>
              <a:rPr lang="km-KH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៍</a:t>
            </a:r>
            <a:r>
              <a:rPr lang="ca-ES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សវនកម្ម</a:t>
            </a:r>
            <a:endParaRPr lang="en-GB" sz="2700" dirty="0">
              <a:solidFill>
                <a:srgbClr val="FF0000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461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5780" y="1813560"/>
            <a:ext cx="9523058" cy="544068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km-KH" sz="2500" b="1" u="sng" dirty="0">
                <a:latin typeface="Khmer MEF1" pitchFamily="2" charset="0"/>
                <a:cs typeface="Khmer MEF1" pitchFamily="2" charset="0"/>
              </a:rPr>
              <a:t>នីតិវិធី</a:t>
            </a:r>
            <a:r>
              <a:rPr lang="ca-ES" sz="2500" b="1" u="sng" dirty="0">
                <a:latin typeface="Khmer MEF1" pitchFamily="2" charset="0"/>
                <a:cs typeface="Khmer MEF1" pitchFamily="2" charset="0"/>
              </a:rPr>
              <a:t>អនុវត្តប្រជុំឆ្លង</a:t>
            </a:r>
            <a:r>
              <a:rPr lang="en-PH" sz="2500" b="1" u="sng" dirty="0">
                <a:latin typeface="Khmer MEF1" pitchFamily="2" charset="0"/>
                <a:cs typeface="Khmer MEF1" pitchFamily="2" charset="0"/>
              </a:rPr>
              <a:t>៖</a:t>
            </a:r>
            <a:endParaRPr lang="km-KH" sz="2500" b="1" u="sng" dirty="0">
              <a:latin typeface="Khmer MEF1" pitchFamily="2" charset="0"/>
              <a:cs typeface="Khmer MEF1" pitchFamily="2" charset="0"/>
            </a:endParaRPr>
          </a:p>
          <a:p>
            <a:pPr>
              <a:lnSpc>
                <a:spcPct val="120000"/>
              </a:lnSpc>
            </a:pPr>
            <a:r>
              <a:rPr lang="km-KH" sz="2400" dirty="0">
                <a:latin typeface="Khmer MEF1" pitchFamily="2" charset="0"/>
                <a:ea typeface="ＭＳ Ｐゴシック" charset="-128"/>
                <a:cs typeface="Khmer MEF1" pitchFamily="2" charset="0"/>
              </a:rPr>
              <a:t>កំឡុងពេលកិច្ចប្រជុំឆ្លងត្រូវពិភាក្សាសេចក្តីព្រាងមាតិការបាយការណ៍ជាមួយសវនដ្ឋាន </a:t>
            </a:r>
          </a:p>
          <a:p>
            <a:pPr>
              <a:lnSpc>
                <a:spcPct val="120000"/>
              </a:lnSpc>
            </a:pPr>
            <a:r>
              <a:rPr lang="km-KH" sz="2400" dirty="0">
                <a:latin typeface="Khmer MEF1" pitchFamily="2" charset="0"/>
                <a:ea typeface="ＭＳ Ｐゴシック" charset="-128"/>
                <a:cs typeface="Khmer MEF1" pitchFamily="2" charset="0"/>
              </a:rPr>
              <a:t>ពិភាក្សាអនុសាសន៍ និងការឆ្លើយតបរបស់ថ្នាក់គ្រប់គ្រង រួចបញ្ចូលចំលើយរបស់ថ្នាក់គ្រប់គ្រងនៅក្នុងរបាយការណ៍ចុងក្រោយ</a:t>
            </a:r>
          </a:p>
          <a:p>
            <a:pPr>
              <a:lnSpc>
                <a:spcPct val="120000"/>
              </a:lnSpc>
            </a:pPr>
            <a:r>
              <a:rPr lang="km-KH" sz="2400" dirty="0">
                <a:latin typeface="Khmer MEF1" pitchFamily="2" charset="0"/>
                <a:ea typeface="ＭＳ Ｐゴシック" charset="-128"/>
                <a:cs typeface="Khmer MEF1" pitchFamily="2" charset="0"/>
              </a:rPr>
              <a:t>ពិភាក្សា និងស្វែងរកការយល់ព្រមលើការផ្លាស់ប្តូរណាមួយ ដើម្បីកែ</a:t>
            </a:r>
            <a:r>
              <a:rPr lang="km-KH" sz="2400" dirty="0" smtClean="0">
                <a:latin typeface="Khmer MEF1" pitchFamily="2" charset="0"/>
                <a:ea typeface="ＭＳ Ｐゴシック" charset="-128"/>
                <a:cs typeface="Khmer MEF1" pitchFamily="2" charset="0"/>
              </a:rPr>
              <a:t>សម្រួល</a:t>
            </a:r>
            <a:r>
              <a:rPr lang="en-US" sz="2400" dirty="0" smtClean="0">
                <a:latin typeface="Khmer MEF1" pitchFamily="2" charset="0"/>
                <a:ea typeface="ＭＳ Ｐゴシック" charset="-128"/>
                <a:cs typeface="Khmer MEF1" pitchFamily="2" charset="0"/>
              </a:rPr>
              <a:t>   </a:t>
            </a:r>
            <a:r>
              <a:rPr lang="km-KH" sz="2400" dirty="0" smtClean="0">
                <a:latin typeface="Khmer MEF1" pitchFamily="2" charset="0"/>
                <a:ea typeface="ＭＳ Ｐゴシック" charset="-128"/>
                <a:cs typeface="Khmer MEF1" pitchFamily="2" charset="0"/>
              </a:rPr>
              <a:t>សេ</a:t>
            </a:r>
            <a:r>
              <a:rPr lang="km-KH" sz="2400" dirty="0">
                <a:latin typeface="Khmer MEF1" pitchFamily="2" charset="0"/>
                <a:ea typeface="ＭＳ Ｐゴシック" charset="-128"/>
                <a:cs typeface="Khmer MEF1" pitchFamily="2" charset="0"/>
              </a:rPr>
              <a:t>ចក្តីព្រាងរបាយការណ៍។ ផ្តល់ការបើកចំហចំពោះមតិយោបល់ពិភាក្សា </a:t>
            </a:r>
            <a:r>
              <a:rPr lang="en-US" sz="2400" dirty="0">
                <a:latin typeface="Khmer MEF1" pitchFamily="2" charset="0"/>
                <a:ea typeface="ＭＳ Ｐゴシック" charset="-128"/>
                <a:cs typeface="Khmer MEF1" pitchFamily="2" charset="0"/>
              </a:rPr>
              <a:t> </a:t>
            </a:r>
            <a:endParaRPr lang="ca-ES" sz="2400" dirty="0">
              <a:latin typeface="Khmer MEF1" pitchFamily="2" charset="0"/>
              <a:ea typeface="ＭＳ Ｐゴシック" charset="-128"/>
              <a:cs typeface="Khmer MEF1" pitchFamily="2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km-KH" altLang="ja-JP" sz="2400" dirty="0">
                <a:latin typeface="Khmer MEF1" pitchFamily="2" charset="0"/>
                <a:ea typeface="ＭＳ Ｐゴシック" charset="-128"/>
                <a:cs typeface="Khmer MEF1" pitchFamily="2" charset="0"/>
              </a:rPr>
              <a:t>ស</a:t>
            </a:r>
            <a:r>
              <a:rPr lang="ca-ES" altLang="ja-JP" sz="2400" dirty="0">
                <a:latin typeface="Khmer MEF1" pitchFamily="2" charset="0"/>
                <a:ea typeface="ＭＳ Ｐゴシック" charset="-128"/>
                <a:cs typeface="Khmer MEF1" pitchFamily="2" charset="0"/>
              </a:rPr>
              <a:t>ម្រេច</a:t>
            </a:r>
            <a:r>
              <a:rPr lang="km-KH" altLang="ja-JP" sz="2400" dirty="0">
                <a:latin typeface="Khmer MEF1" pitchFamily="2" charset="0"/>
                <a:ea typeface="ＭＳ Ｐゴシック" charset="-128"/>
                <a:cs typeface="Khmer MEF1" pitchFamily="2" charset="0"/>
              </a:rPr>
              <a:t>លើបញ្ជីឈ្មោះស</a:t>
            </a:r>
            <a:r>
              <a:rPr lang="ca-ES" altLang="ja-JP" sz="2400" dirty="0">
                <a:latin typeface="Khmer MEF1" pitchFamily="2" charset="0"/>
                <a:ea typeface="ＭＳ Ｐゴシック" charset="-128"/>
                <a:cs typeface="Khmer MEF1" pitchFamily="2" charset="0"/>
              </a:rPr>
              <a:t>ម្រេច</a:t>
            </a:r>
            <a:r>
              <a:rPr lang="km-KH" altLang="ja-JP" sz="2400" dirty="0">
                <a:latin typeface="Khmer MEF1" pitchFamily="2" charset="0"/>
                <a:ea typeface="ＭＳ Ｐゴシック" charset="-128"/>
                <a:cs typeface="Khmer MEF1" pitchFamily="2" charset="0"/>
              </a:rPr>
              <a:t>បែងចែករបាយការណ៍ចុងក្រោយ</a:t>
            </a:r>
            <a:endParaRPr lang="en-PH" altLang="ja-JP" sz="2400" dirty="0">
              <a:latin typeface="Khmer MEF1" pitchFamily="2" charset="0"/>
              <a:ea typeface="ＭＳ Ｐゴシック" charset="-128"/>
              <a:cs typeface="Khmer MEF1" pitchFamily="2" charset="0"/>
            </a:endParaRPr>
          </a:p>
          <a:p>
            <a:pPr>
              <a:lnSpc>
                <a:spcPct val="120000"/>
              </a:lnSpc>
            </a:pPr>
            <a:r>
              <a:rPr lang="km-KH" altLang="ja-JP" sz="2400" dirty="0">
                <a:latin typeface="Khmer MEF1" pitchFamily="2" charset="0"/>
                <a:ea typeface="ＭＳ Ｐゴシック" charset="-128"/>
                <a:cs typeface="Khmer MEF1" pitchFamily="2" charset="0"/>
              </a:rPr>
              <a:t>កំណត់ជំហានបន្ទាប់បើចាំបាច់</a:t>
            </a:r>
          </a:p>
          <a:p>
            <a:pPr>
              <a:lnSpc>
                <a:spcPct val="120000"/>
              </a:lnSpc>
            </a:pPr>
            <a:r>
              <a:rPr lang="km-KH" altLang="ja-JP" sz="2400" dirty="0">
                <a:latin typeface="Khmer MEF1" pitchFamily="2" charset="0"/>
                <a:ea typeface="ＭＳ Ｐゴシック" charset="-128"/>
                <a:cs typeface="Khmer MEF1" pitchFamily="2" charset="0"/>
              </a:rPr>
              <a:t>កំណត់ពេលវេលាតាមដានការអនុវត្តសវនកម្ម និងផ្ទៀងផ្ទាត់សកម្មភាពដែលបានប្រកាន់យ</a:t>
            </a:r>
            <a:r>
              <a:rPr lang="km-KH" altLang="ja-JP" sz="2400" dirty="0" smtClean="0">
                <a:latin typeface="Khmer MEF1" pitchFamily="2" charset="0"/>
                <a:ea typeface="ＭＳ Ｐゴシック" charset="-128"/>
                <a:cs typeface="Khmer MEF1" pitchFamily="2" charset="0"/>
              </a:rPr>
              <a:t>ក។ </a:t>
            </a:r>
            <a:endParaRPr lang="en-GB" sz="2400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38150" y="1036320"/>
            <a:ext cx="7286069" cy="73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km-KH" sz="2700" b="1" dirty="0" smtClean="0">
                <a:latin typeface="Khmer MEF1" pitchFamily="2" charset="0"/>
                <a:ea typeface="Khmer MEF2" pitchFamily="2" charset="0"/>
                <a:cs typeface="Khmer MEF1" pitchFamily="2" charset="0"/>
              </a:rPr>
              <a:t>២</a:t>
            </a:r>
            <a:r>
              <a:rPr lang="en-GB" sz="2700" b="1" dirty="0" smtClean="0">
                <a:latin typeface="Khmer MEF1" pitchFamily="2" charset="0"/>
                <a:ea typeface="Khmer MEF2" pitchFamily="2" charset="0"/>
                <a:cs typeface="Khmer MEF1" pitchFamily="2" charset="0"/>
              </a:rPr>
              <a:t>. </a:t>
            </a:r>
            <a:r>
              <a:rPr lang="km-KH" sz="2700" b="1" u="sng" dirty="0">
                <a:latin typeface="Khmer MEF1" pitchFamily="2" charset="0"/>
                <a:cs typeface="Khmer MEF1" pitchFamily="2" charset="0"/>
              </a:rPr>
              <a:t>ពិនិត្យឡើង</a:t>
            </a:r>
            <a:r>
              <a:rPr lang="en-GB" sz="2700" b="1" u="sng" dirty="0" err="1">
                <a:latin typeface="Khmer MEF1" pitchFamily="2" charset="0"/>
                <a:cs typeface="Khmer MEF1" pitchFamily="2" charset="0"/>
              </a:rPr>
              <a:t>វិញ</a:t>
            </a:r>
            <a:r>
              <a:rPr lang="en-GB" sz="2700" b="1" u="sng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GB" sz="2700" b="1" u="sng" dirty="0" err="1">
                <a:latin typeface="Khmer MEF1" pitchFamily="2" charset="0"/>
                <a:cs typeface="Khmer MEF1" pitchFamily="2" charset="0"/>
              </a:rPr>
              <a:t>និងពិគ្រោះយោបល</a:t>
            </a:r>
            <a:r>
              <a:rPr lang="en-GB" sz="2700" b="1" u="sng" dirty="0">
                <a:latin typeface="Khmer MEF1" pitchFamily="2" charset="0"/>
                <a:cs typeface="Khmer MEF1" pitchFamily="2" charset="0"/>
              </a:rPr>
              <a:t>់</a:t>
            </a:r>
            <a:r>
              <a:rPr lang="en-GB" sz="2700" b="1" dirty="0">
                <a:latin typeface="Khmer MEF1" pitchFamily="2" charset="0"/>
                <a:cs typeface="Khmer MEF1" pitchFamily="2" charset="0"/>
              </a:rPr>
              <a:t> (ត)</a:t>
            </a:r>
            <a:endParaRPr lang="en-GB" sz="2700" b="1" dirty="0">
              <a:latin typeface="Khmer MEF1" pitchFamily="2" charset="0"/>
              <a:ea typeface="Khmer MEF2" pitchFamily="2" charset="0"/>
              <a:cs typeface="Khmer MEF1" pitchFamily="2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8150" y="259080"/>
            <a:ext cx="7286069" cy="73406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km-KH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ឆ</a:t>
            </a:r>
            <a:r>
              <a:rPr lang="en-GB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. </a:t>
            </a:r>
            <a:r>
              <a:rPr lang="en-GB" sz="2700" dirty="0" err="1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ជំហាននៃការសរសេររបាយការណ</a:t>
            </a:r>
            <a:r>
              <a:rPr lang="km-KH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៍</a:t>
            </a:r>
            <a:r>
              <a:rPr lang="ca-ES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សវនកម្ម</a:t>
            </a:r>
            <a:endParaRPr lang="en-GB" sz="2700" dirty="0">
              <a:solidFill>
                <a:srgbClr val="FF0000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179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13410" y="1727200"/>
            <a:ext cx="9523058" cy="483616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km-KH" sz="2400" b="1" u="sng" dirty="0">
                <a:latin typeface="Khmer MEF1" pitchFamily="2" charset="0"/>
                <a:cs typeface="Khmer MEF1" pitchFamily="2" charset="0"/>
              </a:rPr>
              <a:t>នីតិវិធី</a:t>
            </a:r>
            <a:r>
              <a:rPr lang="ca-ES" sz="2400" b="1" u="sng" dirty="0">
                <a:latin typeface="Khmer MEF1" pitchFamily="2" charset="0"/>
                <a:cs typeface="Khmer MEF1" pitchFamily="2" charset="0"/>
              </a:rPr>
              <a:t>អនុវត្តប្រជុំឆ្លង</a:t>
            </a:r>
            <a:r>
              <a:rPr lang="en-PH" sz="2400" b="1" u="sng" dirty="0">
                <a:latin typeface="Khmer MEF1" pitchFamily="2" charset="0"/>
                <a:cs typeface="Khmer MEF1" pitchFamily="2" charset="0"/>
              </a:rPr>
              <a:t>៖</a:t>
            </a:r>
            <a:endParaRPr lang="km-KH" sz="2400" b="1" u="sng" dirty="0">
              <a:latin typeface="Khmer MEF1" pitchFamily="2" charset="0"/>
              <a:cs typeface="Khmer MEF1" pitchFamily="2" charset="0"/>
            </a:endParaRPr>
          </a:p>
          <a:p>
            <a:pPr>
              <a:lnSpc>
                <a:spcPct val="150000"/>
              </a:lnSpc>
            </a:pPr>
            <a:r>
              <a:rPr lang="km-KH" altLang="ja-JP" sz="2400" dirty="0">
                <a:latin typeface="Khmer MEF1" pitchFamily="2" charset="0"/>
                <a:ea typeface="ＭＳ Ｐゴシック" charset="-128"/>
                <a:cs typeface="Khmer MEF1" pitchFamily="2" charset="0"/>
              </a:rPr>
              <a:t>សរុបកិច្ចប្រជុំឆ្លងដោយពិនិត្យតារាងនៃបញ្ហាដែលមិនទាន់មានអ្នកទទួលខុសត្រូវច្បាស់លាស់ និងកំណត់អ្នកទទួលខុសត្រូវនីមួយៗ ។ ត</a:t>
            </a:r>
            <a:r>
              <a:rPr lang="ca-ES" altLang="ja-JP" sz="2400" dirty="0">
                <a:latin typeface="Khmer MEF1" pitchFamily="2" charset="0"/>
                <a:ea typeface="ＭＳ Ｐゴシック" charset="-128"/>
                <a:cs typeface="Khmer MEF1" pitchFamily="2" charset="0"/>
              </a:rPr>
              <a:t>ម្លៃ</a:t>
            </a:r>
            <a:r>
              <a:rPr lang="km-KH" altLang="ja-JP" sz="2400" dirty="0">
                <a:latin typeface="Khmer MEF1" pitchFamily="2" charset="0"/>
                <a:ea typeface="ＭＳ Ｐゴシック" charset="-128"/>
                <a:cs typeface="Khmer MEF1" pitchFamily="2" charset="0"/>
              </a:rPr>
              <a:t>បន្ថែមដោយក្រុមសវនករ គួរត្រូវបានពិភាក្សាឲ្យបានច្បាស់ជាមួយសវនដ្ឋាន ។</a:t>
            </a:r>
          </a:p>
          <a:p>
            <a:pPr>
              <a:lnSpc>
                <a:spcPct val="150000"/>
              </a:lnSpc>
            </a:pPr>
            <a:r>
              <a:rPr lang="km-KH" altLang="ja-JP" sz="2400" dirty="0">
                <a:latin typeface="Khmer MEF1" pitchFamily="2" charset="0"/>
                <a:ea typeface="ＭＳ Ｐゴシック" charset="-128"/>
                <a:cs typeface="Khmer MEF1" pitchFamily="2" charset="0"/>
              </a:rPr>
              <a:t>កែតំរូវរបាយការណ៍ផ្អែកតាមការផ្លាស់ប្តូរដែលបានយល់ព្រម</a:t>
            </a:r>
          </a:p>
          <a:p>
            <a:pPr>
              <a:lnSpc>
                <a:spcPct val="150000"/>
              </a:lnSpc>
            </a:pPr>
            <a:r>
              <a:rPr lang="km-KH" altLang="ja-JP" sz="2400" dirty="0">
                <a:latin typeface="Khmer MEF1" pitchFamily="2" charset="0"/>
                <a:ea typeface="ＭＳ Ｐゴシック" charset="-128"/>
                <a:cs typeface="Khmer MEF1" pitchFamily="2" charset="0"/>
              </a:rPr>
              <a:t>ផ្តល់របាយការណ៍ចុងក្រោយដល់សវនដ្ឋាន</a:t>
            </a:r>
          </a:p>
          <a:p>
            <a:pPr>
              <a:lnSpc>
                <a:spcPct val="150000"/>
              </a:lnSpc>
            </a:pPr>
            <a:r>
              <a:rPr lang="km-KH" altLang="ja-JP" sz="2400" dirty="0">
                <a:latin typeface="Khmer MEF1" pitchFamily="2" charset="0"/>
                <a:ea typeface="ＭＳ Ｐゴシック" charset="-128"/>
                <a:cs typeface="Khmer MEF1" pitchFamily="2" charset="0"/>
              </a:rPr>
              <a:t>កត់ត្រាព័ត៌មានស្តីពីសវនកម្មក្នុងកិច្ចប្រជុំជាមួយប្រធានសវនដ្ឋាន និងថ្នាក់គ្រប់គ្រងជាន់ខ្ពស់ឲ្យបានសមស្រប</a:t>
            </a:r>
            <a:r>
              <a:rPr lang="ca-ES" altLang="ja-JP" sz="2400" dirty="0">
                <a:latin typeface="Khmer MEF1" pitchFamily="2" charset="0"/>
                <a:ea typeface="ＭＳ Ｐゴシック" charset="-128"/>
                <a:cs typeface="Khmer MEF1" pitchFamily="2" charset="0"/>
              </a:rPr>
              <a:t>។</a:t>
            </a:r>
            <a:endParaRPr lang="en-GB" sz="2400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38150" y="949960"/>
            <a:ext cx="7286069" cy="73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km-KH" sz="2400" b="1" dirty="0" smtClean="0">
                <a:latin typeface="Khmer MEF1" pitchFamily="2" charset="0"/>
                <a:ea typeface="Khmer MEF2" pitchFamily="2" charset="0"/>
                <a:cs typeface="Khmer MEF1" pitchFamily="2" charset="0"/>
              </a:rPr>
              <a:t>២</a:t>
            </a:r>
            <a:r>
              <a:rPr lang="en-GB" sz="2400" b="1" dirty="0" smtClean="0">
                <a:latin typeface="Khmer MEF1" pitchFamily="2" charset="0"/>
                <a:ea typeface="Khmer MEF2" pitchFamily="2" charset="0"/>
                <a:cs typeface="Khmer MEF1" pitchFamily="2" charset="0"/>
              </a:rPr>
              <a:t>. </a:t>
            </a:r>
            <a:r>
              <a:rPr lang="km-KH" sz="2400" b="1" u="sng" dirty="0">
                <a:latin typeface="Khmer MEF1" pitchFamily="2" charset="0"/>
                <a:cs typeface="Khmer MEF1" pitchFamily="2" charset="0"/>
              </a:rPr>
              <a:t>ពិនិត្យឡើង</a:t>
            </a:r>
            <a:r>
              <a:rPr lang="en-GB" sz="2400" b="1" u="sng" dirty="0" err="1">
                <a:latin typeface="Khmer MEF1" pitchFamily="2" charset="0"/>
                <a:cs typeface="Khmer MEF1" pitchFamily="2" charset="0"/>
              </a:rPr>
              <a:t>វិញ</a:t>
            </a:r>
            <a:r>
              <a:rPr lang="en-GB" sz="2400" b="1" u="sng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GB" sz="2400" b="1" u="sng" dirty="0" err="1">
                <a:latin typeface="Khmer MEF1" pitchFamily="2" charset="0"/>
                <a:cs typeface="Khmer MEF1" pitchFamily="2" charset="0"/>
              </a:rPr>
              <a:t>និងពិគ្រោះយោបល</a:t>
            </a:r>
            <a:r>
              <a:rPr lang="en-GB" sz="2400" b="1" u="sng" dirty="0">
                <a:latin typeface="Khmer MEF1" pitchFamily="2" charset="0"/>
                <a:cs typeface="Khmer MEF1" pitchFamily="2" charset="0"/>
              </a:rPr>
              <a:t>់</a:t>
            </a:r>
            <a:r>
              <a:rPr lang="en-GB" sz="2400" b="1" dirty="0">
                <a:latin typeface="Khmer MEF1" pitchFamily="2" charset="0"/>
                <a:cs typeface="Khmer MEF1" pitchFamily="2" charset="0"/>
              </a:rPr>
              <a:t> (ត</a:t>
            </a:r>
            <a:r>
              <a:rPr lang="km-KH" sz="2400" b="1" dirty="0">
                <a:latin typeface="Khmer MEF1" pitchFamily="2" charset="0"/>
                <a:cs typeface="Khmer MEF1" pitchFamily="2" charset="0"/>
              </a:rPr>
              <a:t>ចប់</a:t>
            </a:r>
            <a:r>
              <a:rPr lang="en-GB" sz="2400" b="1" dirty="0">
                <a:latin typeface="Khmer MEF1" pitchFamily="2" charset="0"/>
                <a:cs typeface="Khmer MEF1" pitchFamily="2" charset="0"/>
              </a:rPr>
              <a:t>)</a:t>
            </a:r>
            <a:endParaRPr lang="en-GB" sz="2400" b="1" dirty="0">
              <a:latin typeface="Khmer MEF1" pitchFamily="2" charset="0"/>
              <a:ea typeface="Khmer MEF2" pitchFamily="2" charset="0"/>
              <a:cs typeface="Khmer MEF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1560" y="6822440"/>
            <a:ext cx="4819650" cy="382517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altLang="ja-JP" dirty="0" smtClean="0">
                <a:solidFill>
                  <a:schemeClr val="accent6">
                    <a:lumMod val="75000"/>
                  </a:schemeClr>
                </a:solidFill>
                <a:latin typeface="Khmer MEF1" pitchFamily="2" charset="0"/>
                <a:ea typeface="ＭＳ Ｐゴシック" charset="-128"/>
                <a:cs typeface="Khmer MEF1" pitchFamily="2" charset="0"/>
              </a:rPr>
              <a:t>(</a:t>
            </a:r>
            <a:r>
              <a:rPr lang="ca-ES" altLang="ja-JP" b="1" u="sng" dirty="0" smtClean="0">
                <a:solidFill>
                  <a:schemeClr val="accent6">
                    <a:lumMod val="75000"/>
                  </a:schemeClr>
                </a:solidFill>
                <a:latin typeface="Khmer MEF1" pitchFamily="2" charset="0"/>
                <a:ea typeface="ＭＳ Ｐゴシック" charset="-128"/>
                <a:cs typeface="Khmer MEF1" pitchFamily="2" charset="0"/>
              </a:rPr>
              <a:t>ពិនិត្យ</a:t>
            </a:r>
            <a:r>
              <a:rPr lang="km-KH" altLang="ja-JP" b="1" u="sng" dirty="0" smtClean="0">
                <a:solidFill>
                  <a:schemeClr val="accent6">
                    <a:lumMod val="75000"/>
                  </a:schemeClr>
                </a:solidFill>
                <a:latin typeface="Khmer MEF1" pitchFamily="2" charset="0"/>
                <a:ea typeface="ＭＳ Ｐゴシック" charset="-128"/>
                <a:cs typeface="Khmer MEF1" pitchFamily="2" charset="0"/>
              </a:rPr>
              <a:t>កំណត់ហេតុប្រជុំឆ្លង)</a:t>
            </a:r>
            <a:endParaRPr lang="en-US" b="1" u="sng" dirty="0">
              <a:solidFill>
                <a:schemeClr val="accent6">
                  <a:lumMod val="75000"/>
                </a:schemeClr>
              </a:solidFill>
              <a:latin typeface="Khmer MEF1" pitchFamily="2" charset="0"/>
              <a:ea typeface="ＭＳ Ｐゴシック" charset="-128"/>
              <a:cs typeface="Khmer MEF1" pitchFamily="2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8150" y="259080"/>
            <a:ext cx="7286069" cy="73406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km-KH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ឆ</a:t>
            </a:r>
            <a:r>
              <a:rPr lang="en-GB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. </a:t>
            </a:r>
            <a:r>
              <a:rPr lang="en-GB" sz="2700" dirty="0" err="1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ជំហាននៃការសរសេររបាយការណ</a:t>
            </a:r>
            <a:r>
              <a:rPr lang="km-KH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៍</a:t>
            </a:r>
            <a:r>
              <a:rPr lang="ca-ES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សវនកម្ម</a:t>
            </a:r>
            <a:endParaRPr lang="en-GB" sz="2700" dirty="0">
              <a:solidFill>
                <a:srgbClr val="FF0000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636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3080" y="6965619"/>
            <a:ext cx="4819650" cy="382517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altLang="ja-JP" dirty="0" smtClean="0">
                <a:solidFill>
                  <a:schemeClr val="accent6">
                    <a:lumMod val="75000"/>
                  </a:schemeClr>
                </a:solidFill>
                <a:latin typeface="Khmer MEF1" pitchFamily="2" charset="0"/>
                <a:ea typeface="ＭＳ Ｐゴシック" charset="-128"/>
                <a:cs typeface="Khmer MEF1" pitchFamily="2" charset="0"/>
              </a:rPr>
              <a:t>(</a:t>
            </a:r>
            <a:r>
              <a:rPr lang="ca-ES" altLang="ja-JP" b="1" u="sng" dirty="0" smtClean="0">
                <a:solidFill>
                  <a:schemeClr val="accent6">
                    <a:lumMod val="75000"/>
                  </a:schemeClr>
                </a:solidFill>
                <a:latin typeface="Khmer MEF1" pitchFamily="2" charset="0"/>
                <a:ea typeface="ＭＳ Ｐゴシック" charset="-128"/>
                <a:cs typeface="Khmer MEF1" pitchFamily="2" charset="0"/>
              </a:rPr>
              <a:t>ពិនិត្យកំណត់ហេតុប្រជុំឆ្លង</a:t>
            </a:r>
            <a:r>
              <a:rPr lang="km-KH" altLang="ja-JP" b="1" u="sng" dirty="0" smtClean="0">
                <a:solidFill>
                  <a:schemeClr val="accent6">
                    <a:lumMod val="75000"/>
                  </a:schemeClr>
                </a:solidFill>
                <a:latin typeface="Khmer MEF1" pitchFamily="2" charset="0"/>
                <a:ea typeface="ＭＳ Ｐゴシック" charset="-128"/>
                <a:cs typeface="Khmer MEF1" pitchFamily="2" charset="0"/>
              </a:rPr>
              <a:t>)</a:t>
            </a:r>
            <a:endParaRPr lang="en-US" b="1" u="sng" dirty="0">
              <a:solidFill>
                <a:schemeClr val="accent6">
                  <a:lumMod val="75000"/>
                </a:schemeClr>
              </a:solidFill>
              <a:latin typeface="Khmer MEF1" pitchFamily="2" charset="0"/>
              <a:ea typeface="ＭＳ Ｐゴシック" charset="-128"/>
              <a:cs typeface="Khmer MEF1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080" y="897018"/>
            <a:ext cx="9669325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1600" dirty="0">
                <a:latin typeface="Khmer MEF2" pitchFamily="2" charset="0"/>
                <a:cs typeface="Khmer MEF2" pitchFamily="2" charset="0"/>
              </a:rPr>
              <a:t>កំណត់ហេតុ</a:t>
            </a:r>
            <a:endParaRPr lang="en-US" sz="1600" dirty="0">
              <a:latin typeface="Khmer MEF2" pitchFamily="2" charset="0"/>
              <a:cs typeface="Khmer MEF2" pitchFamily="2" charset="0"/>
            </a:endParaRPr>
          </a:p>
          <a:p>
            <a:pPr algn="ctr"/>
            <a:r>
              <a:rPr lang="km-KH" sz="1600" dirty="0">
                <a:latin typeface="Khmer MEF2" pitchFamily="2" charset="0"/>
                <a:cs typeface="Khmer MEF2" pitchFamily="2" charset="0"/>
              </a:rPr>
              <a:t>ប្រជុំឆ្លងរបាយការណ៍សវនកម្ម</a:t>
            </a:r>
            <a:endParaRPr lang="en-US" sz="1600" dirty="0">
              <a:latin typeface="Khmer MEF2" pitchFamily="2" charset="0"/>
              <a:cs typeface="Khmer MEF2" pitchFamily="2" charset="0"/>
            </a:endParaRPr>
          </a:p>
          <a:p>
            <a:pPr algn="ctr"/>
            <a:r>
              <a:rPr lang="km-KH" sz="1600" dirty="0">
                <a:latin typeface="Khmer MEF2" pitchFamily="2" charset="0"/>
                <a:cs typeface="Khmer MEF2" pitchFamily="2" charset="0"/>
              </a:rPr>
              <a:t>នៅអគ្គនាយកដ្ឋានគោលនយោបាយសេដ្ឋកិច្ចនិងហិរញ្ញវត្ថុសាធារណៈ</a:t>
            </a:r>
            <a:endParaRPr lang="en-US" sz="1600" dirty="0">
              <a:latin typeface="Khmer MEF2" pitchFamily="2" charset="0"/>
              <a:cs typeface="Khmer MEF2" pitchFamily="2" charset="0"/>
            </a:endParaRPr>
          </a:p>
          <a:p>
            <a:r>
              <a:rPr lang="en-US" sz="1600" dirty="0">
                <a:latin typeface="Khmer MEF1" pitchFamily="2" charset="0"/>
                <a:cs typeface="Khmer MEF1" pitchFamily="2" charset="0"/>
              </a:rPr>
              <a:t> </a:t>
            </a:r>
          </a:p>
          <a:p>
            <a:r>
              <a:rPr lang="km-KH" sz="1600" dirty="0">
                <a:latin typeface="Khmer MEF1" pitchFamily="2" charset="0"/>
                <a:cs typeface="Khmer MEF1" pitchFamily="2" charset="0"/>
              </a:rPr>
              <a:t>ឆ្នាំពីរពាន់ដប់ប្រាំ ខែមីនា ថ្ងៃទីដប់ប្រាំបី វេលាម៉ោងដប់ប្រាំ គណៈប្រតិភូ​សវន​កម្ម​ផ្ទៃ​ក្នុងនៃ</a:t>
            </a:r>
            <a:r>
              <a:rPr lang="km-KH" sz="1600" dirty="0" smtClean="0">
                <a:latin typeface="Khmer MEF1" pitchFamily="2" charset="0"/>
                <a:cs typeface="Khmer MEF1" pitchFamily="2" charset="0"/>
              </a:rPr>
              <a:t>ក្រសួងសេដ្ឋ</a:t>
            </a:r>
            <a:r>
              <a:rPr lang="km-KH" sz="1600" dirty="0">
                <a:latin typeface="Khmer MEF1" pitchFamily="2" charset="0"/>
                <a:cs typeface="Khmer MEF1" pitchFamily="2" charset="0"/>
              </a:rPr>
              <a:t>កិច្ចនិងហិរញ្ញវត្ថុ ដឹកនាំដោយឯកឧត្តម ............................បានជួបប្រជុំជាមួយ​ថ្នាក់​ដឹកនាំ អគ្គនាយក </a:t>
            </a:r>
            <a:r>
              <a:rPr lang="ca-ES" sz="1600" dirty="0" smtClean="0">
                <a:latin typeface="Khmer MEF1" pitchFamily="2" charset="0"/>
                <a:cs typeface="Khmer MEF1" pitchFamily="2" charset="0"/>
              </a:rPr>
              <a:t>.................</a:t>
            </a:r>
            <a:r>
              <a:rPr lang="km-KH" sz="1600" dirty="0" smtClean="0">
                <a:latin typeface="Khmer MEF1" pitchFamily="2" charset="0"/>
                <a:cs typeface="Khmer MEF1" pitchFamily="2" charset="0"/>
              </a:rPr>
              <a:t> </a:t>
            </a:r>
            <a:r>
              <a:rPr lang="km-KH" sz="1600" dirty="0">
                <a:latin typeface="Khmer MEF1" pitchFamily="2" charset="0"/>
                <a:cs typeface="Khmer MEF1" pitchFamily="2" charset="0"/>
              </a:rPr>
              <a:t>ដើម្បីពិភាក្សា​លើ​លទ្ធផល​សវនកម្ម​ ដែលមានសមាស​ភាព​ចូលរួមដូចខាង​ក្រោម ៖</a:t>
            </a:r>
            <a:endParaRPr lang="en-US" sz="1600" dirty="0">
              <a:latin typeface="Khmer MEF1" pitchFamily="2" charset="0"/>
              <a:cs typeface="Khmer MEF1" pitchFamily="2" charset="0"/>
            </a:endParaRPr>
          </a:p>
          <a:p>
            <a:r>
              <a:rPr lang="km-KH" sz="1600" dirty="0">
                <a:latin typeface="Khmer MEF1" pitchFamily="2" charset="0"/>
                <a:cs typeface="Khmer MEF1" pitchFamily="2" charset="0"/>
              </a:rPr>
              <a:t>១. គណៈប្រតិភូសវនក​ម្មផ្ទៃក្នុង</a:t>
            </a:r>
            <a:endParaRPr lang="en-US" sz="1600" dirty="0">
              <a:latin typeface="Khmer MEF1" pitchFamily="2" charset="0"/>
              <a:cs typeface="Khmer MEF1" pitchFamily="2" charset="0"/>
            </a:endParaRPr>
          </a:p>
          <a:p>
            <a:r>
              <a:rPr lang="km-KH" sz="1600" dirty="0">
                <a:latin typeface="Khmer MEF1" pitchFamily="2" charset="0"/>
                <a:cs typeface="Khmer MEF1" pitchFamily="2" charset="0"/>
              </a:rPr>
              <a:t>	១-ឯកឧត្</a:t>
            </a:r>
            <a:r>
              <a:rPr lang="km-KH" sz="1600" dirty="0" smtClean="0">
                <a:latin typeface="Khmer MEF1" pitchFamily="2" charset="0"/>
                <a:cs typeface="Khmer MEF1" pitchFamily="2" charset="0"/>
              </a:rPr>
              <a:t>តម............................</a:t>
            </a:r>
            <a:r>
              <a:rPr lang="en-US" sz="1600" dirty="0">
                <a:latin typeface="Khmer MEF1" pitchFamily="2" charset="0"/>
                <a:cs typeface="Khmer MEF1" pitchFamily="2" charset="0"/>
              </a:rPr>
              <a:t>	</a:t>
            </a:r>
            <a:r>
              <a:rPr lang="en-US" sz="1600" dirty="0" smtClean="0">
                <a:latin typeface="Khmer MEF1" pitchFamily="2" charset="0"/>
                <a:cs typeface="Khmer MEF1" pitchFamily="2" charset="0"/>
              </a:rPr>
              <a:t>	</a:t>
            </a:r>
            <a:r>
              <a:rPr lang="km-KH" sz="1600" dirty="0" smtClean="0">
                <a:latin typeface="Khmer MEF1" pitchFamily="2" charset="0"/>
                <a:cs typeface="Khmer MEF1" pitchFamily="2" charset="0"/>
              </a:rPr>
              <a:t>ប្រធាន</a:t>
            </a:r>
            <a:r>
              <a:rPr lang="km-KH" sz="1600" dirty="0">
                <a:latin typeface="Khmer MEF1" pitchFamily="2" charset="0"/>
                <a:cs typeface="Khmer MEF1" pitchFamily="2" charset="0"/>
              </a:rPr>
              <a:t>គណៈប្រតិភូ</a:t>
            </a:r>
            <a:endParaRPr lang="en-US" sz="1600" dirty="0">
              <a:latin typeface="Khmer MEF1" pitchFamily="2" charset="0"/>
              <a:cs typeface="Khmer MEF1" pitchFamily="2" charset="0"/>
            </a:endParaRPr>
          </a:p>
          <a:p>
            <a:r>
              <a:rPr lang="en-US" sz="1600" dirty="0">
                <a:latin typeface="Khmer MEF1" pitchFamily="2" charset="0"/>
                <a:cs typeface="Khmer MEF1" pitchFamily="2" charset="0"/>
              </a:rPr>
              <a:t>	</a:t>
            </a:r>
            <a:r>
              <a:rPr lang="km-KH" sz="1600" dirty="0">
                <a:latin typeface="Khmer MEF1" pitchFamily="2" charset="0"/>
                <a:cs typeface="Khmer MEF1" pitchFamily="2" charset="0"/>
              </a:rPr>
              <a:t>២-លោក	............................</a:t>
            </a:r>
            <a:r>
              <a:rPr lang="en-US" sz="1600" dirty="0">
                <a:latin typeface="Khmer MEF1" pitchFamily="2" charset="0"/>
                <a:cs typeface="Khmer MEF1" pitchFamily="2" charset="0"/>
              </a:rPr>
              <a:t>	</a:t>
            </a:r>
            <a:r>
              <a:rPr lang="en-US" sz="1600" dirty="0" smtClean="0">
                <a:latin typeface="Khmer MEF1" pitchFamily="2" charset="0"/>
                <a:cs typeface="Khmer MEF1" pitchFamily="2" charset="0"/>
              </a:rPr>
              <a:t>	</a:t>
            </a:r>
            <a:r>
              <a:rPr lang="km-KH" sz="1600" dirty="0" smtClean="0">
                <a:latin typeface="Khmer MEF1" pitchFamily="2" charset="0"/>
                <a:cs typeface="Khmer MEF1" pitchFamily="2" charset="0"/>
              </a:rPr>
              <a:t>អនុ</a:t>
            </a:r>
            <a:r>
              <a:rPr lang="km-KH" sz="1600" dirty="0">
                <a:latin typeface="Khmer MEF1" pitchFamily="2" charset="0"/>
                <a:cs typeface="Khmer MEF1" pitchFamily="2" charset="0"/>
              </a:rPr>
              <a:t>ប្រធាន</a:t>
            </a:r>
            <a:endParaRPr lang="en-US" sz="1600" dirty="0">
              <a:latin typeface="Khmer MEF1" pitchFamily="2" charset="0"/>
              <a:cs typeface="Khmer MEF1" pitchFamily="2" charset="0"/>
            </a:endParaRPr>
          </a:p>
          <a:p>
            <a:r>
              <a:rPr lang="km-KH" sz="1600" dirty="0">
                <a:latin typeface="Khmer MEF1" pitchFamily="2" charset="0"/>
                <a:cs typeface="Khmer MEF1" pitchFamily="2" charset="0"/>
              </a:rPr>
              <a:t>	៣-លោក	............................</a:t>
            </a:r>
            <a:r>
              <a:rPr lang="en-US" sz="1600" dirty="0">
                <a:latin typeface="Khmer MEF1" pitchFamily="2" charset="0"/>
                <a:cs typeface="Khmer MEF1" pitchFamily="2" charset="0"/>
              </a:rPr>
              <a:t>	</a:t>
            </a:r>
            <a:r>
              <a:rPr lang="en-US" sz="1600" dirty="0" smtClean="0">
                <a:latin typeface="Khmer MEF1" pitchFamily="2" charset="0"/>
                <a:cs typeface="Khmer MEF1" pitchFamily="2" charset="0"/>
              </a:rPr>
              <a:t>	</a:t>
            </a:r>
            <a:r>
              <a:rPr lang="km-KH" sz="1600" dirty="0" smtClean="0">
                <a:latin typeface="Khmer MEF1" pitchFamily="2" charset="0"/>
                <a:cs typeface="Khmer MEF1" pitchFamily="2" charset="0"/>
              </a:rPr>
              <a:t>សមាជិក</a:t>
            </a:r>
            <a:endParaRPr lang="en-US" sz="1600" dirty="0">
              <a:latin typeface="Khmer MEF1" pitchFamily="2" charset="0"/>
              <a:cs typeface="Khmer MEF1" pitchFamily="2" charset="0"/>
            </a:endParaRPr>
          </a:p>
          <a:p>
            <a:r>
              <a:rPr lang="km-KH" sz="1600" dirty="0" smtClean="0">
                <a:latin typeface="Khmer MEF1" pitchFamily="2" charset="0"/>
                <a:cs typeface="Khmer MEF1" pitchFamily="2" charset="0"/>
              </a:rPr>
              <a:t>២. </a:t>
            </a:r>
            <a:r>
              <a:rPr lang="km-KH" sz="1600" dirty="0">
                <a:latin typeface="Khmer MEF1" pitchFamily="2" charset="0"/>
                <a:cs typeface="Khmer MEF1" pitchFamily="2" charset="0"/>
              </a:rPr>
              <a:t>អគ្គនាយកដ្ឋានគោលនយោបាយសេដ្ឋកិច្ចនិងហិរញ្ញវត្ថុសាធារណៈ</a:t>
            </a:r>
            <a:endParaRPr lang="en-US" sz="1600" dirty="0">
              <a:latin typeface="Khmer MEF1" pitchFamily="2" charset="0"/>
              <a:cs typeface="Khmer MEF1" pitchFamily="2" charset="0"/>
            </a:endParaRPr>
          </a:p>
          <a:p>
            <a:r>
              <a:rPr lang="km-KH" sz="1600" dirty="0">
                <a:latin typeface="Khmer MEF1" pitchFamily="2" charset="0"/>
                <a:cs typeface="Khmer MEF1" pitchFamily="2" charset="0"/>
              </a:rPr>
              <a:t>	១-ឯកឧត្</a:t>
            </a:r>
            <a:r>
              <a:rPr lang="km-KH" sz="1600" dirty="0" smtClean="0">
                <a:latin typeface="Khmer MEF1" pitchFamily="2" charset="0"/>
                <a:cs typeface="Khmer MEF1" pitchFamily="2" charset="0"/>
              </a:rPr>
              <a:t>តម............................</a:t>
            </a:r>
            <a:r>
              <a:rPr lang="en-US" sz="1600" dirty="0">
                <a:latin typeface="Khmer MEF1" pitchFamily="2" charset="0"/>
                <a:cs typeface="Khmer MEF1" pitchFamily="2" charset="0"/>
              </a:rPr>
              <a:t>	</a:t>
            </a:r>
            <a:r>
              <a:rPr lang="en-US" sz="1600" dirty="0" smtClean="0">
                <a:latin typeface="Khmer MEF1" pitchFamily="2" charset="0"/>
                <a:cs typeface="Khmer MEF1" pitchFamily="2" charset="0"/>
              </a:rPr>
              <a:t>	</a:t>
            </a:r>
            <a:r>
              <a:rPr lang="km-KH" sz="1600" dirty="0" smtClean="0">
                <a:latin typeface="Khmer MEF1" pitchFamily="2" charset="0"/>
                <a:cs typeface="Khmer MEF1" pitchFamily="2" charset="0"/>
              </a:rPr>
              <a:t>អគ្គ</a:t>
            </a:r>
            <a:r>
              <a:rPr lang="km-KH" sz="1600" dirty="0">
                <a:latin typeface="Khmer MEF1" pitchFamily="2" charset="0"/>
                <a:cs typeface="Khmer MEF1" pitchFamily="2" charset="0"/>
              </a:rPr>
              <a:t>នាយក</a:t>
            </a:r>
            <a:endParaRPr lang="en-US" sz="1600" dirty="0">
              <a:latin typeface="Khmer MEF1" pitchFamily="2" charset="0"/>
              <a:cs typeface="Khmer MEF1" pitchFamily="2" charset="0"/>
            </a:endParaRPr>
          </a:p>
          <a:p>
            <a:r>
              <a:rPr lang="en-US" sz="1600" dirty="0">
                <a:latin typeface="Khmer MEF1" pitchFamily="2" charset="0"/>
                <a:cs typeface="Khmer MEF1" pitchFamily="2" charset="0"/>
              </a:rPr>
              <a:t>	</a:t>
            </a:r>
            <a:r>
              <a:rPr lang="km-KH" sz="1600" dirty="0">
                <a:latin typeface="Khmer MEF1" pitchFamily="2" charset="0"/>
                <a:cs typeface="Khmer MEF1" pitchFamily="2" charset="0"/>
              </a:rPr>
              <a:t>២-លោក	............................</a:t>
            </a:r>
            <a:r>
              <a:rPr lang="en-US" sz="1600" dirty="0">
                <a:latin typeface="Khmer MEF1" pitchFamily="2" charset="0"/>
                <a:cs typeface="Khmer MEF1" pitchFamily="2" charset="0"/>
              </a:rPr>
              <a:t>	</a:t>
            </a:r>
            <a:r>
              <a:rPr lang="en-US" sz="1600" dirty="0" smtClean="0">
                <a:latin typeface="Khmer MEF1" pitchFamily="2" charset="0"/>
                <a:cs typeface="Khmer MEF1" pitchFamily="2" charset="0"/>
              </a:rPr>
              <a:t>	</a:t>
            </a:r>
            <a:r>
              <a:rPr lang="km-KH" sz="1600" dirty="0" smtClean="0">
                <a:latin typeface="Khmer MEF1" pitchFamily="2" charset="0"/>
                <a:cs typeface="Khmer MEF1" pitchFamily="2" charset="0"/>
              </a:rPr>
              <a:t>អគ្គ</a:t>
            </a:r>
            <a:r>
              <a:rPr lang="km-KH" sz="1600" dirty="0">
                <a:latin typeface="Khmer MEF1" pitchFamily="2" charset="0"/>
                <a:cs typeface="Khmer MEF1" pitchFamily="2" charset="0"/>
              </a:rPr>
              <a:t>នាយករង</a:t>
            </a:r>
            <a:endParaRPr lang="en-US" sz="1600" dirty="0">
              <a:latin typeface="Khmer MEF1" pitchFamily="2" charset="0"/>
              <a:cs typeface="Khmer MEF1" pitchFamily="2" charset="0"/>
            </a:endParaRPr>
          </a:p>
          <a:p>
            <a:r>
              <a:rPr lang="km-KH" sz="1600" dirty="0">
                <a:latin typeface="Khmer MEF1" pitchFamily="2" charset="0"/>
                <a:cs typeface="Khmer MEF1" pitchFamily="2" charset="0"/>
              </a:rPr>
              <a:t>	៣-លោក	............................</a:t>
            </a:r>
            <a:r>
              <a:rPr lang="en-US" sz="1600" dirty="0">
                <a:latin typeface="Khmer MEF1" pitchFamily="2" charset="0"/>
                <a:cs typeface="Khmer MEF1" pitchFamily="2" charset="0"/>
              </a:rPr>
              <a:t>	</a:t>
            </a:r>
            <a:r>
              <a:rPr lang="en-US" sz="1600" dirty="0" smtClean="0">
                <a:latin typeface="Khmer MEF1" pitchFamily="2" charset="0"/>
                <a:cs typeface="Khmer MEF1" pitchFamily="2" charset="0"/>
              </a:rPr>
              <a:t>	</a:t>
            </a:r>
            <a:r>
              <a:rPr lang="km-KH" sz="1600" dirty="0" smtClean="0">
                <a:latin typeface="Khmer MEF1" pitchFamily="2" charset="0"/>
                <a:cs typeface="Khmer MEF1" pitchFamily="2" charset="0"/>
              </a:rPr>
              <a:t>ប្រធាន</a:t>
            </a:r>
            <a:r>
              <a:rPr lang="km-KH" sz="1600" dirty="0">
                <a:latin typeface="Khmer MEF1" pitchFamily="2" charset="0"/>
                <a:cs typeface="Khmer MEF1" pitchFamily="2" charset="0"/>
              </a:rPr>
              <a:t>នាយកដ្ឋាន</a:t>
            </a:r>
            <a:endParaRPr lang="en-US" sz="1600" dirty="0">
              <a:latin typeface="Khmer MEF1" pitchFamily="2" charset="0"/>
              <a:cs typeface="Khmer MEF1" pitchFamily="2" charset="0"/>
            </a:endParaRPr>
          </a:p>
          <a:p>
            <a:r>
              <a:rPr lang="km-KH" sz="1600" dirty="0">
                <a:latin typeface="Khmer MEF1" pitchFamily="2" charset="0"/>
                <a:cs typeface="Khmer MEF1" pitchFamily="2" charset="0"/>
              </a:rPr>
              <a:t>	</a:t>
            </a:r>
            <a:endParaRPr lang="ca-ES" sz="1600" dirty="0" smtClean="0">
              <a:latin typeface="Khmer MEF1" pitchFamily="2" charset="0"/>
              <a:cs typeface="Khmer MEF1" pitchFamily="2" charset="0"/>
            </a:endParaRPr>
          </a:p>
          <a:p>
            <a:r>
              <a:rPr lang="ca-ES" sz="1600" dirty="0">
                <a:latin typeface="Khmer MEF1" pitchFamily="2" charset="0"/>
                <a:cs typeface="Khmer MEF1" pitchFamily="2" charset="0"/>
              </a:rPr>
              <a:t>	</a:t>
            </a:r>
            <a:r>
              <a:rPr lang="km-KH" sz="1600" dirty="0" smtClean="0">
                <a:latin typeface="Khmer MEF1" pitchFamily="2" charset="0"/>
                <a:cs typeface="Khmer MEF1" pitchFamily="2" charset="0"/>
              </a:rPr>
              <a:t>ជា</a:t>
            </a:r>
            <a:r>
              <a:rPr lang="km-KH" sz="1600" dirty="0">
                <a:latin typeface="Khmer MEF1" pitchFamily="2" charset="0"/>
                <a:cs typeface="Khmer MEF1" pitchFamily="2" charset="0"/>
              </a:rPr>
              <a:t>កិច្ចចាប់ផ្តើម ឯកឧត្តមអគ្គ</a:t>
            </a:r>
            <a:r>
              <a:rPr lang="km-KH" sz="1600" dirty="0" smtClean="0">
                <a:latin typeface="Khmer MEF1" pitchFamily="2" charset="0"/>
                <a:cs typeface="Khmer MEF1" pitchFamily="2" charset="0"/>
              </a:rPr>
              <a:t>នាយកបាន</a:t>
            </a:r>
            <a:r>
              <a:rPr lang="km-KH" sz="1600" dirty="0">
                <a:latin typeface="Khmer MEF1" pitchFamily="2" charset="0"/>
                <a:cs typeface="Khmer MEF1" pitchFamily="2" charset="0"/>
              </a:rPr>
              <a:t>ស្វាគមន៍ និងរីករាយទទួលយកនូវលទ្ធផលសវនកម្មជា</a:t>
            </a:r>
            <a:r>
              <a:rPr lang="km-KH" sz="1600" dirty="0" smtClean="0">
                <a:latin typeface="Khmer MEF1" pitchFamily="2" charset="0"/>
                <a:cs typeface="Khmer MEF1" pitchFamily="2" charset="0"/>
              </a:rPr>
              <a:t>រួម</a:t>
            </a:r>
            <a:r>
              <a:rPr lang="ca-ES" sz="1600" dirty="0" smtClean="0">
                <a:latin typeface="Khmer MEF1" pitchFamily="2" charset="0"/>
                <a:cs typeface="Khmer MEF1" pitchFamily="2" charset="0"/>
              </a:rPr>
              <a:t> </a:t>
            </a:r>
            <a:r>
              <a:rPr lang="km-KH" sz="1600" dirty="0" smtClean="0">
                <a:latin typeface="Khmer MEF1" pitchFamily="2" charset="0"/>
                <a:cs typeface="Khmer MEF1" pitchFamily="2" charset="0"/>
              </a:rPr>
              <a:t>។ </a:t>
            </a:r>
            <a:r>
              <a:rPr lang="km-KH" sz="1600" dirty="0">
                <a:latin typeface="Khmer MEF1" pitchFamily="2" charset="0"/>
                <a:cs typeface="Khmer MEF1" pitchFamily="2" charset="0"/>
              </a:rPr>
              <a:t>ឯកឧត្តមបញ្ជាក់ថា នាពេលចុងក្រោយ កន្លងទៅនេះ អគ្គនាយកដ្</a:t>
            </a:r>
            <a:r>
              <a:rPr lang="km-KH" sz="1600" dirty="0" smtClean="0">
                <a:latin typeface="Khmer MEF1" pitchFamily="2" charset="0"/>
                <a:cs typeface="Khmer MEF1" pitchFamily="2" charset="0"/>
              </a:rPr>
              <a:t>ឋាន</a:t>
            </a:r>
            <a:r>
              <a:rPr lang="ca-ES" sz="1600" dirty="0" smtClean="0">
                <a:latin typeface="Khmer MEF1" pitchFamily="2" charset="0"/>
                <a:cs typeface="Khmer MEF1" pitchFamily="2" charset="0"/>
              </a:rPr>
              <a:t>........................បាន......................</a:t>
            </a:r>
          </a:p>
          <a:p>
            <a:endParaRPr lang="ca-ES" sz="1600" dirty="0" smtClean="0">
              <a:latin typeface="Khmer MEF1" pitchFamily="2" charset="0"/>
              <a:cs typeface="Khmer MEF1" pitchFamily="2" charset="0"/>
            </a:endParaRPr>
          </a:p>
          <a:p>
            <a:r>
              <a:rPr lang="ca-ES" sz="1600" dirty="0">
                <a:latin typeface="Khmer MEF1" pitchFamily="2" charset="0"/>
                <a:cs typeface="Khmer MEF1" pitchFamily="2" charset="0"/>
              </a:rPr>
              <a:t>	</a:t>
            </a:r>
            <a:r>
              <a:rPr lang="km-KH" sz="1600" dirty="0" smtClean="0">
                <a:latin typeface="Khmer MEF1" pitchFamily="2" charset="0"/>
                <a:cs typeface="Khmer MEF1" pitchFamily="2" charset="0"/>
              </a:rPr>
              <a:t>កិច្ច</a:t>
            </a:r>
            <a:r>
              <a:rPr lang="km-KH" sz="1600" dirty="0">
                <a:latin typeface="Khmer MEF1" pitchFamily="2" charset="0"/>
                <a:cs typeface="Khmer MEF1" pitchFamily="2" charset="0"/>
              </a:rPr>
              <a:t>ប្រជុំរវាងគណៈប្រតិភូសវនកម្មផ្ទៃក្នុង និងអគ្គនាយកដ្</a:t>
            </a:r>
            <a:r>
              <a:rPr lang="km-KH" sz="1600" dirty="0" smtClean="0">
                <a:latin typeface="Khmer MEF1" pitchFamily="2" charset="0"/>
                <a:cs typeface="Khmer MEF1" pitchFamily="2" charset="0"/>
              </a:rPr>
              <a:t>ឋាន</a:t>
            </a:r>
            <a:r>
              <a:rPr lang="ca-ES" sz="1600" dirty="0" smtClean="0">
                <a:latin typeface="Khmer MEF1" pitchFamily="2" charset="0"/>
                <a:cs typeface="Khmer MEF1" pitchFamily="2" charset="0"/>
              </a:rPr>
              <a:t>..........</a:t>
            </a:r>
            <a:r>
              <a:rPr lang="km-KH" sz="1600" dirty="0" smtClean="0">
                <a:latin typeface="Khmer MEF1" pitchFamily="2" charset="0"/>
                <a:cs typeface="Khmer MEF1" pitchFamily="2" charset="0"/>
              </a:rPr>
              <a:t>បាន</a:t>
            </a:r>
            <a:r>
              <a:rPr lang="km-KH" sz="1600" dirty="0">
                <a:latin typeface="Khmer MEF1" pitchFamily="2" charset="0"/>
                <a:cs typeface="Khmer MEF1" pitchFamily="2" charset="0"/>
              </a:rPr>
              <a:t>​ចប់​សព្វគ្រប់នៅវេលាម៉ោង ដប់ប្រាំពីរ នាថ្ងៃ ខែ ឆ្នាំ​ដដែល ក្នុង​បរិយាកាស​ជា​ភាតរៈ និងស្មារតី ទទួលខុសត្រូវខ្ពស់​ ។</a:t>
            </a:r>
            <a:r>
              <a:rPr lang="km-KH" sz="1600" dirty="0" smtClean="0">
                <a:latin typeface="Khmer MEF1" pitchFamily="2" charset="0"/>
                <a:cs typeface="Khmer MEF1" pitchFamily="2" charset="0"/>
              </a:rPr>
              <a:t> </a:t>
            </a:r>
            <a:endParaRPr lang="en-US" sz="1600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19919" y="6319347"/>
            <a:ext cx="2487295" cy="5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km-KH" sz="1600" dirty="0">
                <a:effectLst/>
                <a:latin typeface="Khmer OS Muol Light"/>
                <a:ea typeface="Times New Roman"/>
                <a:cs typeface="Khmer MEF2"/>
              </a:rPr>
              <a:t>អគ្គ</a:t>
            </a:r>
            <a:r>
              <a:rPr lang="km-KH" sz="1600" dirty="0" smtClean="0">
                <a:effectLst/>
                <a:latin typeface="Khmer OS Muol Light"/>
                <a:ea typeface="Times New Roman"/>
                <a:cs typeface="Khmer MEF2"/>
              </a:rPr>
              <a:t>នាយក</a:t>
            </a:r>
            <a:r>
              <a:rPr lang="ca-ES" sz="1600" dirty="0" smtClean="0">
                <a:effectLst/>
                <a:latin typeface="Khmer OS Muol Light"/>
                <a:ea typeface="Times New Roman"/>
                <a:cs typeface="Khmer MEF2"/>
              </a:rPr>
              <a:t>............</a:t>
            </a:r>
            <a:endParaRPr lang="en-US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838609" y="6242354"/>
            <a:ext cx="3179131" cy="72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km-KH" sz="1600" dirty="0">
                <a:effectLst/>
                <a:latin typeface="Khmer OS Muol Light"/>
                <a:ea typeface="Times New Roman"/>
                <a:cs typeface="Khmer MEF2"/>
              </a:rPr>
              <a:t>ប្រធាន</a:t>
            </a:r>
            <a:endParaRPr lang="en-US" sz="1600" dirty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km-KH" sz="1600" dirty="0">
                <a:effectLst/>
                <a:latin typeface="Khmer OS Muol Light"/>
                <a:ea typeface="Times New Roman"/>
                <a:cs typeface="Khmer MEF2"/>
              </a:rPr>
              <a:t>គណៈប្រតិភូសវនកម្មផ្ទៃក្នុង</a:t>
            </a:r>
            <a:endParaRPr lang="en-US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29343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25780" y="2156422"/>
            <a:ext cx="9534954" cy="501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m-KH" sz="25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បន្ទាប់ពីកិច្ចប្រជុំឆ្លងជាមួយសវនដ្ឋាន ប្រធានអង្គភាព</a:t>
            </a:r>
            <a:r>
              <a:rPr lang="en-GB" sz="2500" dirty="0" err="1">
                <a:latin typeface="Khmer MEF1" pitchFamily="2" charset="0"/>
                <a:ea typeface="Khmer OS System" pitchFamily="2" charset="0"/>
                <a:cs typeface="Khmer MEF1" pitchFamily="2" charset="0"/>
              </a:rPr>
              <a:t>សវនកម្ម</a:t>
            </a:r>
            <a:r>
              <a:rPr lang="km-KH" sz="25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/ប្រធាន</a:t>
            </a:r>
            <a:r>
              <a:rPr lang="ca-ES" sz="25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ក្រុម</a:t>
            </a:r>
            <a:r>
              <a:rPr lang="km-KH" sz="25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សវនករ </a:t>
            </a:r>
            <a:r>
              <a:rPr lang="en-GB" sz="2500" dirty="0" err="1">
                <a:latin typeface="Khmer MEF1" pitchFamily="2" charset="0"/>
                <a:ea typeface="Khmer OS System" pitchFamily="2" charset="0"/>
                <a:cs typeface="Khmer MEF1" pitchFamily="2" charset="0"/>
              </a:rPr>
              <a:t>ត្រូវ</a:t>
            </a:r>
            <a:r>
              <a:rPr lang="km-KH" sz="25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រៀបចំរបាយការណ៍ចុងក្រោយដើម្បីបញ្ចប់ការងារសវនកម្ម </a:t>
            </a:r>
          </a:p>
          <a:p>
            <a:pPr>
              <a:lnSpc>
                <a:spcPct val="150000"/>
              </a:lnSpc>
            </a:pPr>
            <a:r>
              <a:rPr lang="km-KH" sz="25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របាយការណ៍សវនកម្មចុងក្រោយនេះ ត្រូវរួមបញ្ចូលនួវការឆ្លើយតបជាលាយលក្ខណ៍អក្សរ ឬដោយផ្ទាល់មាត់ពីសវនដ្ឋាន ដែលលទ្ធផលកើតចេញពីការពិភាក្សានៅក្នុងកិច្ចប្រជុំ</a:t>
            </a:r>
          </a:p>
          <a:p>
            <a:pPr>
              <a:lnSpc>
                <a:spcPct val="150000"/>
              </a:lnSpc>
            </a:pPr>
            <a:r>
              <a:rPr lang="km-KH" sz="25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គួរកំណត់ទីកន្លែងដែលត្រូវទទួលរបាយការណ៍សវនកម្មចុងក្រោយផងដែរ </a:t>
            </a:r>
            <a:endParaRPr lang="ca-ES" sz="2500" dirty="0">
              <a:latin typeface="Khmer MEF1" pitchFamily="2" charset="0"/>
              <a:ea typeface="Khmer OS System" pitchFamily="2" charset="0"/>
              <a:cs typeface="Khmer MEF1" pitchFamily="2" charset="0"/>
            </a:endParaRPr>
          </a:p>
          <a:p>
            <a:pPr>
              <a:lnSpc>
                <a:spcPct val="150000"/>
              </a:lnSpc>
            </a:pPr>
            <a:r>
              <a:rPr lang="en-AU" sz="2500" dirty="0" err="1">
                <a:latin typeface="Khmer MEF1" pitchFamily="2" charset="0"/>
                <a:cs typeface="Khmer MEF1" pitchFamily="2" charset="0"/>
              </a:rPr>
              <a:t>ប្រធាន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អង្គភាពសវនកម្មផ្ទៃក្នុង</a:t>
            </a:r>
            <a:r>
              <a:rPr lang="en-AU" sz="25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AU" sz="2500" dirty="0" err="1">
                <a:latin typeface="Khmer MEF1" pitchFamily="2" charset="0"/>
                <a:cs typeface="Khmer MEF1" pitchFamily="2" charset="0"/>
              </a:rPr>
              <a:t>គួរតែពិនិត្យឡើងវិញនូវរបាយការណ៍ចុងក្រោយ</a:t>
            </a:r>
            <a:r>
              <a:rPr lang="en-AU" sz="2500" dirty="0">
                <a:latin typeface="Khmer MEF1" pitchFamily="2" charset="0"/>
                <a:cs typeface="Khmer MEF1" pitchFamily="2" charset="0"/>
              </a:rPr>
              <a:t>​ </a:t>
            </a:r>
            <a:r>
              <a:rPr lang="en-AU" sz="2500" dirty="0" err="1">
                <a:latin typeface="Khmer MEF1" pitchFamily="2" charset="0"/>
                <a:cs typeface="Khmer MEF1" pitchFamily="2" charset="0"/>
              </a:rPr>
              <a:t>ចុះហត្ថលេខា</a:t>
            </a:r>
            <a:r>
              <a:rPr lang="en-AU" sz="25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AU" sz="2500" dirty="0" err="1">
                <a:latin typeface="Khmer MEF1" pitchFamily="2" charset="0"/>
                <a:cs typeface="Khmer MEF1" pitchFamily="2" charset="0"/>
              </a:rPr>
              <a:t>និងដាក់ជូនទៅរដ្ឋមន្ត្រី</a:t>
            </a:r>
            <a:r>
              <a:rPr lang="en-AU" sz="2500" dirty="0">
                <a:latin typeface="Khmer MEF1" pitchFamily="2" charset="0"/>
                <a:cs typeface="Khmer MEF1" pitchFamily="2" charset="0"/>
              </a:rPr>
              <a:t>​​ ។</a:t>
            </a:r>
            <a:endParaRPr lang="en-US" sz="2500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25780" y="1422362"/>
            <a:ext cx="7286069" cy="73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km-KH" sz="2700" b="1" dirty="0" smtClean="0">
                <a:latin typeface="Khmer MEF1" pitchFamily="2" charset="0"/>
                <a:ea typeface="Khmer MEF2" pitchFamily="2" charset="0"/>
                <a:cs typeface="Khmer MEF1" pitchFamily="2" charset="0"/>
              </a:rPr>
              <a:t>៣</a:t>
            </a:r>
            <a:r>
              <a:rPr lang="en-GB" sz="2700" b="1" dirty="0" smtClean="0">
                <a:latin typeface="Khmer MEF1" pitchFamily="2" charset="0"/>
                <a:ea typeface="Khmer MEF2" pitchFamily="2" charset="0"/>
                <a:cs typeface="Khmer MEF1" pitchFamily="2" charset="0"/>
              </a:rPr>
              <a:t>. </a:t>
            </a:r>
            <a:r>
              <a:rPr lang="ca-ES" sz="2700" b="1" u="sng" dirty="0">
                <a:latin typeface="Khmer MEF1" pitchFamily="2" charset="0"/>
                <a:cs typeface="Khmer MEF1" pitchFamily="2" charset="0"/>
              </a:rPr>
              <a:t>របាយការណ៍សវនកម្មបញ្ចប់</a:t>
            </a:r>
            <a:endParaRPr lang="en-GB" sz="2700" b="1" dirty="0">
              <a:latin typeface="Khmer MEF1" pitchFamily="2" charset="0"/>
              <a:ea typeface="Khmer MEF2" pitchFamily="2" charset="0"/>
              <a:cs typeface="Khmer MEF1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51938" y="721284"/>
            <a:ext cx="7286069" cy="73406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km-KH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ឆ</a:t>
            </a:r>
            <a:r>
              <a:rPr lang="en-GB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. </a:t>
            </a:r>
            <a:r>
              <a:rPr lang="en-GB" sz="2700" dirty="0" err="1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ជំហាននៃការសរសេររបាយការណ</a:t>
            </a:r>
            <a:r>
              <a:rPr lang="km-KH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៍</a:t>
            </a:r>
            <a:r>
              <a:rPr lang="ca-ES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សវនកម្ម</a:t>
            </a:r>
            <a:endParaRPr lang="en-GB" sz="2700" dirty="0">
              <a:solidFill>
                <a:srgbClr val="FF0000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751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371600"/>
            <a:ext cx="8938260" cy="1295400"/>
          </a:xfrm>
        </p:spPr>
        <p:txBody>
          <a:bodyPr anchor="t"/>
          <a:lstStyle/>
          <a:p>
            <a:pPr eaLnBrk="1" hangingPunct="1"/>
            <a:r>
              <a:rPr lang="km-KH" sz="2300" dirty="0">
                <a:latin typeface="Khmer OS Muol" pitchFamily="2" charset="0"/>
                <a:cs typeface="Khmer OS Muol" pitchFamily="2" charset="0"/>
              </a:rPr>
              <a:t>ហានិភ័យល្មមយក </a:t>
            </a:r>
            <a:endParaRPr lang="en-US" sz="2300" dirty="0">
              <a:latin typeface="Khmer OS Muol" pitchFamily="2" charset="0"/>
              <a:cs typeface="Khmer OS Muol" pitchFamily="2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538560" y="2009670"/>
            <a:ext cx="9464040" cy="4121890"/>
          </a:xfrm>
        </p:spPr>
        <p:txBody>
          <a:bodyPr/>
          <a:lstStyle/>
          <a:p>
            <a:pPr marL="0" indent="0" eaLnBrk="1" hangingPunct="1">
              <a:lnSpc>
                <a:spcPct val="200000"/>
              </a:lnSpc>
            </a:pPr>
            <a:r>
              <a:rPr lang="km-KH" sz="2100" b="1" dirty="0">
                <a:latin typeface="Khmer OS System" pitchFamily="2" charset="0"/>
                <a:ea typeface="Khmer OS System" pitchFamily="2" charset="0"/>
                <a:cs typeface="Khmer OS System" pitchFamily="2" charset="0"/>
              </a:rPr>
              <a:t> </a:t>
            </a:r>
            <a:r>
              <a:rPr lang="km-KH" sz="2300" b="1" dirty="0">
                <a:latin typeface="Khmer OS System" pitchFamily="2" charset="0"/>
                <a:ea typeface="Khmer OS System" pitchFamily="2" charset="0"/>
                <a:cs typeface="Khmer OS System" pitchFamily="2" charset="0"/>
              </a:rPr>
              <a:t>ហានិភ័យល្មមយកៈ  </a:t>
            </a:r>
            <a:r>
              <a:rPr lang="km-KH" sz="2300" dirty="0">
                <a:latin typeface="Khmer OS System" pitchFamily="2" charset="0"/>
                <a:ea typeface="Khmer OS System" pitchFamily="2" charset="0"/>
                <a:cs typeface="Khmer OS System" pitchFamily="2" charset="0"/>
              </a:rPr>
              <a:t> ហានិភ័យស្ថិតក្នុងកម្រិតមួយ ដែលអង្គភាពនឹងអាចទទួលយក</a:t>
            </a:r>
            <a:r>
              <a:rPr lang="en-US" sz="2300" dirty="0">
                <a:latin typeface="Khmer OS System" pitchFamily="2" charset="0"/>
                <a:ea typeface="Khmer OS System" pitchFamily="2" charset="0"/>
                <a:cs typeface="Khmer OS System" pitchFamily="2" charset="0"/>
              </a:rPr>
              <a:t> </a:t>
            </a:r>
            <a:r>
              <a:rPr lang="km-KH" sz="2300" dirty="0">
                <a:latin typeface="Khmer OS System" pitchFamily="2" charset="0"/>
                <a:ea typeface="Khmer OS System" pitchFamily="2" charset="0"/>
                <a:cs typeface="Khmer OS System" pitchFamily="2" charset="0"/>
              </a:rPr>
              <a:t>នៅក្នុងការខិតខំសម្រេចគោលដៅរបស់ខ្លួ</a:t>
            </a:r>
            <a:r>
              <a:rPr lang="km-KH" sz="2300" dirty="0" smtClean="0">
                <a:latin typeface="Khmer OS System" pitchFamily="2" charset="0"/>
                <a:ea typeface="Khmer OS System" pitchFamily="2" charset="0"/>
                <a:cs typeface="Khmer OS System" pitchFamily="2" charset="0"/>
              </a:rPr>
              <a:t>ន។</a:t>
            </a:r>
            <a:endParaRPr lang="en-US" sz="2300" dirty="0">
              <a:latin typeface="Khmer OS System" pitchFamily="2" charset="0"/>
              <a:ea typeface="Khmer OS System" pitchFamily="2" charset="0"/>
              <a:cs typeface="Khmer OS System" pitchFamily="2" charset="0"/>
            </a:endParaRPr>
          </a:p>
          <a:p>
            <a:pPr marL="0" indent="0" eaLnBrk="1" hangingPunct="1">
              <a:lnSpc>
                <a:spcPct val="200000"/>
              </a:lnSpc>
            </a:pPr>
            <a:r>
              <a:rPr lang="km-KH" sz="2300" dirty="0">
                <a:latin typeface="Khmer OS System" pitchFamily="2" charset="0"/>
                <a:ea typeface="Khmer OS System" pitchFamily="2" charset="0"/>
                <a:cs typeface="Khmer OS System" pitchFamily="2" charset="0"/>
              </a:rPr>
              <a:t> នៅតាមស្ថាប័នរបស់រាជរដ្ឋាភិបាលភាគច្រើ</a:t>
            </a:r>
            <a:r>
              <a:rPr lang="en-US" sz="2300" dirty="0">
                <a:latin typeface="Khmer OS System" pitchFamily="2" charset="0"/>
                <a:ea typeface="Khmer OS System" pitchFamily="2" charset="0"/>
                <a:cs typeface="Khmer OS System" pitchFamily="2" charset="0"/>
              </a:rPr>
              <a:t>​</a:t>
            </a:r>
            <a:r>
              <a:rPr lang="km-KH" sz="2300" dirty="0">
                <a:latin typeface="Khmer OS System" pitchFamily="2" charset="0"/>
                <a:ea typeface="Khmer OS System" pitchFamily="2" charset="0"/>
                <a:cs typeface="Khmer OS System" pitchFamily="2" charset="0"/>
              </a:rPr>
              <a:t>ន </a:t>
            </a:r>
            <a:r>
              <a:rPr lang="km-KH" sz="2300" b="1" i="1" dirty="0">
                <a:latin typeface="Khmer OS System" pitchFamily="2" charset="0"/>
                <a:ea typeface="Khmer OS System" pitchFamily="2" charset="0"/>
                <a:cs typeface="Khmer OS System" pitchFamily="2" charset="0"/>
              </a:rPr>
              <a:t>ហានិភ័យល្មមយក</a:t>
            </a:r>
            <a:r>
              <a:rPr lang="km-KH" sz="2300" b="1" dirty="0">
                <a:latin typeface="Khmer OS System" pitchFamily="2" charset="0"/>
                <a:ea typeface="Khmer OS System" pitchFamily="2" charset="0"/>
                <a:cs typeface="Khmer OS System" pitchFamily="2" charset="0"/>
              </a:rPr>
              <a:t>មានកម្រិតទាប</a:t>
            </a:r>
            <a:endParaRPr lang="en-US" sz="2300" dirty="0">
              <a:latin typeface="Khmer OS System" pitchFamily="2" charset="0"/>
              <a:ea typeface="Khmer OS System" pitchFamily="2" charset="0"/>
              <a:cs typeface="Khmer OS System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16/09/2013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25780" y="172720"/>
            <a:ext cx="5722620" cy="967293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pPr marL="571500" indent="-571500">
              <a:buAutoNum type="romanUcPeriod"/>
            </a:pPr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សេ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ចក្តីផ្តើ</a:t>
            </a:r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ម</a:t>
            </a:r>
          </a:p>
          <a:p>
            <a:r>
              <a:rPr lang="km-KH" sz="2400" dirty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២. និយមន័យ សញ្ញាណ និងពាក្យគន្លឹះ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50496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525780" y="1468120"/>
            <a:ext cx="7286069" cy="73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km-KH" sz="2700" b="1" dirty="0" smtClean="0">
                <a:latin typeface="Khmer MEF1" pitchFamily="2" charset="0"/>
                <a:ea typeface="Khmer MEF2" pitchFamily="2" charset="0"/>
                <a:cs typeface="Khmer MEF1" pitchFamily="2" charset="0"/>
              </a:rPr>
              <a:t>៤</a:t>
            </a:r>
            <a:r>
              <a:rPr lang="en-GB" sz="2700" b="1" dirty="0" smtClean="0">
                <a:latin typeface="Khmer MEF1" pitchFamily="2" charset="0"/>
                <a:ea typeface="Khmer MEF2" pitchFamily="2" charset="0"/>
                <a:cs typeface="Khmer MEF1" pitchFamily="2" charset="0"/>
              </a:rPr>
              <a:t>. </a:t>
            </a:r>
            <a:r>
              <a:rPr lang="en-GB" sz="2700" b="1" u="sng" dirty="0" err="1">
                <a:latin typeface="Khmer MEF1" pitchFamily="2" charset="0"/>
                <a:ea typeface="Khmer MEF2" pitchFamily="2" charset="0"/>
                <a:cs typeface="Khmer MEF1" pitchFamily="2" charset="0"/>
              </a:rPr>
              <a:t>បំពេញតារាងឆែកគុណភាពរ</a:t>
            </a:r>
            <a:r>
              <a:rPr lang="ca-ES" sz="2700" b="1" u="sng" dirty="0">
                <a:latin typeface="Khmer MEF1" pitchFamily="2" charset="0"/>
                <a:cs typeface="Khmer MEF1" pitchFamily="2" charset="0"/>
              </a:rPr>
              <a:t>បាយការណ៍សវនកម្ម</a:t>
            </a:r>
            <a:endParaRPr lang="en-GB" sz="2700" b="1" dirty="0">
              <a:latin typeface="Khmer MEF1" pitchFamily="2" charset="0"/>
              <a:ea typeface="Khmer MEF2" pitchFamily="2" charset="0"/>
              <a:cs typeface="Khmer MEF1" pitchFamily="2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5317" y="2586551"/>
            <a:ext cx="9535240" cy="41452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700" dirty="0" err="1">
                <a:latin typeface="Khmer MEF1" pitchFamily="2" charset="0"/>
                <a:ea typeface="Khmer OS System" pitchFamily="2" charset="0"/>
                <a:cs typeface="Khmer MEF1" pitchFamily="2" charset="0"/>
              </a:rPr>
              <a:t>ប្រធានក្រុមសវនកម្ម</a:t>
            </a:r>
            <a:r>
              <a:rPr lang="en-GB" sz="27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 </a:t>
            </a:r>
            <a:r>
              <a:rPr lang="ca-ES" sz="27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គួរត្រួតពិនិត្យគុណភាពនៃរបាយការណ៍</a:t>
            </a:r>
            <a:r>
              <a:rPr lang="km-KH" sz="27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     </a:t>
            </a:r>
            <a:r>
              <a:rPr lang="ca-ES" sz="27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សវនកម្មបន្ទាប់ពីការសរសេររបាយការណ៍ព្រាងរួច </a:t>
            </a:r>
            <a:endParaRPr lang="km-KH" sz="27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 marL="391866" lvl="1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7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ត្រូវ</a:t>
            </a:r>
            <a:r>
              <a:rPr lang="km-KH" sz="27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​ពិនិត្យ​បន្ថែម​</a:t>
            </a:r>
            <a:r>
              <a:rPr lang="ca-ES" sz="27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ឲ្យបានពេញលេញ លើរបាយការណ៍សវនកម្មព្រាងខ្លាចក្រែងមានការខ្វះចន្លោះណាមួយ</a:t>
            </a:r>
            <a:r>
              <a:rPr lang="km-KH" sz="27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​</a:t>
            </a:r>
            <a:r>
              <a:rPr lang="ca-ES" sz="27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កើតឡើង</a:t>
            </a:r>
          </a:p>
          <a:p>
            <a:pPr marL="391866" lvl="1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7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ការត្រូវ</a:t>
            </a:r>
            <a:r>
              <a:rPr lang="km-KH" sz="27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​ពិនិត្យ</a:t>
            </a:r>
            <a:r>
              <a:rPr lang="ca-ES" sz="27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របាយការណ៍សវនកម្មគួរអនុវត្តតាម</a:t>
            </a:r>
            <a:r>
              <a:rPr lang="km-KH" sz="2700" b="1" dirty="0">
                <a:solidFill>
                  <a:schemeClr val="accent6">
                    <a:lumMod val="50000"/>
                  </a:schemeClr>
                </a:solidFill>
                <a:latin typeface="Khmer MEF1" pitchFamily="2" charset="0"/>
                <a:ea typeface="Khmer OS System" pitchFamily="2" charset="0"/>
                <a:cs typeface="Khmer MEF1" pitchFamily="2" charset="0"/>
              </a:rPr>
              <a:t>ទម្រង់ឆែកគុណភាព​របាយ​ការណ៏​​សវនកម្ម​ផ្ទៃ​ក្នុង</a:t>
            </a:r>
            <a:r>
              <a:rPr lang="ca-ES" sz="2700" b="1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 </a:t>
            </a:r>
            <a:r>
              <a:rPr lang="ca-ES" sz="27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។</a:t>
            </a:r>
            <a:endParaRPr lang="en-GB" sz="2700" dirty="0">
              <a:latin typeface="Khmer MEF1" pitchFamily="2" charset="0"/>
              <a:ea typeface="Khmer OS System" pitchFamily="2" charset="0"/>
              <a:cs typeface="Khmer MEF1" pitchFamily="2" charset="0"/>
            </a:endParaRPr>
          </a:p>
          <a:p>
            <a:pPr>
              <a:lnSpc>
                <a:spcPct val="150000"/>
              </a:lnSpc>
            </a:pPr>
            <a:endParaRPr lang="en-US" sz="27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481" y="6738276"/>
            <a:ext cx="6309360" cy="459462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2300" dirty="0">
                <a:solidFill>
                  <a:schemeClr val="accent6">
                    <a:lumMod val="75000"/>
                  </a:schemeClr>
                </a:solidFill>
                <a:latin typeface="Khmer MEF1" pitchFamily="2" charset="0"/>
                <a:ea typeface="Khmer OS System" pitchFamily="2" charset="0"/>
                <a:cs typeface="Khmer MEF1" pitchFamily="2" charset="0"/>
              </a:rPr>
              <a:t>(ពិនិត្យទម្រង់ឆែកគុណភាពរបាយការណ៍)</a:t>
            </a:r>
            <a:endParaRPr lang="en-US" sz="23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25780" y="518160"/>
            <a:ext cx="7286069" cy="73406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km-KH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ឆ</a:t>
            </a:r>
            <a:r>
              <a:rPr lang="en-GB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. </a:t>
            </a:r>
            <a:r>
              <a:rPr lang="en-GB" sz="2700" dirty="0" err="1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ជំហាននៃការសរសេររបាយការណ</a:t>
            </a:r>
            <a:r>
              <a:rPr lang="km-KH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៍</a:t>
            </a:r>
            <a:r>
              <a:rPr lang="ca-ES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សវនកម្ម</a:t>
            </a:r>
            <a:endParaRPr lang="en-GB" sz="2700" dirty="0">
              <a:solidFill>
                <a:srgbClr val="FF0000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75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906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ទម្រង់ឆែកគុណភាព​របាយ​ការណ៏​​សវនកម្ម​ផ្ទៃ​</a:t>
            </a:r>
            <a:r>
              <a:rPr lang="km-KH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ក្នុង</a:t>
            </a:r>
            <a:endParaRPr lang="en-US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603008"/>
              </p:ext>
            </p:extLst>
          </p:nvPr>
        </p:nvGraphicFramePr>
        <p:xfrm>
          <a:off x="990600" y="1447800"/>
          <a:ext cx="8686800" cy="44958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6516615"/>
                <a:gridCol w="2170185"/>
              </a:tblGrid>
              <a:tr h="676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m-KH" sz="1600" b="1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ចំនុចឆែកដែលនឹងត្រូវបានអនុវត្ត</a:t>
                      </a:r>
                      <a:endParaRPr lang="en-US" sz="1600" b="1" dirty="0"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600" b="1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គូស</a:t>
                      </a:r>
                      <a:r>
                        <a:rPr lang="km-KH" sz="1600" b="1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ខ្លឹមសារដែលបាន</a:t>
                      </a:r>
                      <a:r>
                        <a:rPr lang="km-KH" sz="1600" b="1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ឆែក</a:t>
                      </a:r>
                      <a:r>
                        <a:rPr lang="ca-ES" sz="1600" b="1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​ </a:t>
                      </a:r>
                      <a:r>
                        <a:rPr lang="en-US" sz="1600" b="1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(</a:t>
                      </a:r>
                      <a:r>
                        <a:rPr lang="en-US" sz="1600" b="1" dirty="0" smtClean="0">
                          <a:effectLst/>
                          <a:latin typeface="Khmer MEF1" pitchFamily="2" charset="0"/>
                          <a:cs typeface="Khmer MEF1" pitchFamily="2" charset="0"/>
                          <a:sym typeface="Wingdings 2"/>
                        </a:rPr>
                        <a:t></a:t>
                      </a:r>
                      <a:r>
                        <a:rPr lang="en-US" sz="1600" b="1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)</a:t>
                      </a:r>
                      <a:endParaRPr lang="en-US" sz="1600" b="1" dirty="0"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1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1.</a:t>
                      </a:r>
                      <a:r>
                        <a:rPr lang="km-KH" sz="1600" b="1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បែប</a:t>
                      </a:r>
                      <a:r>
                        <a:rPr lang="km-KH" sz="1600" b="1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​ផែន​ទូទៅ</a:t>
                      </a:r>
                      <a:endParaRPr lang="en-US" sz="1600" b="1" dirty="0"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600" b="1" dirty="0"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1972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m-KH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វិជ្ជមាន</a:t>
                      </a:r>
                      <a:endParaRPr lang="en-US" sz="1600" dirty="0"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1972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m-KH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ថ្មី និង​ច្បាស់</a:t>
                      </a:r>
                      <a:endParaRPr lang="en-US" sz="1600" dirty="0"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1972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m-KH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សម្រាប់</a:t>
                      </a:r>
                      <a:r>
                        <a:rPr lang="ca-ES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គោលដៅ</a:t>
                      </a:r>
                      <a:r>
                        <a:rPr lang="km-KH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អតិថិជន (ឧ. ស្រប​តាម​តម្រូវ​ការ​អ្នក​អាន)</a:t>
                      </a:r>
                      <a:endParaRPr lang="en-US" sz="1600" dirty="0"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1972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បង្ហាញ</a:t>
                      </a:r>
                      <a:r>
                        <a:rPr lang="km-KH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​ពី​លំហូរ​ការ​ងារ</a:t>
                      </a:r>
                      <a:r>
                        <a:rPr lang="ca-ES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ជាក់ស្តែង</a:t>
                      </a:r>
                      <a:r>
                        <a:rPr lang="km-KH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​ដែល​បាន​ប្រព្រឹត្ត</a:t>
                      </a:r>
                      <a:endParaRPr lang="en-US" sz="1600" dirty="0"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1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2.</a:t>
                      </a:r>
                      <a:r>
                        <a:rPr lang="en-US" sz="1600" b="1" baseline="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 </a:t>
                      </a:r>
                      <a:r>
                        <a:rPr lang="km-KH" sz="1600" b="1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មាតិកា</a:t>
                      </a:r>
                      <a:r>
                        <a:rPr lang="km-KH" sz="1600" b="1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​ទូទៅ</a:t>
                      </a:r>
                      <a:endParaRPr lang="en-US" sz="1600" b="1" dirty="0"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1972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m-KH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របាយការណ៍​មាន​តុល្យ</a:t>
                      </a:r>
                      <a:r>
                        <a:rPr lang="ca-ES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ភាព</a:t>
                      </a:r>
                      <a:r>
                        <a:rPr lang="km-KH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៖ សរសើរ​ចំពោះ​សកម្មភាព​ល្អ</a:t>
                      </a:r>
                      <a:endParaRPr lang="en-US" sz="1600" dirty="0"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1972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m-KH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មាន​បញ្ចូល​ទស្សនៈ​របស់​សវន​ដ្ឋាន​ ​បើ​មាន</a:t>
                      </a:r>
                      <a:endParaRPr lang="en-US" sz="1600" dirty="0"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1972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គ្រប់</a:t>
                      </a:r>
                      <a:r>
                        <a:rPr lang="km-KH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​ទំព័រ</a:t>
                      </a:r>
                      <a:r>
                        <a:rPr lang="ca-ES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ត្រូវ</a:t>
                      </a:r>
                      <a:r>
                        <a:rPr lang="km-KH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ដាក់លេខ</a:t>
                      </a:r>
                      <a:r>
                        <a:rPr lang="ca-ES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រៀង</a:t>
                      </a:r>
                      <a:r>
                        <a:rPr lang="km-KH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​ (បែង​ចែក​សម្រាប់​របាយ​ការណ៍​មេ និង​លម្អិត)</a:t>
                      </a:r>
                      <a:endParaRPr lang="en-US" sz="1600" dirty="0"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1972">
                <a:tc>
                  <a:txBody>
                    <a:bodyPr/>
                    <a:lstStyle/>
                    <a:p>
                      <a:pPr marL="1803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m-KH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ពុម្ពអក្សរ (</a:t>
                      </a:r>
                      <a:r>
                        <a:rPr lang="en-US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font) </a:t>
                      </a:r>
                      <a:r>
                        <a:rPr lang="km-KH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ក្នុងរបាយ​ការណ៍​ស្តង់ដា​រ ត្រូវ​​ប្រើ​ទាំង​ស្រុង</a:t>
                      </a:r>
                      <a:endParaRPr lang="en-US" sz="1600" dirty="0"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62000" y="6096000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b="1" dirty="0">
                <a:latin typeface="Khmer MEF1" pitchFamily="2" charset="0"/>
                <a:cs typeface="Khmer MEF1" pitchFamily="2" charset="0"/>
              </a:rPr>
              <a:t>រៀបចំ​ដោ</a:t>
            </a:r>
            <a:r>
              <a:rPr lang="km-KH" b="1" dirty="0" smtClean="0">
                <a:latin typeface="Khmer MEF1" pitchFamily="2" charset="0"/>
                <a:cs typeface="Khmer MEF1" pitchFamily="2" charset="0"/>
              </a:rPr>
              <a:t>យៈ</a:t>
            </a:r>
            <a:r>
              <a:rPr lang="ca-ES" b="1" dirty="0" smtClean="0">
                <a:latin typeface="Khmer MEF1" pitchFamily="2" charset="0"/>
                <a:cs typeface="Khmer MEF1" pitchFamily="2" charset="0"/>
              </a:rPr>
              <a:t>.............................</a:t>
            </a:r>
            <a:r>
              <a:rPr lang="en-US" b="1" dirty="0">
                <a:latin typeface="Khmer MEF1" pitchFamily="2" charset="0"/>
                <a:cs typeface="Khmer MEF1" pitchFamily="2" charset="0"/>
              </a:rPr>
              <a:t>	</a:t>
            </a:r>
            <a:r>
              <a:rPr lang="en-US" b="1" dirty="0" smtClean="0">
                <a:latin typeface="Khmer MEF1" pitchFamily="2" charset="0"/>
                <a:cs typeface="Khmer MEF1" pitchFamily="2" charset="0"/>
              </a:rPr>
              <a:t>		</a:t>
            </a:r>
            <a:r>
              <a:rPr lang="km-KH" b="1" dirty="0" smtClean="0">
                <a:latin typeface="Khmer MEF1" pitchFamily="2" charset="0"/>
                <a:cs typeface="Khmer MEF1" pitchFamily="2" charset="0"/>
              </a:rPr>
              <a:t>ត្</a:t>
            </a:r>
            <a:r>
              <a:rPr lang="km-KH" b="1" dirty="0">
                <a:latin typeface="Khmer MEF1" pitchFamily="2" charset="0"/>
                <a:cs typeface="Khmer MEF1" pitchFamily="2" charset="0"/>
              </a:rPr>
              <a:t>រូត​ពិនិត្យ​ដោ</a:t>
            </a:r>
            <a:r>
              <a:rPr lang="km-KH" b="1" dirty="0" smtClean="0">
                <a:latin typeface="Khmer MEF1" pitchFamily="2" charset="0"/>
                <a:cs typeface="Khmer MEF1" pitchFamily="2" charset="0"/>
              </a:rPr>
              <a:t>យៈ</a:t>
            </a:r>
            <a:r>
              <a:rPr lang="en-US" b="1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US" b="1" dirty="0" smtClean="0">
                <a:latin typeface="Khmer MEF1" pitchFamily="2" charset="0"/>
                <a:cs typeface="Khmer MEF1" pitchFamily="2" charset="0"/>
              </a:rPr>
              <a:t>.........................</a:t>
            </a:r>
          </a:p>
          <a:p>
            <a:r>
              <a:rPr lang="km-KH" b="1" dirty="0" smtClean="0">
                <a:latin typeface="Khmer MEF1" pitchFamily="2" charset="0"/>
                <a:cs typeface="Khmer MEF1" pitchFamily="2" charset="0"/>
              </a:rPr>
              <a:t>កាល</a:t>
            </a:r>
            <a:r>
              <a:rPr lang="km-KH" b="1" dirty="0">
                <a:latin typeface="Khmer MEF1" pitchFamily="2" charset="0"/>
                <a:cs typeface="Khmer MEF1" pitchFamily="2" charset="0"/>
              </a:rPr>
              <a:t>​បរិច្ឆេ</a:t>
            </a:r>
            <a:r>
              <a:rPr lang="km-KH" b="1" dirty="0" smtClean="0">
                <a:latin typeface="Khmer MEF1" pitchFamily="2" charset="0"/>
                <a:cs typeface="Khmer MEF1" pitchFamily="2" charset="0"/>
              </a:rPr>
              <a:t>ទៈ</a:t>
            </a:r>
            <a:r>
              <a:rPr lang="ca-ES" b="1" dirty="0" smtClean="0">
                <a:latin typeface="Khmer MEF1" pitchFamily="2" charset="0"/>
                <a:cs typeface="Khmer MEF1" pitchFamily="2" charset="0"/>
              </a:rPr>
              <a:t> ............................			</a:t>
            </a:r>
            <a:r>
              <a:rPr lang="km-KH" b="1" dirty="0" smtClean="0">
                <a:latin typeface="Khmer MEF1" pitchFamily="2" charset="0"/>
                <a:cs typeface="Khmer MEF1" pitchFamily="2" charset="0"/>
              </a:rPr>
              <a:t>កាល</a:t>
            </a:r>
            <a:r>
              <a:rPr lang="km-KH" b="1" dirty="0">
                <a:latin typeface="Khmer MEF1" pitchFamily="2" charset="0"/>
                <a:cs typeface="Khmer MEF1" pitchFamily="2" charset="0"/>
              </a:rPr>
              <a:t>​បរិច្ឆេ</a:t>
            </a:r>
            <a:r>
              <a:rPr lang="km-KH" b="1" dirty="0" smtClean="0">
                <a:latin typeface="Khmer MEF1" pitchFamily="2" charset="0"/>
                <a:cs typeface="Khmer MEF1" pitchFamily="2" charset="0"/>
              </a:rPr>
              <a:t>ទៈ</a:t>
            </a:r>
            <a:r>
              <a:rPr lang="ca-ES" b="1" dirty="0" smtClean="0">
                <a:latin typeface="Khmer MEF1" pitchFamily="2" charset="0"/>
                <a:cs typeface="Khmer MEF1" pitchFamily="2" charset="0"/>
              </a:rPr>
              <a:t> ............................</a:t>
            </a:r>
            <a:endParaRPr lang="en-US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64501"/>
            <a:ext cx="7286069" cy="73406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km-KH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ឆ</a:t>
            </a:r>
            <a:r>
              <a:rPr lang="en-GB" sz="2700" dirty="0" smtClean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. </a:t>
            </a:r>
            <a:r>
              <a:rPr lang="en-GB" sz="2700" dirty="0" err="1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ជំហាននៃការសរសេររបាយការណ</a:t>
            </a:r>
            <a:r>
              <a:rPr lang="km-KH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៍</a:t>
            </a:r>
            <a:r>
              <a:rPr lang="ca-ES" sz="2700" dirty="0">
                <a:solidFill>
                  <a:srgbClr val="FF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សវនកម្ម</a:t>
            </a:r>
            <a:endParaRPr lang="en-GB" sz="2700" dirty="0">
              <a:solidFill>
                <a:srgbClr val="FF0000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391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" y="1122680"/>
            <a:ext cx="10102722" cy="8636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Khmer MEF2" pitchFamily="2" charset="0"/>
                <a:cs typeface="Khmer MEF2" pitchFamily="2" charset="0"/>
              </a:rPr>
              <a:t> </a:t>
            </a:r>
            <a:r>
              <a:rPr lang="km-KH" sz="3200" dirty="0" smtClean="0">
                <a:solidFill>
                  <a:srgbClr val="FF0000"/>
                </a:solidFill>
                <a:latin typeface="Khmer MEF2" pitchFamily="2" charset="0"/>
                <a:cs typeface="Khmer MEF2" pitchFamily="2" charset="0"/>
              </a:rPr>
              <a:t>ជ</a:t>
            </a:r>
            <a:r>
              <a:rPr lang="en-US" sz="3200" dirty="0" smtClean="0">
                <a:solidFill>
                  <a:srgbClr val="FF0000"/>
                </a:solidFill>
                <a:latin typeface="Khmer MEF2" pitchFamily="2" charset="0"/>
                <a:cs typeface="Khmer MEF2" pitchFamily="2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Khmer MEF2" pitchFamily="2" charset="0"/>
                <a:cs typeface="Khmer MEF2" pitchFamily="2" charset="0"/>
              </a:rPr>
              <a:t>ទម្រង</a:t>
            </a:r>
            <a:r>
              <a:rPr lang="en-US" sz="3200" dirty="0">
                <a:solidFill>
                  <a:srgbClr val="FF0000"/>
                </a:solidFill>
                <a:latin typeface="Khmer MEF2" pitchFamily="2" charset="0"/>
                <a:cs typeface="Khmer MEF2" pitchFamily="2" charset="0"/>
              </a:rPr>
              <a:t>់</a:t>
            </a:r>
            <a:r>
              <a:rPr lang="km-KH" sz="3200" dirty="0">
                <a:solidFill>
                  <a:srgbClr val="FF0000"/>
                </a:solidFill>
                <a:latin typeface="Khmer MEF2" pitchFamily="2" charset="0"/>
                <a:cs typeface="Khmer MEF2" pitchFamily="2" charset="0"/>
              </a:rPr>
              <a:t>ស្តង់ដា</a:t>
            </a:r>
            <a:r>
              <a:rPr lang="ca-ES" sz="3200" dirty="0">
                <a:solidFill>
                  <a:srgbClr val="FF0000"/>
                </a:solidFill>
                <a:latin typeface="Khmer MEF2" pitchFamily="2" charset="0"/>
                <a:cs typeface="Khmer MEF2" pitchFamily="2" charset="0"/>
              </a:rPr>
              <a:t>របាយការណ៍សវនកម្មផ្ទៃក្នុង</a:t>
            </a:r>
            <a:endParaRPr lang="en-GB" sz="3200" dirty="0">
              <a:solidFill>
                <a:srgbClr val="FF0000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3791" y="2159000"/>
            <a:ext cx="8675370" cy="3937337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391866" indent="-391866">
              <a:lnSpc>
                <a:spcPct val="150000"/>
              </a:lnSpc>
              <a:buAutoNum type="arabicPeriod"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ព័ត៌មាន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អំពីក្របមុខ</a:t>
            </a:r>
          </a:p>
          <a:p>
            <a:pPr marL="391866" indent="-391866">
              <a:lnSpc>
                <a:spcPct val="150000"/>
              </a:lnSpc>
              <a:buAutoNum type="arabicPeriod"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ព័ត៌មាន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ស្តីពី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ឯកសារ</a:t>
            </a:r>
            <a:endParaRPr lang="ca-ES" sz="2400" dirty="0">
              <a:latin typeface="Khmer MEF1" pitchFamily="2" charset="0"/>
              <a:cs typeface="Khmer MEF1" pitchFamily="2" charset="0"/>
            </a:endParaRPr>
          </a:p>
          <a:p>
            <a:pPr marL="391866" indent="-391866">
              <a:lnSpc>
                <a:spcPct val="150000"/>
              </a:lnSpc>
              <a:buAutoNum type="arabicPeriod"/>
            </a:pPr>
            <a:r>
              <a:rPr lang="ca-ES" sz="2400" dirty="0">
                <a:latin typeface="Khmer MEF1" pitchFamily="2" charset="0"/>
                <a:cs typeface="Khmer MEF1" pitchFamily="2" charset="0"/>
              </a:rPr>
              <a:t>មាតិការបាយការណ៍</a:t>
            </a:r>
          </a:p>
          <a:p>
            <a:pPr marL="391866" indent="-391866">
              <a:lnSpc>
                <a:spcPct val="150000"/>
              </a:lnSpc>
              <a:buAutoNum type="arabicPeriod"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ផ្នែក ក 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: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 ខ្លឹមសារសង្ខេប</a:t>
            </a:r>
            <a:endParaRPr lang="ca-ES" sz="2400" dirty="0">
              <a:latin typeface="Khmer MEF1" pitchFamily="2" charset="0"/>
              <a:cs typeface="Khmer MEF1" pitchFamily="2" charset="0"/>
            </a:endParaRPr>
          </a:p>
          <a:p>
            <a:pPr marL="391866" indent="-391866">
              <a:lnSpc>
                <a:spcPct val="150000"/>
              </a:lnSpc>
              <a:buAutoNum type="arabicPeriod"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ផ្នែក ខ 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: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 លទ្ធផលសវនកម្មលម្អិត</a:t>
            </a:r>
            <a:endParaRPr lang="ca-ES" sz="2400" dirty="0">
              <a:latin typeface="Khmer MEF1" pitchFamily="2" charset="0"/>
              <a:cs typeface="Khmer MEF1" pitchFamily="2" charset="0"/>
            </a:endParaRPr>
          </a:p>
          <a:p>
            <a:pPr marL="391866" indent="-391866">
              <a:lnSpc>
                <a:spcPct val="150000"/>
              </a:lnSpc>
              <a:buAutoNum type="arabicPeriod"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ឧបសម្ព័ន្ធ</a:t>
            </a:r>
            <a:endParaRPr lang="ca-ES" sz="2400" dirty="0">
              <a:latin typeface="Khmer MEF1" pitchFamily="2" charset="0"/>
              <a:cs typeface="Khmer MEF1" pitchFamily="2" charset="0"/>
            </a:endParaRPr>
          </a:p>
          <a:p>
            <a:pPr marL="391866" indent="-391866">
              <a:lnSpc>
                <a:spcPct val="150000"/>
              </a:lnSpc>
              <a:buAutoNum type="arabicPeriod"/>
            </a:pPr>
            <a:endParaRPr lang="en-US" sz="2400" dirty="0">
              <a:latin typeface="Khmer MEF1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558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930" y="231167"/>
            <a:ext cx="8706549" cy="963453"/>
          </a:xfrm>
        </p:spPr>
        <p:txBody>
          <a:bodyPr>
            <a:normAutofit/>
          </a:bodyPr>
          <a:lstStyle/>
          <a:p>
            <a:pPr algn="l"/>
            <a:r>
              <a:rPr lang="ca-ES" sz="3200" dirty="0">
                <a:solidFill>
                  <a:srgbClr val="C00000"/>
                </a:solidFill>
                <a:latin typeface="Khmer MEF2" pitchFamily="2" charset="0"/>
                <a:cs typeface="Khmer MEF2" pitchFamily="2" charset="0"/>
              </a:rPr>
              <a:t>១. អំពីក្របមុខ</a:t>
            </a:r>
            <a:endParaRPr lang="en-US" sz="3200" dirty="0">
              <a:solidFill>
                <a:srgbClr val="C00000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676" y="1193102"/>
            <a:ext cx="8198111" cy="50914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104498" tIns="52249" rIns="104498" bIns="52249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7676" y="1522826"/>
            <a:ext cx="3395177" cy="1116052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algn="ctr">
              <a:spcAft>
                <a:spcPts val="686"/>
              </a:spcAft>
            </a:pPr>
            <a:r>
              <a:rPr lang="en-US" b="1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Logo </a:t>
            </a:r>
            <a:r>
              <a:rPr lang="ca-ES" b="1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ក្រសួង</a:t>
            </a:r>
          </a:p>
          <a:p>
            <a:pPr algn="ctr">
              <a:spcAft>
                <a:spcPts val="686"/>
              </a:spcAft>
            </a:pPr>
            <a:r>
              <a:rPr lang="ca-ES" b="1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ក្រសួង .......................</a:t>
            </a:r>
          </a:p>
          <a:p>
            <a:pPr algn="ctr">
              <a:spcAft>
                <a:spcPts val="686"/>
              </a:spcAft>
            </a:pPr>
            <a:r>
              <a:rPr lang="ca-ES" b="1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នាយកដ្ឋានសវនកម្មផ្ទៃក្នុង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95327" y="1193101"/>
            <a:ext cx="4306078" cy="887784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algn="ctr">
              <a:spcAft>
                <a:spcPts val="686"/>
              </a:spcAft>
            </a:pPr>
            <a:r>
              <a:rPr lang="ca-ES" sz="27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ព្រះរាជាណាចក្រកម្ពុជា</a:t>
            </a:r>
          </a:p>
          <a:p>
            <a:pPr algn="ctr">
              <a:spcAft>
                <a:spcPts val="686"/>
              </a:spcAft>
            </a:pPr>
            <a:r>
              <a:rPr lang="ca-ES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ជាតិ សាសនា ព្រះមហាក្សត្រ</a:t>
            </a:r>
            <a:endParaRPr lang="en-US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1528" y="3486548"/>
            <a:ext cx="6210690" cy="136386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86"/>
              </a:spcAft>
            </a:pPr>
            <a:r>
              <a:rPr lang="ca-ES" sz="37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របាយការណ៍សវនកម្មផ្ទៃក្នុង</a:t>
            </a:r>
          </a:p>
          <a:p>
            <a:pPr algn="ctr">
              <a:lnSpc>
                <a:spcPct val="120000"/>
              </a:lnSpc>
              <a:spcAft>
                <a:spcPts val="686"/>
              </a:spcAft>
            </a:pPr>
            <a:r>
              <a:rPr lang="ca-ES" sz="27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នៅ (ឈ្មោះសវនដ្ឋាន) </a:t>
            </a:r>
            <a:endParaRPr lang="en-US" sz="27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7146" y="6171254"/>
            <a:ext cx="5879453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algn="ctr"/>
            <a:r>
              <a:rPr lang="ca-ES" sz="32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ខែ...............ឆ្នាំ ២០១៥</a:t>
            </a:r>
            <a:endParaRPr lang="en-US" sz="3200" b="1" dirty="0">
              <a:solidFill>
                <a:srgbClr val="0000CC"/>
              </a:solidFill>
              <a:latin typeface="Khmer MEF1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/>
          </p:nvPr>
        </p:nvSpPr>
        <p:spPr>
          <a:xfrm>
            <a:off x="438150" y="311256"/>
            <a:ext cx="9551670" cy="1295400"/>
          </a:xfrm>
        </p:spPr>
        <p:txBody>
          <a:bodyPr/>
          <a:lstStyle/>
          <a:p>
            <a:pPr algn="l"/>
            <a:r>
              <a:rPr lang="ca-ES" sz="3200" dirty="0">
                <a:solidFill>
                  <a:srgbClr val="C0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២. </a:t>
            </a:r>
            <a:r>
              <a:rPr lang="km-KH" sz="3200" dirty="0">
                <a:solidFill>
                  <a:srgbClr val="C0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ព័ត៌មាន</a:t>
            </a:r>
            <a:r>
              <a:rPr lang="ca-ES" sz="3200" dirty="0">
                <a:solidFill>
                  <a:srgbClr val="C0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ស្តីពី</a:t>
            </a:r>
            <a:r>
              <a:rPr lang="km-KH" sz="3200" dirty="0">
                <a:solidFill>
                  <a:srgbClr val="C0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ឯកសារ</a:t>
            </a:r>
            <a:endParaRPr lang="en-US" sz="3200" dirty="0">
              <a:solidFill>
                <a:srgbClr val="C00000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560" y="1601259"/>
            <a:ext cx="9464040" cy="5129425"/>
          </a:xfrm>
        </p:spPr>
        <p:txBody>
          <a:bodyPr>
            <a:normAutofit/>
          </a:bodyPr>
          <a:lstStyle/>
          <a:p>
            <a:r>
              <a:rPr lang="km-KH" sz="27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ឯកសារសង្ខេបៈ</a:t>
            </a:r>
          </a:p>
          <a:p>
            <a:pPr>
              <a:buFont typeface="Arial" pitchFamily="34" charset="0"/>
              <a:buNone/>
            </a:pPr>
            <a:endParaRPr lang="en-US" sz="27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51151" y="2254356"/>
          <a:ext cx="8777605" cy="4118295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817585"/>
                <a:gridCol w="5960020"/>
              </a:tblGrid>
              <a:tr h="73456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463040" algn="l"/>
                        </a:tabLst>
                      </a:pPr>
                      <a:r>
                        <a:rPr lang="km-KH" sz="20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នាយកដ្ឋានសវនកម្មផ្ទៃក្នុង</a:t>
                      </a:r>
                      <a:endParaRPr lang="en-US" sz="20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66" marR="78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463040" algn="l"/>
                        </a:tabLst>
                      </a:pPr>
                      <a:r>
                        <a:rPr lang="km-KH" sz="20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នៃ </a:t>
                      </a:r>
                      <a:r>
                        <a:rPr lang="en-GB" sz="20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[</a:t>
                      </a:r>
                      <a:r>
                        <a:rPr lang="km-KH" sz="20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ឈ្មោះក្រសួង</a:t>
                      </a:r>
                      <a:r>
                        <a:rPr lang="en-GB" sz="20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]</a:t>
                      </a:r>
                      <a:endParaRPr lang="en-US" sz="20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66" marR="78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32000"/>
                      </a:schemeClr>
                    </a:solidFill>
                  </a:tcPr>
                </a:tc>
              </a:tr>
              <a:tr h="65294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463040" algn="l"/>
                        </a:tabLst>
                      </a:pPr>
                      <a:r>
                        <a:rPr lang="km-KH" sz="20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ចំណងជើង</a:t>
                      </a:r>
                      <a:endParaRPr lang="en-US" sz="20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66" marR="78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222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[</a:t>
                      </a:r>
                      <a:r>
                        <a:rPr lang="km-KH" sz="20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របាយការណ៍សវនកម្មសេចក្តីព្រាង</a:t>
                      </a:r>
                      <a:r>
                        <a:rPr lang="en-GB" sz="20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/</a:t>
                      </a:r>
                      <a:r>
                        <a:rPr lang="km-KH" sz="20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បញ្ចប់</a:t>
                      </a:r>
                      <a:r>
                        <a:rPr lang="en-GB" sz="20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]</a:t>
                      </a:r>
                      <a:endParaRPr lang="en-US" sz="20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66" marR="78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32000"/>
                      </a:schemeClr>
                    </a:solidFill>
                  </a:tcPr>
                </a:tc>
              </a:tr>
              <a:tr h="54615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463040" algn="l"/>
                        </a:tabLst>
                      </a:pPr>
                      <a:r>
                        <a:rPr lang="km-KH" sz="20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ប្រធានប្រតិភូ</a:t>
                      </a:r>
                      <a:endParaRPr lang="en-US" sz="20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66" marR="78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463040" algn="l"/>
                        </a:tabLst>
                      </a:pPr>
                      <a:r>
                        <a:rPr lang="en-GB" sz="20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[</a:t>
                      </a:r>
                      <a:r>
                        <a:rPr lang="km-KH" sz="20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លោក/លោកស្រី .....</a:t>
                      </a:r>
                      <a:r>
                        <a:rPr lang="en-GB" sz="20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]</a:t>
                      </a:r>
                      <a:endParaRPr lang="en-US" sz="20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66" marR="78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32000"/>
                      </a:schemeClr>
                    </a:solidFill>
                  </a:tcPr>
                </a:tc>
              </a:tr>
              <a:tr h="54615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463040" algn="l"/>
                        </a:tabLst>
                      </a:pPr>
                      <a:r>
                        <a:rPr lang="km-KH" sz="20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ធានាគុណភាពដោយ</a:t>
                      </a:r>
                      <a:endParaRPr lang="en-US" sz="20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66" marR="78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463040" algn="l"/>
                        </a:tabLst>
                      </a:pPr>
                      <a:r>
                        <a:rPr lang="en-GB" sz="20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[</a:t>
                      </a:r>
                      <a:r>
                        <a:rPr lang="km-KH" sz="20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ថ្នាក់ដឹកនាំនាយកដ្ឋាន សផក</a:t>
                      </a:r>
                      <a:r>
                        <a:rPr lang="en-GB" sz="20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]</a:t>
                      </a:r>
                      <a:endParaRPr lang="en-US" sz="20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66" marR="78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32000"/>
                      </a:schemeClr>
                    </a:solidFill>
                  </a:tcPr>
                </a:tc>
              </a:tr>
              <a:tr h="54615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463040" algn="l"/>
                        </a:tabLst>
                      </a:pPr>
                      <a:r>
                        <a:rPr lang="km-KH" sz="20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សវនដ្ឋាន</a:t>
                      </a:r>
                      <a:endParaRPr lang="en-US" sz="20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66" marR="78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463040" algn="l"/>
                        </a:tabLst>
                      </a:pPr>
                      <a:r>
                        <a:rPr lang="en-GB" sz="20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[</a:t>
                      </a:r>
                      <a:r>
                        <a:rPr lang="km-KH" sz="20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ឈ្មោះសវនដ្ឋាន</a:t>
                      </a:r>
                      <a:r>
                        <a:rPr lang="en-GB" sz="20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]</a:t>
                      </a:r>
                      <a:endParaRPr lang="en-US" sz="20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66" marR="78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32000"/>
                      </a:schemeClr>
                    </a:solidFill>
                  </a:tcPr>
                </a:tc>
              </a:tr>
              <a:tr h="54615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463040" algn="l"/>
                        </a:tabLst>
                      </a:pPr>
                      <a:r>
                        <a:rPr lang="km-KH" sz="20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ទីកន្លែងឯកសាររឹង</a:t>
                      </a:r>
                      <a:endParaRPr lang="en-US" sz="20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66" marR="78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463040" algn="l"/>
                        </a:tabLst>
                      </a:pPr>
                      <a:r>
                        <a:rPr lang="en-GB" sz="20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[</a:t>
                      </a:r>
                      <a:r>
                        <a:rPr lang="km-KH" sz="20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នាយកដ្ឋាន សផក </a:t>
                      </a:r>
                      <a:r>
                        <a:rPr lang="en-US" sz="20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- </a:t>
                      </a:r>
                      <a:r>
                        <a:rPr lang="km-KH" sz="20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ការិយាល័យ ....</a:t>
                      </a:r>
                      <a:r>
                        <a:rPr lang="en-GB" sz="20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]</a:t>
                      </a:r>
                      <a:endParaRPr lang="en-US" sz="20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66" marR="78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32000"/>
                      </a:schemeClr>
                    </a:solidFill>
                  </a:tcPr>
                </a:tc>
              </a:tr>
              <a:tr h="54615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463040" algn="l"/>
                        </a:tabLst>
                      </a:pPr>
                      <a:r>
                        <a:rPr lang="km-KH" sz="20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ទីកន្លែងឯកសារទន់</a:t>
                      </a:r>
                      <a:endParaRPr lang="en-US" sz="20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66" marR="78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463040" algn="l"/>
                        </a:tabLst>
                      </a:pPr>
                      <a:r>
                        <a:rPr lang="en-GB" sz="20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[</a:t>
                      </a:r>
                      <a:r>
                        <a:rPr lang="km-KH" sz="20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ឈ្មោះនិងទីតាំងរក្សាទុកឯកសារក្នុងកុំព្យូទ័រ</a:t>
                      </a:r>
                      <a:r>
                        <a:rPr lang="en-GB" sz="20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]</a:t>
                      </a:r>
                      <a:endParaRPr lang="en-US" sz="20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66" marR="788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32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/>
          </p:nvPr>
        </p:nvSpPr>
        <p:spPr>
          <a:xfrm>
            <a:off x="788670" y="311256"/>
            <a:ext cx="9201150" cy="1295400"/>
          </a:xfrm>
        </p:spPr>
        <p:txBody>
          <a:bodyPr/>
          <a:lstStyle/>
          <a:p>
            <a:pPr algn="l"/>
            <a:r>
              <a:rPr lang="ca-ES" sz="3200" dirty="0">
                <a:solidFill>
                  <a:srgbClr val="C0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២. </a:t>
            </a:r>
            <a:r>
              <a:rPr lang="km-KH" sz="3200" dirty="0">
                <a:solidFill>
                  <a:srgbClr val="C0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ព័ត៌មាន</a:t>
            </a:r>
            <a:r>
              <a:rPr lang="ca-ES" sz="3200" dirty="0">
                <a:solidFill>
                  <a:srgbClr val="C0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ស្តីពី</a:t>
            </a:r>
            <a:r>
              <a:rPr lang="km-KH" sz="3200" dirty="0">
                <a:solidFill>
                  <a:srgbClr val="C0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ឯកសារ</a:t>
            </a:r>
            <a:r>
              <a:rPr lang="ca-ES" sz="3200" dirty="0">
                <a:solidFill>
                  <a:srgbClr val="C0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(ត)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520297"/>
            <a:ext cx="9464040" cy="5422688"/>
          </a:xfrm>
        </p:spPr>
        <p:txBody>
          <a:bodyPr/>
          <a:lstStyle/>
          <a:p>
            <a:r>
              <a:rPr lang="km-KH" sz="27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ការបែងចែ</a:t>
            </a:r>
            <a:r>
              <a:rPr lang="en-GB" sz="27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ក</a:t>
            </a:r>
            <a:r>
              <a:rPr lang="km-KH" sz="27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ឯកសា</a:t>
            </a:r>
            <a:r>
              <a:rPr lang="en-GB" sz="2700" b="1" dirty="0" err="1">
                <a:latin typeface="Khmer MEF1" pitchFamily="2" charset="0"/>
                <a:ea typeface="Khmer MEF1" pitchFamily="2" charset="0"/>
                <a:cs typeface="Khmer MEF1" pitchFamily="2" charset="0"/>
              </a:rPr>
              <a:t>រៈ</a:t>
            </a:r>
            <a:endParaRPr lang="km-KH" sz="2700" b="1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>
              <a:buFont typeface="Arial" pitchFamily="34" charset="0"/>
              <a:buNone/>
            </a:pPr>
            <a:endParaRPr lang="en-US" sz="27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8449" y="2171595"/>
          <a:ext cx="9938702" cy="3492182"/>
        </p:xfrm>
        <a:graphic>
          <a:graphicData uri="http://schemas.openxmlformats.org/drawingml/2006/table">
            <a:tbl>
              <a:tblPr/>
              <a:tblGrid>
                <a:gridCol w="3019535"/>
                <a:gridCol w="3718568"/>
                <a:gridCol w="3200599"/>
              </a:tblGrid>
              <a:tr h="59951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m-KH" sz="19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ឈ្មោះ</a:t>
                      </a:r>
                      <a:endParaRPr lang="en-US" sz="19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80" marR="78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m-KH" sz="19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មុខតំណែង</a:t>
                      </a:r>
                      <a:r>
                        <a:rPr lang="en-GB" sz="19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/</a:t>
                      </a:r>
                      <a:r>
                        <a:rPr lang="km-KH" sz="19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តួនាទី</a:t>
                      </a:r>
                      <a:endParaRPr lang="en-US" sz="19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80" marR="78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m-KH" sz="19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កន្លែងទទួល</a:t>
                      </a:r>
                      <a:endParaRPr lang="en-US" sz="19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80" marR="78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37000"/>
                      </a:schemeClr>
                    </a:solidFill>
                  </a:tcPr>
                </a:tc>
              </a:tr>
              <a:tr h="599517">
                <a:tc>
                  <a:txBody>
                    <a:bodyPr/>
                    <a:lstStyle/>
                    <a:p>
                      <a:pPr marL="0" marR="0" indent="4508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[</a:t>
                      </a:r>
                      <a:r>
                        <a:rPr lang="km-KH" sz="19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ឯកឧត្តម. .....</a:t>
                      </a:r>
                      <a:r>
                        <a:rPr lang="en-GB" sz="19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]</a:t>
                      </a:r>
                      <a:endParaRPr lang="en-US" sz="19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80" marR="78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[</a:t>
                      </a:r>
                      <a:r>
                        <a:rPr lang="km-KH" sz="19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ឧប/ទេស/រដ្ឋមន្រ្តី </a:t>
                      </a:r>
                      <a:r>
                        <a:rPr lang="en-US" sz="19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]</a:t>
                      </a:r>
                    </a:p>
                  </a:txBody>
                  <a:tcPr marL="78880" marR="78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[</a:t>
                      </a:r>
                      <a:r>
                        <a:rPr lang="km-KH" sz="190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ឈ្មោះក្រសួង</a:t>
                      </a:r>
                      <a:r>
                        <a:rPr lang="en-GB" sz="190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]</a:t>
                      </a:r>
                      <a:endParaRPr lang="en-US" sz="19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80" marR="78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37000"/>
                      </a:schemeClr>
                    </a:solidFill>
                  </a:tcPr>
                </a:tc>
              </a:tr>
              <a:tr h="834324">
                <a:tc>
                  <a:txBody>
                    <a:bodyPr/>
                    <a:lstStyle/>
                    <a:p>
                      <a:pPr marL="0" marR="0" indent="4508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[</a:t>
                      </a:r>
                      <a:r>
                        <a:rPr lang="km-KH" sz="19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ឯ.ឧ/លោក/លោកស្រី ......</a:t>
                      </a:r>
                      <a:r>
                        <a:rPr lang="en-GB" sz="19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]</a:t>
                      </a:r>
                      <a:endParaRPr lang="en-US" sz="19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80" marR="78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[</a:t>
                      </a:r>
                      <a:r>
                        <a:rPr lang="km-KH" sz="19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អគ្គនាយក/......</a:t>
                      </a:r>
                      <a:r>
                        <a:rPr lang="en-GB" sz="19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]</a:t>
                      </a:r>
                      <a:endParaRPr lang="en-US" sz="19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80" marR="78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[</a:t>
                      </a:r>
                      <a:r>
                        <a:rPr lang="km-KH" sz="19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ឈ្មោះសហគ្រាសសារធារណ</a:t>
                      </a:r>
                      <a:r>
                        <a:rPr lang="en-US" sz="19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:</a:t>
                      </a:r>
                      <a:r>
                        <a:rPr lang="en-GB" sz="19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]</a:t>
                      </a:r>
                      <a:endParaRPr lang="en-US" sz="19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80" marR="78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37000"/>
                      </a:schemeClr>
                    </a:solidFill>
                  </a:tcPr>
                </a:tc>
              </a:tr>
              <a:tr h="859307">
                <a:tc>
                  <a:txBody>
                    <a:bodyPr/>
                    <a:lstStyle/>
                    <a:p>
                      <a:pPr marL="0" marR="0" indent="4508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[</a:t>
                      </a:r>
                      <a:r>
                        <a:rPr lang="km-KH" sz="19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លោកជំទាវ. ......</a:t>
                      </a:r>
                      <a:r>
                        <a:rPr lang="en-GB" sz="19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]</a:t>
                      </a:r>
                      <a:endParaRPr lang="en-US" sz="19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80" marR="78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[</a:t>
                      </a:r>
                      <a:r>
                        <a:rPr lang="km-KH" sz="19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អគ្គសវនក</a:t>
                      </a:r>
                      <a:r>
                        <a:rPr lang="en-GB" sz="19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រ</a:t>
                      </a:r>
                      <a:r>
                        <a:rPr lang="en-GB" sz="1900" dirty="0" smtClean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នៃ</a:t>
                      </a:r>
                      <a:r>
                        <a:rPr lang="km-KH" sz="1900" dirty="0" smtClean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អាជ្ញា</a:t>
                      </a:r>
                      <a:r>
                        <a:rPr lang="km-KH" sz="19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ធរស</a:t>
                      </a:r>
                      <a:r>
                        <a:rPr lang="km-KH" sz="1900" dirty="0" smtClean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វ​នកម្មជាតិ</a:t>
                      </a:r>
                      <a:r>
                        <a:rPr lang="en-GB" sz="19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]</a:t>
                      </a:r>
                      <a:endParaRPr lang="en-US" sz="19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80" marR="78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[</a:t>
                      </a:r>
                      <a:r>
                        <a:rPr lang="km-KH" sz="19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អាជ្ញាធរសវនកម្មជាតិ</a:t>
                      </a:r>
                      <a:r>
                        <a:rPr lang="en-US" sz="19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]</a:t>
                      </a:r>
                    </a:p>
                  </a:txBody>
                  <a:tcPr marL="78880" marR="78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37000"/>
                      </a:schemeClr>
                    </a:solidFill>
                  </a:tcPr>
                </a:tc>
              </a:tr>
              <a:tr h="599517">
                <a:tc>
                  <a:txBody>
                    <a:bodyPr/>
                    <a:lstStyle/>
                    <a:p>
                      <a:pPr marL="0" marR="0" indent="4508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[</a:t>
                      </a:r>
                      <a:r>
                        <a:rPr lang="km-KH" sz="19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លោក/លោកស្រី. ......</a:t>
                      </a:r>
                      <a:r>
                        <a:rPr lang="en-GB" sz="19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]</a:t>
                      </a:r>
                      <a:endParaRPr lang="en-US" sz="19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80" marR="78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[</a:t>
                      </a:r>
                      <a:r>
                        <a:rPr lang="km-KH" sz="19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ប្រធាន......</a:t>
                      </a:r>
                      <a:r>
                        <a:rPr lang="en-GB" sz="19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]</a:t>
                      </a:r>
                      <a:endParaRPr lang="en-US" sz="19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80" marR="78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[</a:t>
                      </a:r>
                      <a:r>
                        <a:rPr lang="km-KH" sz="1900" dirty="0" smtClean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មន្ទីរខេត្ត </a:t>
                      </a:r>
                      <a:r>
                        <a:rPr lang="km-KH" sz="19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......</a:t>
                      </a:r>
                      <a:r>
                        <a:rPr lang="en-US" sz="19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]</a:t>
                      </a:r>
                    </a:p>
                  </a:txBody>
                  <a:tcPr marL="78880" marR="78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37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a-ES" sz="3700" dirty="0">
                <a:solidFill>
                  <a:srgbClr val="C0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៣.មាតិកា</a:t>
            </a:r>
            <a:endParaRPr lang="en-US" sz="3700" dirty="0">
              <a:solidFill>
                <a:srgbClr val="C00000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468120"/>
            <a:ext cx="9464040" cy="5712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3200" b="1" u="sng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មាតិកា</a:t>
            </a:r>
            <a:r>
              <a:rPr lang="ca-ES" sz="32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							</a:t>
            </a:r>
            <a:r>
              <a:rPr lang="ca-ES" sz="3200" b="1" u="sng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ទំព័រ</a:t>
            </a:r>
          </a:p>
          <a:p>
            <a:pPr marL="0" indent="0">
              <a:buNone/>
            </a:pPr>
            <a:r>
              <a:rPr lang="km-KH" sz="3200" b="1" dirty="0">
                <a:solidFill>
                  <a:srgbClr val="0000CC"/>
                </a:solidFill>
                <a:ea typeface="DaunPenh"/>
              </a:rPr>
              <a:t>ផ្នែក</a:t>
            </a:r>
            <a:r>
              <a:rPr lang="ca-ES" sz="3200" b="1" dirty="0">
                <a:solidFill>
                  <a:srgbClr val="0000CC"/>
                </a:solidFill>
              </a:rPr>
              <a:t> </a:t>
            </a:r>
            <a:r>
              <a:rPr lang="km-KH" sz="3200" b="1" dirty="0">
                <a:solidFill>
                  <a:srgbClr val="0000CC"/>
                </a:solidFill>
                <a:ea typeface="DaunPenh"/>
              </a:rPr>
              <a:t>ក</a:t>
            </a:r>
            <a:r>
              <a:rPr lang="en-GB" sz="3200" b="1" dirty="0">
                <a:solidFill>
                  <a:srgbClr val="0000CC"/>
                </a:solidFill>
              </a:rPr>
              <a:t>: </a:t>
            </a:r>
            <a:r>
              <a:rPr lang="km-KH" sz="3200" b="1" dirty="0">
                <a:solidFill>
                  <a:srgbClr val="0000CC"/>
                </a:solidFill>
                <a:ea typeface="DaunPenh"/>
              </a:rPr>
              <a:t>ខ្លឹមសារសង្ខេប</a:t>
            </a:r>
            <a:endParaRPr lang="ca-ES" sz="3200" b="1" dirty="0">
              <a:solidFill>
                <a:srgbClr val="0000CC"/>
              </a:solidFill>
            </a:endParaRPr>
          </a:p>
          <a:p>
            <a:pPr marL="0" indent="0">
              <a:buFont typeface="Arial" pitchFamily="34" charset="0"/>
              <a:buAutoNum type="arabicPeriod"/>
            </a:pPr>
            <a:r>
              <a:rPr lang="km-KH" sz="27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សាវតារ</a:t>
            </a:r>
            <a:r>
              <a:rPr lang="ca-ES" sz="27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........................................................</a:t>
            </a:r>
          </a:p>
          <a:p>
            <a:pPr marL="0" indent="0">
              <a:buFont typeface="Arial" pitchFamily="34" charset="0"/>
              <a:buAutoNum type="arabicPeriod"/>
            </a:pPr>
            <a:r>
              <a:rPr lang="km-KH" sz="27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ហានិភ័យគន្លឹះ</a:t>
            </a:r>
            <a:r>
              <a:rPr lang="ca-ES" sz="27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................................................</a:t>
            </a:r>
          </a:p>
          <a:p>
            <a:pPr marL="0" indent="0">
              <a:buFont typeface="Arial" pitchFamily="34" charset="0"/>
              <a:buAutoNum type="arabicPeriod"/>
            </a:pPr>
            <a:r>
              <a:rPr lang="km-KH" sz="27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វិសាលភាពសវនកម្ម</a:t>
            </a:r>
            <a:r>
              <a:rPr lang="ca-ES" sz="27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...................................</a:t>
            </a:r>
          </a:p>
          <a:p>
            <a:pPr marL="0" indent="0">
              <a:buFont typeface="Arial" pitchFamily="34" charset="0"/>
              <a:buAutoNum type="arabicPeriod"/>
            </a:pPr>
            <a:r>
              <a:rPr lang="km-KH" sz="27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គោលបំណងសវនកម្ម និងការត្រួតពិនិត្យ</a:t>
            </a:r>
            <a:r>
              <a:rPr lang="ca-ES" sz="27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​​...............</a:t>
            </a:r>
          </a:p>
          <a:p>
            <a:pPr marL="0" indent="0">
              <a:buFont typeface="Arial" pitchFamily="34" charset="0"/>
              <a:buAutoNum type="arabicPeriod"/>
            </a:pPr>
            <a:r>
              <a:rPr lang="km-KH" sz="27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អភិក្រមសវនកម្ម </a:t>
            </a:r>
            <a:r>
              <a:rPr lang="ca-ES" sz="27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...........................................</a:t>
            </a:r>
          </a:p>
          <a:p>
            <a:pPr marL="0" indent="0">
              <a:buFont typeface="Arial" pitchFamily="34" charset="0"/>
              <a:buAutoNum type="arabicPeriod"/>
            </a:pPr>
            <a:r>
              <a:rPr lang="km-KH" sz="27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សង្ខេបលទ្ធផលគន្លឹះ</a:t>
            </a:r>
            <a:r>
              <a:rPr lang="ca-ES" sz="27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.......................................</a:t>
            </a:r>
          </a:p>
          <a:p>
            <a:pPr marL="0" indent="0">
              <a:buFont typeface="Arial" pitchFamily="34" charset="0"/>
              <a:buAutoNum type="arabicPeriod"/>
            </a:pPr>
            <a:r>
              <a:rPr lang="km-KH" sz="27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សេចក្តីសន្និដ្ឋាន</a:t>
            </a:r>
            <a:r>
              <a:rPr lang="ca-ES" sz="27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​​.............................................</a:t>
            </a:r>
          </a:p>
          <a:p>
            <a:pPr marL="0" indent="0">
              <a:buFont typeface="Arial" pitchFamily="34" charset="0"/>
              <a:buAutoNum type="arabicPeriod"/>
            </a:pPr>
            <a:r>
              <a:rPr lang="km-KH" sz="27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សកម្មភាពដែលត្រូវកែលម្អ</a:t>
            </a:r>
            <a:r>
              <a:rPr lang="ca-ES" sz="27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...............................</a:t>
            </a:r>
          </a:p>
          <a:p>
            <a:pPr marL="0" indent="0">
              <a:buFont typeface="Arial" pitchFamily="34" charset="0"/>
              <a:buAutoNum type="arabicPeriod"/>
            </a:pPr>
            <a:r>
              <a:rPr lang="km-KH" sz="27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អំណរគុណ</a:t>
            </a:r>
            <a:r>
              <a:rPr lang="ca-ES" sz="27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..................................................</a:t>
            </a:r>
            <a:endParaRPr lang="en-US" sz="27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/>
          </p:nvPr>
        </p:nvSpPr>
        <p:spPr>
          <a:xfrm>
            <a:off x="525780" y="311257"/>
            <a:ext cx="9464040" cy="1126278"/>
          </a:xfrm>
        </p:spPr>
        <p:txBody>
          <a:bodyPr/>
          <a:lstStyle/>
          <a:p>
            <a:pPr algn="l"/>
            <a:r>
              <a:rPr lang="ca-ES" sz="3700" dirty="0">
                <a:solidFill>
                  <a:srgbClr val="C0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៣.មាតិកា</a:t>
            </a:r>
            <a:endParaRPr lang="en-US" sz="3700" dirty="0">
              <a:solidFill>
                <a:srgbClr val="C00000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275610"/>
            <a:ext cx="9464040" cy="571235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a-ES" sz="2400" b="1" u="sng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មាតិកា</a:t>
            </a:r>
            <a:r>
              <a:rPr lang="ca-ES" sz="24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							</a:t>
            </a:r>
            <a:r>
              <a:rPr lang="ca-ES" sz="2400" b="1" u="sng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ទំព័រ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km-KH" sz="2400" b="1" dirty="0">
                <a:solidFill>
                  <a:srgbClr val="0000CC"/>
                </a:solidFill>
                <a:latin typeface="Khmer MEF1" pitchFamily="2" charset="0"/>
                <a:ea typeface="Khmer MEF1" pitchFamily="2" charset="0"/>
                <a:cs typeface="Khmer MEF1" pitchFamily="2" charset="0"/>
              </a:rPr>
              <a:t>ផ្នែក</a:t>
            </a:r>
            <a:r>
              <a:rPr lang="ca-ES" sz="2400" b="1" dirty="0">
                <a:solidFill>
                  <a:srgbClr val="0000CC"/>
                </a:solidFill>
                <a:latin typeface="Khmer MEF1" pitchFamily="2" charset="0"/>
                <a:ea typeface="Khmer MEF1" pitchFamily="2" charset="0"/>
                <a:cs typeface="Khmer MEF1" pitchFamily="2" charset="0"/>
              </a:rPr>
              <a:t> ខ</a:t>
            </a:r>
            <a:r>
              <a:rPr lang="en-GB" sz="2400" b="1" dirty="0">
                <a:solidFill>
                  <a:srgbClr val="0000CC"/>
                </a:solidFill>
                <a:latin typeface="Khmer MEF1" pitchFamily="2" charset="0"/>
                <a:ea typeface="Khmer MEF1" pitchFamily="2" charset="0"/>
                <a:cs typeface="Khmer MEF1" pitchFamily="2" charset="0"/>
              </a:rPr>
              <a:t>:</a:t>
            </a:r>
            <a:r>
              <a:rPr lang="km-KH" sz="2400" b="1" dirty="0">
                <a:solidFill>
                  <a:srgbClr val="0000CC"/>
                </a:solidFill>
                <a:latin typeface="Khmer MEF1" pitchFamily="2" charset="0"/>
                <a:ea typeface="Khmer MEF1" pitchFamily="2" charset="0"/>
                <a:cs typeface="Khmer MEF1" pitchFamily="2" charset="0"/>
              </a:rPr>
              <a:t>លទ្ធផលសវនកម្មលម្អិត</a:t>
            </a:r>
            <a:endParaRPr lang="ca-ES" sz="2400" b="1" dirty="0">
              <a:solidFill>
                <a:srgbClr val="0000CC"/>
              </a:solidFill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AutoNum type="arabicPeriod"/>
            </a:pPr>
            <a:r>
              <a:rPr lang="km-KH" sz="24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ធនធានសវនកម្ម និងគោលសំខាន់ៗ</a:t>
            </a:r>
            <a:r>
              <a:rPr lang="ca-ES" sz="24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...........................</a:t>
            </a:r>
          </a:p>
          <a:p>
            <a:pPr marL="0" indent="0">
              <a:lnSpc>
                <a:spcPct val="90000"/>
              </a:lnSpc>
              <a:buFont typeface="Arial" pitchFamily="34" charset="0"/>
              <a:buAutoNum type="arabicPeriod"/>
            </a:pPr>
            <a:r>
              <a:rPr lang="km-KH" sz="24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ទិដ្ឋភាពរួមសវនកម្មផ្ទៃក្នុង</a:t>
            </a:r>
            <a:r>
              <a:rPr lang="ca-ES" sz="24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.......................................</a:t>
            </a:r>
            <a:r>
              <a:rPr lang="km-KH" sz="24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.</a:t>
            </a:r>
            <a:endParaRPr lang="ca-ES" sz="24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AutoNum type="arabicPeriod"/>
            </a:pPr>
            <a:r>
              <a:rPr lang="km-KH" sz="24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ការពិនិត្យការគ្រប់គ្រងផ្ទៃក្នុង</a:t>
            </a:r>
            <a:r>
              <a:rPr lang="ca-ES" sz="24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.....................................</a:t>
            </a:r>
          </a:p>
          <a:p>
            <a:pPr marL="0" indent="0">
              <a:lnSpc>
                <a:spcPct val="90000"/>
              </a:lnSpc>
              <a:buFont typeface="Arial" pitchFamily="34" charset="0"/>
              <a:buAutoNum type="arabicPeriod"/>
            </a:pPr>
            <a:r>
              <a:rPr lang="km-KH" sz="24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ព័ត៌មានអំពីសវនដ្ឋាន</a:t>
            </a:r>
            <a:r>
              <a:rPr lang="ca-ES" sz="24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​​.............................................</a:t>
            </a:r>
          </a:p>
          <a:p>
            <a:pPr marL="0" indent="0">
              <a:lnSpc>
                <a:spcPct val="90000"/>
              </a:lnSpc>
              <a:buFont typeface="Arial" pitchFamily="34" charset="0"/>
              <a:buAutoNum type="arabicPeriod"/>
            </a:pPr>
            <a:r>
              <a:rPr lang="km-KH" sz="24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លទ្ធផលសវនកម្ម</a:t>
            </a:r>
            <a:r>
              <a:rPr lang="ca-ES" sz="24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..................................................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	5.1. </a:t>
            </a:r>
            <a:r>
              <a:rPr lang="km-KH" sz="24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ផ្នែកប្រសិទ្ធភាពប្រតិបតិ្តការ</a:t>
            </a:r>
            <a:r>
              <a:rPr lang="ca-ES" sz="24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..........................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	5.2. </a:t>
            </a:r>
            <a:r>
              <a:rPr lang="km-KH" sz="24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ផ្នែកព័ត៌មានហិរញ្ញវត្ថុ</a:t>
            </a:r>
            <a:r>
              <a:rPr lang="ca-ES" sz="24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.................................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	5.3 </a:t>
            </a:r>
            <a:r>
              <a:rPr lang="km-KH" sz="24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ផ្នែកអនុលោមភាព</a:t>
            </a:r>
            <a:r>
              <a:rPr lang="ca-ES" sz="24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......................................</a:t>
            </a:r>
          </a:p>
          <a:p>
            <a:pPr marL="0" indent="0">
              <a:lnSpc>
                <a:spcPct val="90000"/>
              </a:lnSpc>
              <a:buFont typeface="Calibri" pitchFamily="34" charset="0"/>
              <a:buAutoNum type="arabicPeriod" startAt="6"/>
            </a:pPr>
            <a:r>
              <a:rPr lang="km-KH" sz="24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សេចក្តីសនិ្នដ្ឋានរួម</a:t>
            </a:r>
            <a:r>
              <a:rPr lang="ca-ES" sz="24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................................................</a:t>
            </a:r>
          </a:p>
          <a:p>
            <a:pPr marL="0" indent="0">
              <a:lnSpc>
                <a:spcPct val="90000"/>
              </a:lnSpc>
              <a:buFont typeface="Calibri" pitchFamily="34" charset="0"/>
              <a:buAutoNum type="arabicPeriod" startAt="6"/>
            </a:pPr>
            <a:r>
              <a:rPr lang="km-KH" sz="24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ផែនការសកម្មភាពកែលម្អ</a:t>
            </a:r>
            <a:r>
              <a:rPr lang="ca-ES" sz="24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.......................................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 </a:t>
            </a:r>
            <a:r>
              <a:rPr lang="km-KH" sz="2400" b="1" dirty="0" smtClean="0">
                <a:latin typeface="Khmer MEF1" pitchFamily="2" charset="0"/>
                <a:ea typeface="Khmer MEF1" pitchFamily="2" charset="0"/>
                <a:cs typeface="Khmer MEF1" pitchFamily="2" charset="0"/>
              </a:rPr>
              <a:t>ឧបសម្</a:t>
            </a:r>
            <a:r>
              <a:rPr lang="km-KH" sz="24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ព័ន្ធ</a:t>
            </a:r>
            <a:endParaRPr lang="en-US" sz="24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ctrTitle"/>
          </p:nvPr>
        </p:nvSpPr>
        <p:spPr>
          <a:xfrm>
            <a:off x="306705" y="1845945"/>
            <a:ext cx="9770745" cy="228494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a-ES" sz="37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៤. </a:t>
            </a:r>
            <a:r>
              <a:rPr lang="km-KH" sz="37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ផ្នែក ក </a:t>
            </a:r>
            <a:r>
              <a:rPr lang="en-US" sz="37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:</a:t>
            </a:r>
            <a:r>
              <a:rPr lang="km-KH" sz="37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ខ្លឹមសារសង្ខេប</a:t>
            </a:r>
            <a:endParaRPr lang="en-GB" sz="3700" dirty="0">
              <a:solidFill>
                <a:srgbClr val="0000CC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Content Placeholder 2"/>
          <p:cNvSpPr>
            <a:spLocks noGrp="1"/>
          </p:cNvSpPr>
          <p:nvPr>
            <p:ph idx="1"/>
          </p:nvPr>
        </p:nvSpPr>
        <p:spPr>
          <a:xfrm>
            <a:off x="525781" y="2331721"/>
            <a:ext cx="9319815" cy="4733608"/>
          </a:xfrm>
        </p:spPr>
        <p:txBody>
          <a:bodyPr/>
          <a:lstStyle/>
          <a:p>
            <a:pPr marL="522488" indent="-522488">
              <a:lnSpc>
                <a:spcPct val="150000"/>
              </a:lnSpc>
            </a:pP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សវនកម្មផ្ទៃក្នុងបានត្រួតពិនិត្យ</a:t>
            </a:r>
            <a:r>
              <a:rPr lang="en-US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</a:t>
            </a:r>
            <a:r>
              <a:rPr lang="en-GB" sz="23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[</a:t>
            </a:r>
            <a:r>
              <a:rPr lang="km-KH" sz="23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អង្គភាពរងសវនកម្ម </a:t>
            </a:r>
            <a:r>
              <a:rPr lang="en-GB" sz="23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]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សម្រាប់ការិយ....... </a:t>
            </a:r>
            <a:endParaRPr lang="en-US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 marL="522488" indent="-522488">
              <a:lnSpc>
                <a:spcPct val="150000"/>
              </a:lnSpc>
            </a:pP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ការធ្វើ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សវនកម្មនេះជាផ្នែកមួយនៃផែនការប្រចាំឆ្នាំ (ឬជាការស៊ើប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អង្កេត​ពិសេស) របស់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នាយកដ្ឋាន​សវនកម្មផ្ទៃក្នុង ដែលទទួលបានការយល់ព្រមពីថ្នាក់ដឹកនាំជាន់ខ្ពស់</a:t>
            </a:r>
            <a:endParaRPr lang="en-US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 marL="522488" indent="-522488">
              <a:lnSpc>
                <a:spcPct val="150000"/>
              </a:lnSpc>
            </a:pP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របាយការណ៍នេះ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មាន​ព័ត៌មាន​​</a:t>
            </a:r>
            <a:r>
              <a:rPr lang="km-KH" sz="2300" dirty="0" smtClean="0">
                <a:latin typeface="Khmer MEF1" pitchFamily="2" charset="0"/>
                <a:ea typeface="Khmer MEF1" pitchFamily="2" charset="0"/>
                <a:cs typeface="Khmer MEF1" pitchFamily="2" charset="0"/>
              </a:rPr>
              <a:t>លម្អិតអំពី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​លទ្ធផលការងារសវនកម្ម និងការផ្តល់អនុសាសន៍ ក៏ដូចជាវិធានការរបស់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ថ្នាក់​គ្រប់គ្រង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ដែលបានឯកភាពគ្នា ។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</a:t>
            </a:r>
            <a:endParaRPr lang="en-US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</p:txBody>
      </p:sp>
      <p:sp>
        <p:nvSpPr>
          <p:cNvPr id="132099" name="Title 3"/>
          <p:cNvSpPr>
            <a:spLocks noGrp="1"/>
          </p:cNvSpPr>
          <p:nvPr>
            <p:ph type="title"/>
          </p:nvPr>
        </p:nvSpPr>
        <p:spPr>
          <a:xfrm>
            <a:off x="514402" y="1381760"/>
            <a:ext cx="9464040" cy="777240"/>
          </a:xfrm>
        </p:spPr>
        <p:txBody>
          <a:bodyPr/>
          <a:lstStyle/>
          <a:p>
            <a:pPr algn="l"/>
            <a:r>
              <a:rPr lang="en-US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1</a:t>
            </a:r>
            <a:r>
              <a:rPr lang="km-KH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.សាវតារសវនកម្ម</a:t>
            </a:r>
            <a:endParaRPr lang="en-SG" sz="2700" dirty="0"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8788" y="518160"/>
            <a:ext cx="5955832" cy="592983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r>
              <a:rPr lang="ca-E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៤. 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ផ្នែក ក </a:t>
            </a:r>
            <a:r>
              <a:rPr lang="en-U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: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ខ្លឹមសារសង្ខេប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(ត)</a:t>
            </a:r>
            <a:endParaRPr lang="en-US" sz="32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1905000" y="1219200"/>
            <a:ext cx="6459061" cy="734060"/>
          </a:xfrm>
        </p:spPr>
        <p:txBody>
          <a:bodyPr/>
          <a:lstStyle/>
          <a:p>
            <a:pPr eaLnBrk="1" hangingPunct="1"/>
            <a:r>
              <a:rPr lang="km-KH" sz="2300" dirty="0">
                <a:latin typeface="Khmer OS Muol" pitchFamily="2" charset="0"/>
                <a:cs typeface="Khmer OS Muol" pitchFamily="2" charset="0"/>
              </a:rPr>
              <a:t>ការឆ្លើយតបចំពោះហានិភ័យ</a:t>
            </a:r>
            <a:endParaRPr lang="en-GB" sz="2300" dirty="0">
              <a:latin typeface="Khmer OS Muol" pitchFamily="2" charset="0"/>
              <a:cs typeface="Khmer OS Muol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058419"/>
              </p:ext>
            </p:extLst>
          </p:nvPr>
        </p:nvGraphicFramePr>
        <p:xfrm>
          <a:off x="529192" y="2057400"/>
          <a:ext cx="9464040" cy="4896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16/09/2013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25780" y="172720"/>
            <a:ext cx="5417820" cy="967293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pPr marL="571500" indent="-571500">
              <a:buAutoNum type="romanUcPeriod"/>
            </a:pPr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សេ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ចក្តីផ្តើ</a:t>
            </a:r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ម</a:t>
            </a:r>
          </a:p>
          <a:p>
            <a:r>
              <a:rPr lang="km-KH" sz="2400" dirty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២. និយមន័យ សញ្ញាណ និងពាក្យគន្លឹះ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54826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title"/>
          </p:nvPr>
        </p:nvSpPr>
        <p:spPr>
          <a:xfrm>
            <a:off x="788670" y="1381760"/>
            <a:ext cx="7696835" cy="734060"/>
          </a:xfrm>
        </p:spPr>
        <p:txBody>
          <a:bodyPr/>
          <a:lstStyle/>
          <a:p>
            <a:pPr algn="l"/>
            <a:r>
              <a:rPr lang="en-US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2</a:t>
            </a:r>
            <a:r>
              <a:rPr lang="km-KH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-ហានិភ័យគន្លឹះ</a:t>
            </a:r>
            <a:endParaRPr lang="en-GB" sz="2700" dirty="0"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1986281"/>
            <a:ext cx="9982199" cy="538670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7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 </a:t>
            </a:r>
            <a:r>
              <a:rPr lang="km-KH" sz="27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​​​ 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ជាទូទៅហានិភ័យអាចរាប់បញ្ចូលនូវ </a:t>
            </a:r>
            <a:r>
              <a:rPr lang="km-KH" sz="2300" dirty="0">
                <a:latin typeface="Khmer OS" pitchFamily="2" charset="0"/>
                <a:ea typeface="Khmer OS" pitchFamily="2" charset="0"/>
                <a:cs typeface="Khmer OS" pitchFamily="2" charset="0"/>
              </a:rPr>
              <a:t>:</a:t>
            </a:r>
            <a:endParaRPr lang="en-US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 marL="0" indent="0">
              <a:lnSpc>
                <a:spcPct val="150000"/>
              </a:lnSpc>
            </a:pPr>
            <a:r>
              <a:rPr lang="km-KH" sz="2300" b="1" dirty="0">
                <a:solidFill>
                  <a:srgbClr val="FF0000"/>
                </a:solidFill>
                <a:latin typeface="Khmer MEF1" pitchFamily="2" charset="0"/>
                <a:ea typeface="Khmer MEF1" pitchFamily="2" charset="0"/>
                <a:cs typeface="Khmer MEF1" pitchFamily="2" charset="0"/>
              </a:rPr>
              <a:t>ហានិភ័យប្រតិបតិ្តការ </a:t>
            </a:r>
            <a:r>
              <a:rPr lang="ca-ES" sz="2300" b="1" dirty="0">
                <a:solidFill>
                  <a:srgbClr val="FF0000"/>
                </a:solidFill>
                <a:latin typeface="Khmer MEF1" pitchFamily="2" charset="0"/>
                <a:ea typeface="Khmer MEF1" pitchFamily="2" charset="0"/>
                <a:cs typeface="Khmer MEF1" pitchFamily="2" charset="0"/>
              </a:rPr>
              <a:t> (Oprational risk)</a:t>
            </a:r>
            <a:r>
              <a:rPr lang="km-KH" sz="2300" b="1" dirty="0">
                <a:latin typeface="Khmer OS" pitchFamily="2" charset="0"/>
                <a:ea typeface="Khmer OS" pitchFamily="2" charset="0"/>
                <a:cs typeface="Khmer OS" pitchFamily="2" charset="0"/>
              </a:rPr>
              <a:t>:</a:t>
            </a:r>
            <a:r>
              <a:rPr lang="km-KH" sz="23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ជាហានិភ័យលើការបាត់បង់ ដែលជាលទ្ធផលបរាជ័យនៃ​ដំណើរការ មនុស្ស និងប្រព័ន្ធ ឬពីហេតុការណ៍ពីខាងក្រៅ។</a:t>
            </a:r>
            <a:endParaRPr lang="en-US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 marL="0" indent="0">
              <a:lnSpc>
                <a:spcPct val="150000"/>
              </a:lnSpc>
            </a:pPr>
            <a:r>
              <a:rPr lang="km-KH" sz="2300" b="1" dirty="0">
                <a:solidFill>
                  <a:srgbClr val="FF0000"/>
                </a:solidFill>
                <a:latin typeface="Khmer MEF1" pitchFamily="2" charset="0"/>
                <a:ea typeface="Khmer MEF1" pitchFamily="2" charset="0"/>
                <a:cs typeface="Khmer MEF1" pitchFamily="2" charset="0"/>
              </a:rPr>
              <a:t>ហានិភ័យហិរញ្ញវត្ថុ </a:t>
            </a:r>
            <a:r>
              <a:rPr lang="en-US" sz="2300" b="1" dirty="0">
                <a:solidFill>
                  <a:srgbClr val="FF0000"/>
                </a:solidFill>
                <a:latin typeface="Khmer MEF1" pitchFamily="2" charset="0"/>
                <a:ea typeface="Khmer MEF1" pitchFamily="2" charset="0"/>
                <a:cs typeface="Khmer MEF1" pitchFamily="2" charset="0"/>
              </a:rPr>
              <a:t> (Financial risk)</a:t>
            </a:r>
            <a:r>
              <a:rPr lang="km-KH" sz="2300" b="1" dirty="0">
                <a:solidFill>
                  <a:srgbClr val="0000CC"/>
                </a:solidFill>
                <a:latin typeface="Khmer OS" pitchFamily="2" charset="0"/>
                <a:ea typeface="Khmer OS" pitchFamily="2" charset="0"/>
                <a:cs typeface="Khmer OS" pitchFamily="2" charset="0"/>
              </a:rPr>
              <a:t>: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ជាលទ្ធភាពដែលព័ត៌មានផ្នែកហិរញ្ញវត្ថុ ត្រូវបានរៀបចំឡើងមិនត្រឹមត្រូវ </a:t>
            </a:r>
            <a:r>
              <a:rPr lang="km-KH" sz="2300" dirty="0" smtClean="0">
                <a:latin typeface="Khmer MEF1" pitchFamily="2" charset="0"/>
                <a:ea typeface="Khmer MEF1" pitchFamily="2" charset="0"/>
                <a:cs typeface="Khmer MEF1" pitchFamily="2" charset="0"/>
              </a:rPr>
              <a:t>ធ្វើឱ្យការ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​សម្រេច​ចិត្តរបស់ថ្នាក់ដឹកនាំពុំសមស្រប ។</a:t>
            </a:r>
            <a:endParaRPr lang="en-US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 marL="0" indent="0">
              <a:lnSpc>
                <a:spcPct val="150000"/>
              </a:lnSpc>
            </a:pPr>
            <a:r>
              <a:rPr lang="km-KH" sz="2300" b="1" dirty="0">
                <a:solidFill>
                  <a:srgbClr val="FF0000"/>
                </a:solidFill>
                <a:latin typeface="Khmer MEF1" pitchFamily="2" charset="0"/>
                <a:ea typeface="Khmer MEF1" pitchFamily="2" charset="0"/>
                <a:cs typeface="Khmer MEF1" pitchFamily="2" charset="0"/>
              </a:rPr>
              <a:t>ហានិភ័យអនុលោមភាព </a:t>
            </a:r>
            <a:r>
              <a:rPr lang="en-US" sz="2300" b="1" dirty="0">
                <a:solidFill>
                  <a:srgbClr val="FF0000"/>
                </a:solidFill>
                <a:latin typeface="Khmer MEF1" pitchFamily="2" charset="0"/>
                <a:ea typeface="Khmer MEF1" pitchFamily="2" charset="0"/>
                <a:cs typeface="Khmer MEF1" pitchFamily="2" charset="0"/>
              </a:rPr>
              <a:t>(Compliance risk)</a:t>
            </a:r>
            <a:r>
              <a:rPr lang="km-KH" sz="2300" b="1" dirty="0">
                <a:latin typeface="Khmer OS" pitchFamily="2" charset="0"/>
                <a:ea typeface="Khmer OS" pitchFamily="2" charset="0"/>
                <a:cs typeface="Khmer OS" pitchFamily="2" charset="0"/>
              </a:rPr>
              <a:t>: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ជាលទ្ធភាពដែលសកម្មភាពមិនអនុលោមតាមច្បាប់ និងបទប្បញ្ញតិ្ត។</a:t>
            </a:r>
            <a:endParaRPr lang="en-US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8788" y="518160"/>
            <a:ext cx="5955832" cy="592983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r>
              <a:rPr lang="ca-E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៤. 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ផ្នែក ក </a:t>
            </a:r>
            <a:r>
              <a:rPr lang="en-U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: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ខ្លឹមសារសង្ខេប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(ត)</a:t>
            </a:r>
            <a:endParaRPr lang="en-US" sz="32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title"/>
          </p:nvPr>
        </p:nvSpPr>
        <p:spPr>
          <a:xfrm>
            <a:off x="876300" y="1640840"/>
            <a:ext cx="7696835" cy="734060"/>
          </a:xfrm>
        </p:spPr>
        <p:txBody>
          <a:bodyPr/>
          <a:lstStyle/>
          <a:p>
            <a:pPr algn="l"/>
            <a:r>
              <a:rPr lang="en-US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3</a:t>
            </a:r>
            <a:r>
              <a:rPr lang="km-KH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-វិសាលភាពសវនកម្ម</a:t>
            </a:r>
            <a:endParaRPr lang="en-GB" sz="2700" dirty="0"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  <p:sp>
        <p:nvSpPr>
          <p:cNvPr id="134147" name="Rectangle 2"/>
          <p:cNvSpPr>
            <a:spLocks noGrp="1" noChangeArrowheads="1"/>
          </p:cNvSpPr>
          <p:nvPr>
            <p:ph idx="1"/>
          </p:nvPr>
        </p:nvSpPr>
        <p:spPr>
          <a:xfrm>
            <a:off x="525780" y="2677160"/>
            <a:ext cx="9451261" cy="4262226"/>
          </a:xfrm>
        </p:spPr>
        <p:txBody>
          <a:bodyPr/>
          <a:lstStyle/>
          <a:p>
            <a:pPr marL="587799" indent="-587799">
              <a:lnSpc>
                <a:spcPct val="150000"/>
              </a:lnSpc>
              <a:spcBef>
                <a:spcPct val="0"/>
              </a:spcBef>
            </a:pP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សវនកម្មនេះគ្របដណ្តប់លើសកម្មភាពគ្រប់គ្រង និងប្រតិបត្តិការទាំងឡាយ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ដែលបានដំណើរ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ការដោយ </a:t>
            </a:r>
            <a:r>
              <a:rPr lang="en-US" sz="23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[</a:t>
            </a:r>
            <a:r>
              <a:rPr lang="km-KH" sz="23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ឈ្មោះសវនដ្ឋាន</a:t>
            </a:r>
            <a:r>
              <a:rPr lang="en-US" sz="23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]</a:t>
            </a:r>
            <a:r>
              <a:rPr lang="km-KH" sz="23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សម្រាប់ការិយ... </a:t>
            </a:r>
            <a:endParaRPr lang="en-US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 marL="587799" indent="-587799">
              <a:lnSpc>
                <a:spcPct val="150000"/>
              </a:lnSpc>
              <a:spcBef>
                <a:spcPct val="0"/>
              </a:spcBef>
            </a:pPr>
            <a:endParaRPr lang="en-US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 marL="587799" indent="-587799">
              <a:lnSpc>
                <a:spcPct val="150000"/>
              </a:lnSpc>
              <a:spcBef>
                <a:spcPct val="0"/>
              </a:spcBef>
            </a:pP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ការប្រមូលព័ត៌មាន​​សវនកម្ម និងការធ្វើតេស្ត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សវនកម្មត្រួវបានប្រព្រឹត្តទៅនៅ 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​[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ដាក់ចំនួនសវនដ្ឋាន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ប្រសិនបើមានលើស​ពីមួយ 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និងទីតាំងដែល​បាន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ចុះត្រួតពិនិត្យ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] 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។</a:t>
            </a:r>
            <a:endParaRPr lang="en-US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8788" y="518160"/>
            <a:ext cx="5955832" cy="592983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r>
              <a:rPr lang="ca-E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៤. 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ផ្នែក ក </a:t>
            </a:r>
            <a:r>
              <a:rPr lang="en-U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: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ខ្លឹមសារសង្ខេប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(ត)</a:t>
            </a:r>
            <a:endParaRPr lang="en-US" sz="32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title"/>
          </p:nvPr>
        </p:nvSpPr>
        <p:spPr>
          <a:xfrm>
            <a:off x="613410" y="1381760"/>
            <a:ext cx="7696835" cy="735860"/>
          </a:xfrm>
        </p:spPr>
        <p:txBody>
          <a:bodyPr/>
          <a:lstStyle/>
          <a:p>
            <a:pPr algn="l"/>
            <a:r>
              <a:rPr lang="en-US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4</a:t>
            </a:r>
            <a:r>
              <a:rPr lang="km-KH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-គោលបំណងសវនកម្ម និងការត្រួតពិនិត្យ</a:t>
            </a:r>
            <a:endParaRPr lang="en-GB" sz="2700" dirty="0"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  <p:sp>
        <p:nvSpPr>
          <p:cNvPr id="135171" name="Rectangle 2"/>
          <p:cNvSpPr>
            <a:spLocks noGrp="1" noChangeArrowheads="1"/>
          </p:cNvSpPr>
          <p:nvPr>
            <p:ph idx="1"/>
          </p:nvPr>
        </p:nvSpPr>
        <p:spPr>
          <a:xfrm>
            <a:off x="701040" y="2245360"/>
            <a:ext cx="9192021" cy="375306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គោលបំណងសវនកម្មរួម គឺវាយតម្លៃ និងធ្វើឱ្យប្រសើរឡើងនូវប្រសិទ្ធភាពនៃដំណើរការគ្រប់គ្រងហានិភ័យ ការត្រួតពិនិត្យ និងអភិបាលកិច្ចដែលស្ថិតនៅ        ក្នុង​វិសាលភា​ពសវនកម្ម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ជាទូទៅ ការងារសវនកម្មបានផ្តោតទៅលើការបញ្ជាក់ថា ប្រព័ន្ធគ្រប់គ្រងផ្ទៃក្នុង ផ្តល់នូវការ​ធានា​សមហេតុផលមួយ សំដៅសម្រេចបាន​នូវ​​គោល​បំណងដូចខាងក្រោម </a:t>
            </a:r>
            <a:r>
              <a:rPr lang="km-KH" sz="2300" dirty="0">
                <a:latin typeface="Khmer OS" pitchFamily="2" charset="0"/>
                <a:ea typeface="Khmer OS" pitchFamily="2" charset="0"/>
                <a:cs typeface="Khmer OS" pitchFamily="2" charset="0"/>
              </a:rPr>
              <a:t>:</a:t>
            </a:r>
            <a:endParaRPr lang="en-US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km-KH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8788" y="518160"/>
            <a:ext cx="5955832" cy="592983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r>
              <a:rPr lang="ca-E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៤. 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ផ្នែក ក </a:t>
            </a:r>
            <a:r>
              <a:rPr lang="en-U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: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ខ្លឹមសារសង្ខេប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(ត)</a:t>
            </a:r>
            <a:endParaRPr lang="en-US" sz="32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title"/>
          </p:nvPr>
        </p:nvSpPr>
        <p:spPr>
          <a:xfrm>
            <a:off x="788670" y="1554480"/>
            <a:ext cx="7696835" cy="735860"/>
          </a:xfrm>
        </p:spPr>
        <p:txBody>
          <a:bodyPr/>
          <a:lstStyle/>
          <a:p>
            <a:pPr algn="l"/>
            <a:r>
              <a:rPr lang="en-US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4</a:t>
            </a:r>
            <a:r>
              <a:rPr lang="km-KH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-គោលបំណងសវនកម្ម និងការត្រួតពិនិត្យ(ត)</a:t>
            </a:r>
            <a:endParaRPr lang="en-GB" sz="2700" dirty="0"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  <p:sp>
        <p:nvSpPr>
          <p:cNvPr id="136195" name="Rectangle 2"/>
          <p:cNvSpPr>
            <a:spLocks noGrp="1" noChangeArrowheads="1"/>
          </p:cNvSpPr>
          <p:nvPr>
            <p:ph idx="1"/>
          </p:nvPr>
        </p:nvSpPr>
        <p:spPr>
          <a:xfrm>
            <a:off x="438150" y="2331720"/>
            <a:ext cx="9192021" cy="5124027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គោលបំណងប្រតិបតិ្តការ </a:t>
            </a:r>
            <a:r>
              <a:rPr lang="km-KH" sz="2300" dirty="0">
                <a:latin typeface="Khmer OS" pitchFamily="2" charset="0"/>
                <a:ea typeface="Khmer OS" pitchFamily="2" charset="0"/>
                <a:cs typeface="Khmer OS" pitchFamily="2" charset="0"/>
              </a:rPr>
              <a:t>: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ការសម្រេចបានប្រកបដោយប្រសិទ្ធភាពនៃគោលបំណងធុរកិច្ច</a:t>
            </a:r>
            <a:endParaRPr lang="en-US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 lvl="1">
              <a:lnSpc>
                <a:spcPct val="150000"/>
              </a:lnSpc>
            </a:pP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គោលបំណងព័ត៌មាន </a:t>
            </a:r>
            <a:r>
              <a:rPr lang="km-KH" sz="2300" dirty="0">
                <a:latin typeface="Khmer OS" pitchFamily="2" charset="0"/>
                <a:ea typeface="Khmer OS" pitchFamily="2" charset="0"/>
                <a:cs typeface="Khmer OS" pitchFamily="2" charset="0"/>
              </a:rPr>
              <a:t>: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ភាពជឿទុកចិត្ត និងភាពពេញលេញនៃព៌ត័មានផ្នែក</a:t>
            </a:r>
            <a:r>
              <a:rPr lang="en-US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 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ហិរញ្ញវត្ថុ​​​​​ដែល​​​​​​​​​​​​​​​​​​​​​​​​​​​​​​​​​​​​​​​​​​​​​​​​​​​​ប្រើប្រាស់ដោយថ្នាក់ដឹកនាំ </a:t>
            </a:r>
            <a:endParaRPr lang="en-US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 lvl="1">
              <a:lnSpc>
                <a:spcPct val="150000"/>
              </a:lnSpc>
            </a:pP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គោលបំណងអនុលោមភាព </a:t>
            </a:r>
            <a:r>
              <a:rPr lang="km-KH" sz="2300" dirty="0">
                <a:latin typeface="Khmer OS" pitchFamily="2" charset="0"/>
                <a:ea typeface="Khmer OS" pitchFamily="2" charset="0"/>
                <a:cs typeface="Khmer OS" pitchFamily="2" charset="0"/>
              </a:rPr>
              <a:t>: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អនុលោមជាមួយច្បាប់ បញ្ញត្តិ គោលការណ៍ </a:t>
            </a:r>
            <a:r>
              <a:rPr lang="en-US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  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នីតិវិធីជាធរ​មាន។</a:t>
            </a:r>
            <a:endParaRPr lang="en-US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ca-ES" sz="21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528788" y="518160"/>
            <a:ext cx="5955832" cy="592983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r>
              <a:rPr lang="ca-E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៤. 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ផ្នែក ក </a:t>
            </a:r>
            <a:r>
              <a:rPr lang="en-U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: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ខ្លឹមសារសង្ខេប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(ត)</a:t>
            </a:r>
            <a:endParaRPr lang="en-US" sz="32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1132752"/>
            <a:ext cx="7696835" cy="734060"/>
          </a:xfrm>
        </p:spPr>
        <p:txBody>
          <a:bodyPr/>
          <a:lstStyle/>
          <a:p>
            <a:pPr algn="l"/>
            <a:r>
              <a:rPr lang="en-US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5</a:t>
            </a:r>
            <a:r>
              <a:rPr lang="km-KH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.អភិក្រមសវកម្ម</a:t>
            </a:r>
            <a:endParaRPr lang="en-GB" sz="2700" dirty="0"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520827" y="2057400"/>
            <a:ext cx="9689973" cy="487574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buNone/>
              <a:tabLst>
                <a:tab pos="712979" algn="l"/>
                <a:tab pos="1567464" algn="l"/>
              </a:tabLst>
            </a:pP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អភិក្រមសវនកម្មផ្តោតលើដំណើរការមានហានិភ័យ ត្រូវបាន​ប្រើ​ប្រាស់នៅក្នុងការងារ​សវនកម្ម​នេះ ។ អភិក្រមសវនកម្មនេះ រាប់បញ្ចូលៈ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tabLst>
                <a:tab pos="712979" algn="l"/>
                <a:tab pos="1567464" algn="l"/>
              </a:tabLst>
            </a:pP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កំណត់ត្រានូវប្រព័ន្ធគ្រប់គ្រង(កុងត្រូល)ផ្ទៃក្នុង ដោយត្រួតពិនិត្យមើល​ឯកសារពាក់ព័ន្ធ និងសម្ភាសន៍មន្រ្តី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tabLst>
                <a:tab pos="712979" algn="l"/>
                <a:tab pos="1567464" algn="l"/>
              </a:tabLst>
            </a:pP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ការកំណត់នូវកុងត្រូលគន្លឹះ និងធ្វើការប្រៀបធៀបជាមួយកុងត្រូល ដែលបានរំពឹងទុក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tabLst>
                <a:tab pos="712979" algn="l"/>
                <a:tab pos="1567464" algn="l"/>
              </a:tabLst>
            </a:pP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តេ</a:t>
            </a:r>
            <a:r>
              <a:rPr lang="km-KH" sz="2300" dirty="0" smtClean="0">
                <a:latin typeface="Khmer MEF1" pitchFamily="2" charset="0"/>
                <a:ea typeface="Khmer MEF1" pitchFamily="2" charset="0"/>
                <a:cs typeface="Khmer MEF1" pitchFamily="2" charset="0"/>
              </a:rPr>
              <a:t>ស្តប្រសិទ្ធភាពប្រតិបត្តិការនៃកុងត្រូល។</a:t>
            </a:r>
            <a:endParaRPr lang="km-KH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tabLst>
                <a:tab pos="712979" algn="l"/>
                <a:tab pos="1567464" algn="l"/>
              </a:tabLst>
            </a:pP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តាមរយៈការងារសវនកម្ម ប្រតិភូសវនកម្មបានសហការកំណត់ការរំពឹង​ទុករួមជាមួយថា្នក់​គ្រប់​គ្រង និងសវនដ្ឋានតាមដែលអាចធ្វើទៅបាន ។</a:t>
            </a:r>
            <a:endParaRPr lang="en-US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tabLst>
                <a:tab pos="712979" algn="l"/>
                <a:tab pos="1567464" algn="l"/>
              </a:tabLst>
            </a:pPr>
            <a:endParaRPr lang="ca-ES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8788" y="518160"/>
            <a:ext cx="5955832" cy="592983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r>
              <a:rPr lang="ca-E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៤. 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ផ្នែក ក </a:t>
            </a:r>
            <a:r>
              <a:rPr lang="en-U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: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ខ្លឹមសារសង្ខេប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(ត)</a:t>
            </a:r>
            <a:endParaRPr lang="en-US" sz="32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/>
          </p:nvPr>
        </p:nvSpPr>
        <p:spPr>
          <a:xfrm>
            <a:off x="569335" y="1075052"/>
            <a:ext cx="8182451" cy="863600"/>
          </a:xfrm>
        </p:spPr>
        <p:txBody>
          <a:bodyPr/>
          <a:lstStyle/>
          <a:p>
            <a:pPr algn="l"/>
            <a:r>
              <a:rPr lang="en-US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5</a:t>
            </a:r>
            <a:r>
              <a:rPr lang="km-KH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.សង្ខេបលទ្ធផលគន្លឹះ</a:t>
            </a:r>
            <a:endParaRPr lang="en-SG" sz="2700" dirty="0"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949" y="2331720"/>
            <a:ext cx="9464040" cy="4096703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buFont typeface="Arial" pitchFamily="34" charset="0"/>
              <a:buNone/>
            </a:pPr>
            <a:r>
              <a:rPr lang="km-KH" sz="25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ប្រតិភូសវនកម្មបានកត់សំគាល់ឃើញនូវចំណុចខ្វះចន្លោះ មួយចំនួនដូចខាងក្រោម </a:t>
            </a:r>
            <a:r>
              <a:rPr lang="km-KH" sz="2500" dirty="0">
                <a:latin typeface="Khmer OS" pitchFamily="2" charset="0"/>
                <a:ea typeface="Khmer OS" pitchFamily="2" charset="0"/>
                <a:cs typeface="Khmer OS" pitchFamily="2" charset="0"/>
              </a:rPr>
              <a:t>:</a:t>
            </a:r>
            <a:endParaRPr lang="en-US" sz="25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>
              <a:lnSpc>
                <a:spcPct val="140000"/>
              </a:lnSpc>
            </a:pPr>
            <a:r>
              <a:rPr lang="en-GB" sz="25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[</a:t>
            </a:r>
            <a:r>
              <a:rPr lang="km-KH" sz="25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បង្ហាញពីការតាក់តែងការត្រួតពិនិត្យផ្ទៃក្នុង (កុងត្រូល) ឬចំណុចខ្សោយ​របស់ប្រតិបត្តិការ ​</a:t>
            </a:r>
            <a:r>
              <a:rPr lang="en-GB" sz="25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</a:t>
            </a:r>
            <a:r>
              <a:rPr lang="km-KH" sz="25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ប្រសិន​បើមិនបានកែលម្អ</a:t>
            </a:r>
          </a:p>
          <a:p>
            <a:pPr>
              <a:lnSpc>
                <a:spcPct val="140000"/>
              </a:lnSpc>
            </a:pPr>
            <a:r>
              <a:rPr lang="km-KH" sz="25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គណៈគ្រប់គ្រងអាចប្រឈម​ចំពោះហានិភ័យធំៗ ​ដែល​រំខានមិនឱ្យ</a:t>
            </a:r>
            <a:r>
              <a:rPr lang="en-GB" sz="25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</a:t>
            </a:r>
            <a:r>
              <a:rPr lang="km-KH" sz="25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សម្រេច</a:t>
            </a:r>
            <a:r>
              <a:rPr lang="en-GB" sz="25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</a:t>
            </a:r>
            <a:r>
              <a:rPr lang="km-KH" sz="25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​តាម</a:t>
            </a:r>
            <a:r>
              <a:rPr lang="en-GB" sz="25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</a:t>
            </a:r>
            <a:r>
              <a:rPr lang="km-KH" sz="25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គោលបំណងរបស់ពួកគេ</a:t>
            </a:r>
            <a:r>
              <a:rPr lang="en-GB" sz="25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]</a:t>
            </a:r>
            <a:r>
              <a:rPr lang="km-KH" sz="25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។</a:t>
            </a:r>
            <a:endParaRPr lang="en-US" sz="25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GB" sz="25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 </a:t>
            </a:r>
            <a:endParaRPr lang="en-US" sz="25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8788" y="518160"/>
            <a:ext cx="5955832" cy="592983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r>
              <a:rPr lang="ca-E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៤. 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ផ្នែក ក </a:t>
            </a:r>
            <a:r>
              <a:rPr lang="en-U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: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ខ្លឹមសារសង្ខេប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(ត)</a:t>
            </a:r>
            <a:endParaRPr lang="en-US" sz="32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/>
          <p:cNvSpPr>
            <a:spLocks noGrp="1"/>
          </p:cNvSpPr>
          <p:nvPr>
            <p:ph type="title"/>
          </p:nvPr>
        </p:nvSpPr>
        <p:spPr>
          <a:xfrm>
            <a:off x="528788" y="1381760"/>
            <a:ext cx="9464040" cy="743056"/>
          </a:xfrm>
        </p:spPr>
        <p:txBody>
          <a:bodyPr/>
          <a:lstStyle/>
          <a:p>
            <a:pPr algn="l"/>
            <a:r>
              <a:rPr lang="en-US" sz="2700" dirty="0"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7</a:t>
            </a:r>
            <a:r>
              <a:rPr lang="km-KH" sz="2700" dirty="0"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.</a:t>
            </a:r>
            <a:r>
              <a:rPr lang="en-US" sz="2700" dirty="0"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 </a:t>
            </a:r>
            <a:r>
              <a:rPr lang="km-KH" sz="2700" dirty="0"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សេចក្តីសន្និដ្ឋាន</a:t>
            </a:r>
            <a:endParaRPr lang="en-SG" sz="2700" dirty="0">
              <a:latin typeface="Khmer OS Muol Light" pitchFamily="2" charset="0"/>
              <a:ea typeface="Khmer OS Muol Light" pitchFamily="2" charset="0"/>
              <a:cs typeface="Khmer OS Muol Ligh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31720"/>
            <a:ext cx="9595399" cy="474440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ក្នុងកំឡុងពេលធ្វើសវនកម្ម ការត្រួតពិនិត្យផ្ទៃក្នុង (កុងត្រូល) មួយចំនួនត្រូវបានសង្កេត​ឃើញ​ថាមានការ​រៀប​ចំ​បានល្អ និងប្រតិបត្តិប្រកបដោយប្រសិទ្ធភាព ។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 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ទោះជាយ៉ាងណា ក៏នៅ​ទីសវនកម្ម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មួយចំនួនត្រូវ​បាន​សម្គាល់ថា ការតាក់តែងការត្រួតពិនិត្យផ្ទៃក្នុងត្រូវការការ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កែលម្អបន្ថែម និង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/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ឬ​ប្រសិទ្ធភាព​ប្រតិបត្តិការ​នៃ​ការត្រួតពិនិត្យខ្លះ នៅមិនទាន់បានល្អ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គ្រប់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ជ្រុង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​​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ជ្រោយ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នៅឡើយទេ ។ </a:t>
            </a:r>
            <a:endParaRPr lang="en-US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[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សង្ខេបសេចក្តីសន្និដ្ឋានរួម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របស់សវនករ ចំពោះការគ្រប់គ្រងផ្ទៃក្នុងរបស់សវន 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   ដ្ឋាន ទាក់ទង​ទៅ​នឹងទី ឬដំណើរការសវនកម្មដែលបានត្រួតពិនិត្យ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]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។</a:t>
            </a:r>
            <a:endParaRPr lang="en-US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8788" y="562047"/>
            <a:ext cx="5955832" cy="592983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r>
              <a:rPr lang="ca-E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៤. 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ផ្នែក ក </a:t>
            </a:r>
            <a:r>
              <a:rPr lang="en-U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: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ខ្លឹមសារសង្ខេប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(ត)</a:t>
            </a:r>
            <a:endParaRPr lang="en-US" sz="32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title"/>
          </p:nvPr>
        </p:nvSpPr>
        <p:spPr>
          <a:xfrm>
            <a:off x="613410" y="1295400"/>
            <a:ext cx="9464040" cy="743056"/>
          </a:xfrm>
        </p:spPr>
        <p:txBody>
          <a:bodyPr/>
          <a:lstStyle/>
          <a:p>
            <a:pPr algn="l"/>
            <a:r>
              <a:rPr lang="en-US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8</a:t>
            </a:r>
            <a:r>
              <a:rPr lang="km-KH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.</a:t>
            </a:r>
            <a:r>
              <a:rPr lang="en-US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 </a:t>
            </a:r>
            <a:r>
              <a:rPr lang="km-KH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សកម្មភាពដែលត្រូវកែលម្អ</a:t>
            </a:r>
            <a:endParaRPr lang="en-SG" sz="2700" dirty="0"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  <p:sp>
        <p:nvSpPr>
          <p:cNvPr id="140291" name="Content Placeholder 2"/>
          <p:cNvSpPr>
            <a:spLocks noGrp="1"/>
          </p:cNvSpPr>
          <p:nvPr>
            <p:ph idx="1"/>
          </p:nvPr>
        </p:nvSpPr>
        <p:spPr>
          <a:xfrm>
            <a:off x="304800" y="2159000"/>
            <a:ext cx="9829800" cy="5203190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អនុសាសន៍ដែលបានផ្តល់ ក្នុងគោលបំណងធ្វើឱ្យប្រសើរឡើងនូវការអនុវត្តដំណើរការធុរកិច្ច និងការគ្រប់គ្រងផ្ទៃក្នុងរបស់សវនដ្ឋាន ត្រួវបានដាក់បញ្ចូលទៅក្នុងលទ្ធផលលម្អិត (ផ្នែក ខ) ។ អនុសាសន៍ 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និងរបកគំហើញមួយចំនួន ត្រូវបានឯកភាពជាមួយថ្នាក់ដឹកនាំជាលាយលក្ខណ៍អក្សរ។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លទ្ធផលលម្អិត (ផ្នែក ខ) ក៏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មានរំលេចនូវការឆ្លើយតបរបស់ថ្នាក់​គ្រប់គ្រង ចំពោះ​អនុសាសន៍​សវនកម្ម និងការរកឃើញផងដែរ ។</a:t>
            </a:r>
            <a:endParaRPr lang="en-US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8788" y="518160"/>
            <a:ext cx="5955832" cy="592983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r>
              <a:rPr lang="ca-E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៤. 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ផ្នែក ក </a:t>
            </a:r>
            <a:r>
              <a:rPr lang="en-U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: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ខ្លឹមសារសង្ខេប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(ត)</a:t>
            </a:r>
            <a:endParaRPr lang="en-US" sz="32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/>
          <p:cNvSpPr>
            <a:spLocks noGrp="1"/>
          </p:cNvSpPr>
          <p:nvPr>
            <p:ph type="title"/>
          </p:nvPr>
        </p:nvSpPr>
        <p:spPr>
          <a:xfrm>
            <a:off x="438150" y="1209040"/>
            <a:ext cx="9464040" cy="829416"/>
          </a:xfrm>
        </p:spPr>
        <p:txBody>
          <a:bodyPr/>
          <a:lstStyle/>
          <a:p>
            <a:pPr algn="l"/>
            <a:r>
              <a:rPr lang="en-US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8</a:t>
            </a:r>
            <a:r>
              <a:rPr lang="km-KH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.សកម្មភាពដែលត្រូវកែលម្អ(ត)</a:t>
            </a:r>
            <a:endParaRPr lang="en-SG" sz="2700" dirty="0"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  <p:sp>
        <p:nvSpPr>
          <p:cNvPr id="141315" name="Content Placeholder 2"/>
          <p:cNvSpPr>
            <a:spLocks noGrp="1"/>
          </p:cNvSpPr>
          <p:nvPr>
            <p:ph idx="1"/>
          </p:nvPr>
        </p:nvSpPr>
        <p:spPr>
          <a:xfrm>
            <a:off x="228600" y="2072640"/>
            <a:ext cx="10058400" cy="5203190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ផែនការសកម្មភាពរបស់ថ្នាក់ដឹកនាំ គឺមានរំលេចក្នុងឧបសម្ព័ន្ធទី២ ដែលបានភ្ជាប់ជា​មួយ ។ ផែនការសកម្មភាពកែលម្អមានបញ្ចូល​លម្អិតនូវសកម្មភាព ដែលសវនដ្ឋាន​បានឯកភាព​ទទួល​យកដើម្បីអនុវត្តតាម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អនុសាសន៍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ទាំងនោះ ។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 ​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អនុសាសន៍​នីមួយៗ​ត្រូវបានរៀបចំតាម​ចំណាត់​ថ្នាក់ ដើម្បីបង្ហាញនូវកម្រិត​ហានិភ័យដល់ថ្នាក់ដឹកនាំ ប្រសិនបើអនុសាសន៍នោះមិនត្រូវបាន​អនុវត្ត ។</a:t>
            </a:r>
          </a:p>
          <a:p>
            <a:pPr>
              <a:lnSpc>
                <a:spcPct val="160000"/>
              </a:lnSpc>
            </a:pP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នាពេលអនាគត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ជាផ្នែកមួយនៃនីតិវិធីតាមដានអនុសាសន៍សវនកម្មគ្រាមុន ​នាយកដ្ឋានសវនកម្មផ្ទៃក្នុងនឹងពិនិត្យឡើងវិញ លើ​វឌ្ឍនភាពនៃការ​អនុវត្ត​តាមអនុសាសន៍ដែលបាន​ផ្តល់ជូន ។ 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 </a:t>
            </a:r>
            <a:endParaRPr lang="en-US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8788" y="518160"/>
            <a:ext cx="5955832" cy="592983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r>
              <a:rPr lang="ca-E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៤. 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ផ្នែក ក </a:t>
            </a:r>
            <a:r>
              <a:rPr lang="en-U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: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ខ្លឹមសារសង្ខេប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(ត)</a:t>
            </a:r>
            <a:endParaRPr lang="en-US" sz="32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le 1"/>
          <p:cNvSpPr>
            <a:spLocks noGrp="1"/>
          </p:cNvSpPr>
          <p:nvPr>
            <p:ph type="title"/>
          </p:nvPr>
        </p:nvSpPr>
        <p:spPr>
          <a:xfrm>
            <a:off x="525780" y="1468120"/>
            <a:ext cx="9464040" cy="656696"/>
          </a:xfrm>
        </p:spPr>
        <p:txBody>
          <a:bodyPr/>
          <a:lstStyle/>
          <a:p>
            <a:pPr algn="l"/>
            <a:r>
              <a:rPr lang="en-US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9</a:t>
            </a:r>
            <a:r>
              <a:rPr lang="km-KH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.</a:t>
            </a:r>
            <a:r>
              <a:rPr lang="en-US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 </a:t>
            </a:r>
            <a:r>
              <a:rPr lang="km-KH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អំណរគុណ</a:t>
            </a:r>
            <a:endParaRPr lang="en-SG" sz="2700" dirty="0"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  <p:sp>
        <p:nvSpPr>
          <p:cNvPr id="142339" name="Content Placeholder 2"/>
          <p:cNvSpPr>
            <a:spLocks noGrp="1"/>
          </p:cNvSpPr>
          <p:nvPr>
            <p:ph idx="1"/>
          </p:nvPr>
        </p:nvSpPr>
        <p:spPr>
          <a:xfrm>
            <a:off x="525781" y="2418080"/>
            <a:ext cx="9250442" cy="42100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ក្រុមការងារសវនកម្មត្រូវបានដឹកនាំដោយលោក </a:t>
            </a:r>
            <a:r>
              <a:rPr lang="en-GB" sz="23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[</a:t>
            </a:r>
            <a:r>
              <a:rPr lang="km-KH" sz="23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ឈ្មោះប្រធានប្រតិភូ</a:t>
            </a:r>
            <a:r>
              <a:rPr lang="en-GB" sz="23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]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និងគ្រប់គ្រងដោយ​ </a:t>
            </a:r>
            <a:r>
              <a:rPr lang="en-GB" sz="23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[</a:t>
            </a:r>
            <a:r>
              <a:rPr lang="km-KH" sz="23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ឈ្មោះប្រធាននាយកដ្ឋានសវនកម្មផ្ទៃក្នុង</a:t>
            </a:r>
            <a:r>
              <a:rPr lang="en-GB" sz="23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]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។</a:t>
            </a:r>
            <a:endParaRPr lang="en-US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>
              <a:lnSpc>
                <a:spcPct val="150000"/>
              </a:lnSpc>
            </a:pP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ប្រតិភូសវនកម្ម និងថ្នាក់ដឹកនាំនាយកដ្ឋានសវនកម្មផ្ទៃក្នុង សូមថ្លែងអំណរគុណដល់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មន្រ្តី​ពាក់ព័ន្ធ ដែលបានរួម​ចំណែក​ក្នុងការងារសវនកម្មនេះ ជាពិសេស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សូមថ្លែងអំណរគុណដល់ </a:t>
            </a:r>
            <a:r>
              <a:rPr lang="en-US" sz="23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[</a:t>
            </a:r>
            <a:r>
              <a:rPr lang="km-KH" sz="23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ឈ្មោះ​ថ្នាក់ដឹកនាំសវនដ្ឋាន</a:t>
            </a:r>
            <a:r>
              <a:rPr lang="en-US" sz="23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]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និងថ្នាក់ដឹកនាំដទៃទៀត ចំពោះមតិយោបល់ដ៏មានតម្លៃ ។</a:t>
            </a:r>
            <a:endParaRPr lang="en-US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>
              <a:lnSpc>
                <a:spcPct val="150000"/>
              </a:lnSpc>
            </a:pPr>
            <a:endParaRPr lang="km-KH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8788" y="518160"/>
            <a:ext cx="5955832" cy="592983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r>
              <a:rPr lang="ca-E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៤. 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ផ្នែក ក </a:t>
            </a:r>
            <a:r>
              <a:rPr lang="en-U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: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ខ្លឹមសារសង្ខេប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(ត)</a:t>
            </a:r>
            <a:endParaRPr lang="en-US" sz="32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780" y="1"/>
            <a:ext cx="8506763" cy="1071119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sz="33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 </a:t>
            </a:r>
            <a:br>
              <a:rPr lang="en-US" sz="33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</a:br>
            <a:r>
              <a:rPr lang="km-KH" sz="33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/>
            </a:r>
            <a:br>
              <a:rPr lang="km-KH" sz="33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</a:br>
            <a:r>
              <a:rPr lang="km-KH" sz="33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/>
            </a:r>
            <a:br>
              <a:rPr lang="km-KH" sz="33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</a:br>
            <a:r>
              <a:rPr lang="en-US" sz="37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I</a:t>
            </a:r>
            <a:r>
              <a:rPr lang="en-US" sz="3700" dirty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. </a:t>
            </a:r>
            <a:r>
              <a:rPr lang="km-KH" sz="3700" dirty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សេចក្តីផ្តើ</a:t>
            </a:r>
            <a:r>
              <a:rPr lang="km-KH" sz="3700" dirty="0" smtClean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ម</a:t>
            </a:r>
            <a:br>
              <a:rPr lang="km-KH" sz="3700" dirty="0" smtClean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</a:br>
            <a:r>
              <a:rPr lang="km-KH" sz="2400" dirty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២. និយមន័យ សញ្ញាណ និងពាក្យគន្លឹះ</a:t>
            </a:r>
            <a:r>
              <a:rPr lang="km-KH" sz="2400" b="1" dirty="0">
                <a:solidFill>
                  <a:srgbClr val="002060"/>
                </a:solidFill>
                <a:latin typeface="Khmer MEF1" pitchFamily="2" charset="0"/>
                <a:ea typeface="Khmer MEF1" pitchFamily="2" charset="0"/>
                <a:cs typeface="Khmer MEF1" pitchFamily="2" charset="0"/>
              </a:rPr>
              <a:t/>
            </a:r>
            <a:br>
              <a:rPr lang="km-KH" sz="2400" b="1" dirty="0">
                <a:solidFill>
                  <a:srgbClr val="002060"/>
                </a:solidFill>
                <a:latin typeface="Khmer MEF1" pitchFamily="2" charset="0"/>
                <a:ea typeface="Khmer MEF1" pitchFamily="2" charset="0"/>
                <a:cs typeface="Khmer MEF1" pitchFamily="2" charset="0"/>
              </a:rPr>
            </a:br>
            <a:r>
              <a:rPr lang="km-KH" sz="3700" b="1" dirty="0">
                <a:solidFill>
                  <a:srgbClr val="002060"/>
                </a:solidFill>
                <a:latin typeface="Khmer MEF1" pitchFamily="2" charset="0"/>
                <a:ea typeface="Khmer MEF1" pitchFamily="2" charset="0"/>
                <a:cs typeface="Khmer MEF1" pitchFamily="2" charset="0"/>
              </a:rPr>
              <a:t/>
            </a:r>
            <a:br>
              <a:rPr lang="km-KH" sz="3700" b="1" dirty="0">
                <a:solidFill>
                  <a:srgbClr val="002060"/>
                </a:solidFill>
                <a:latin typeface="Khmer MEF1" pitchFamily="2" charset="0"/>
                <a:ea typeface="Khmer MEF1" pitchFamily="2" charset="0"/>
                <a:cs typeface="Khmer MEF1" pitchFamily="2" charset="0"/>
              </a:rPr>
            </a:br>
            <a:r>
              <a:rPr lang="ca-ES" sz="3000" b="1" dirty="0">
                <a:solidFill>
                  <a:srgbClr val="3333CC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/>
            </a:r>
            <a:br>
              <a:rPr lang="ca-ES" sz="3000" b="1" dirty="0">
                <a:solidFill>
                  <a:srgbClr val="3333CC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</a:br>
            <a:endParaRPr lang="en-US" sz="3300" dirty="0">
              <a:solidFill>
                <a:srgbClr val="3333CC"/>
              </a:solidFill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20" y="1219200"/>
            <a:ext cx="9639300" cy="6214883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m-KH" sz="2700" dirty="0">
                <a:solidFill>
                  <a:srgbClr val="0000CC"/>
                </a:solidFill>
                <a:latin typeface="Khmer MEF2" pitchFamily="2" charset="0"/>
                <a:ea typeface="Khmer OS System" pitchFamily="2" charset="0"/>
                <a:cs typeface="Khmer MEF2" pitchFamily="2" charset="0"/>
              </a:rPr>
              <a:t> </a:t>
            </a:r>
            <a:r>
              <a:rPr lang="km-KH" sz="2700" dirty="0" smtClean="0">
                <a:solidFill>
                  <a:srgbClr val="0000CC"/>
                </a:solidFill>
                <a:latin typeface="Khmer MEF2" pitchFamily="2" charset="0"/>
                <a:ea typeface="Khmer OS System" pitchFamily="2" charset="0"/>
                <a:cs typeface="Khmer MEF2" pitchFamily="2" charset="0"/>
              </a:rPr>
              <a:t>                               </a:t>
            </a:r>
            <a:r>
              <a:rPr lang="km-KH" sz="2700" dirty="0" smtClean="0">
                <a:latin typeface="Khmer MEF2" pitchFamily="2" charset="0"/>
                <a:ea typeface="Khmer OS System" pitchFamily="2" charset="0"/>
                <a:cs typeface="Khmer MEF2" pitchFamily="2" charset="0"/>
              </a:rPr>
              <a:t>សវន</a:t>
            </a:r>
            <a:r>
              <a:rPr lang="km-KH" sz="2700" dirty="0">
                <a:latin typeface="Khmer MEF2" pitchFamily="2" charset="0"/>
                <a:ea typeface="Khmer OS System" pitchFamily="2" charset="0"/>
                <a:cs typeface="Khmer MEF2" pitchFamily="2" charset="0"/>
              </a:rPr>
              <a:t>កម្មផ្ទៃក្នុង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km-KH" sz="24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ការអះអាង​និងវាយតម្លៃដោយឯករាជ្យលើប្រព័ន្ធគ្រប់គ្រងផ្ទៃក្នុង (ផ្អែកលើភស្តុតាង) ​​របស់អង្គភាពថាសមស្របនិងគ្រប់គ្រាន់​ឬទេ? ឬលើសតម្រូវការ? បើគ្រប់គ្រាន់តើរឹងមាំឬទេ? បើរឹងមាំហើយ តើត្រូវបានប្រើប្រាស់ឬទេ? បើបានប្រើប្រាស់ហើយ តើនៅជាក់ស្តែងឬទេ?   ដើម្បីជួយធានាបាននូវៈ ព័ត៌មាន​អាចជឿទុកចិត្ត  ប្រតិបត្តិការមានប្រសិទ្ធភាព និងអនុលោម​​តាមបទដ្ឋានច្បាប់ ដែលជាការបន្ថែមតម្លៃឱ្យអង្គភាពសម្រេចបាននូវគោលបំណងបានគ្រោងទុក ជាមួយសុវត្ថិភាពទ្រព្យសម្បត្តិ និងអភិបាលកិច្ចល្អ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km-KH" sz="24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អភិក្រមសវនកម្មផ្ទៃក្នុងគឺ ផ្តោតលើ</a:t>
            </a:r>
            <a:r>
              <a:rPr lang="km-KH" sz="2400" dirty="0">
                <a:solidFill>
                  <a:srgbClr val="FF0000"/>
                </a:solidFill>
                <a:latin typeface="Khmer MEF1" pitchFamily="2" charset="0"/>
                <a:ea typeface="Khmer OS System" pitchFamily="2" charset="0"/>
                <a:cs typeface="Khmer MEF1" pitchFamily="2" charset="0"/>
              </a:rPr>
              <a:t>ដំណើរការ</a:t>
            </a:r>
            <a:r>
              <a:rPr lang="km-KH" sz="24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ដែលមាន</a:t>
            </a:r>
            <a:r>
              <a:rPr lang="km-KH" sz="2400" dirty="0">
                <a:solidFill>
                  <a:srgbClr val="FF0000"/>
                </a:solidFill>
                <a:latin typeface="Khmer MEF1" pitchFamily="2" charset="0"/>
                <a:ea typeface="Khmer OS System" pitchFamily="2" charset="0"/>
                <a:cs typeface="Khmer MEF1" pitchFamily="2" charset="0"/>
              </a:rPr>
              <a:t>ហានិភ័យ</a:t>
            </a:r>
            <a:r>
              <a:rPr lang="km-KH" sz="24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ខ្ពស់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km-KH" sz="2700" dirty="0">
              <a:latin typeface="Khmer MEF1" pitchFamily="2" charset="0"/>
              <a:ea typeface="Khmer OS System" pitchFamily="2" charset="0"/>
              <a:cs typeface="Khmer MEF1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193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ctrTitle"/>
          </p:nvPr>
        </p:nvSpPr>
        <p:spPr>
          <a:xfrm>
            <a:off x="206297" y="1764984"/>
            <a:ext cx="10103009" cy="260699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m-KH" sz="3700" dirty="0" smtClean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/>
            </a:r>
            <a:br>
              <a:rPr lang="km-KH" sz="3700" dirty="0" smtClean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</a:br>
            <a:r>
              <a:rPr lang="km-KH" sz="37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/>
            </a:r>
            <a:br>
              <a:rPr lang="km-KH" sz="37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</a:br>
            <a:r>
              <a:rPr lang="ca-ES" sz="3700" dirty="0" smtClean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៥. </a:t>
            </a:r>
            <a:r>
              <a:rPr lang="km-KH" sz="37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ផ្នែក ខ </a:t>
            </a:r>
            <a:r>
              <a:rPr lang="en-US" sz="37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:</a:t>
            </a:r>
            <a:r>
              <a:rPr lang="km-KH" sz="37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លទ្ធផលសវនកម្មលម្អិត</a:t>
            </a:r>
            <a:endParaRPr lang="en-GB" sz="3700" dirty="0">
              <a:solidFill>
                <a:srgbClr val="0000CC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le 1"/>
          <p:cNvSpPr>
            <a:spLocks noGrp="1"/>
          </p:cNvSpPr>
          <p:nvPr>
            <p:ph type="title"/>
          </p:nvPr>
        </p:nvSpPr>
        <p:spPr>
          <a:xfrm>
            <a:off x="350520" y="1209040"/>
            <a:ext cx="9464040" cy="949960"/>
          </a:xfrm>
        </p:spPr>
        <p:txBody>
          <a:bodyPr/>
          <a:lstStyle/>
          <a:p>
            <a:pPr algn="l"/>
            <a:r>
              <a:rPr lang="en-US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1</a:t>
            </a:r>
            <a:r>
              <a:rPr lang="km-KH" sz="2700" dirty="0" smtClean="0">
                <a:latin typeface="Khmer MEF2" pitchFamily="2" charset="0"/>
                <a:ea typeface="Khmer MEF2" pitchFamily="2" charset="0"/>
                <a:cs typeface="Khmer MEF2" pitchFamily="2" charset="0"/>
              </a:rPr>
              <a:t>.សមាសភាពប្រតិភូសវន</a:t>
            </a:r>
            <a:r>
              <a:rPr lang="km-KH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កម្ម </a:t>
            </a:r>
            <a:r>
              <a:rPr lang="km-KH" sz="2700" dirty="0" smtClean="0">
                <a:latin typeface="Khmer MEF2" pitchFamily="2" charset="0"/>
                <a:ea typeface="Khmer MEF2" pitchFamily="2" charset="0"/>
                <a:cs typeface="Khmer MEF2" pitchFamily="2" charset="0"/>
              </a:rPr>
              <a:t>និងខណៈគោល</a:t>
            </a:r>
            <a:r>
              <a:rPr lang="km-KH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សំខាន់ៗ</a:t>
            </a:r>
            <a:endParaRPr lang="en-SG" sz="2700" dirty="0"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  <p:sp>
        <p:nvSpPr>
          <p:cNvPr id="144387" name="Content Placeholder 2"/>
          <p:cNvSpPr>
            <a:spLocks noGrp="1"/>
          </p:cNvSpPr>
          <p:nvPr>
            <p:ph idx="1"/>
          </p:nvPr>
        </p:nvSpPr>
        <p:spPr>
          <a:xfrm>
            <a:off x="350520" y="2245361"/>
            <a:ext cx="9250441" cy="45770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សមាជិកប្រតិភូសវនកម្ម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	</a:t>
            </a:r>
            <a:r>
              <a:rPr lang="km-KH" sz="2300" dirty="0">
                <a:ea typeface="DaunPenh"/>
              </a:rPr>
              <a:t> 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នៅក្នុងការងារសវនកម្មនេះ ប្រតិភូសវនកម្មមានសមាសភាពដូចខាងក្រោម </a:t>
            </a:r>
            <a:r>
              <a:rPr lang="km-KH" sz="2300" dirty="0">
                <a:latin typeface="Khmer OS" pitchFamily="2" charset="0"/>
                <a:ea typeface="Khmer OS" pitchFamily="2" charset="0"/>
                <a:cs typeface="Khmer OS" pitchFamily="2" charset="0"/>
              </a:rPr>
              <a:t>:</a:t>
            </a:r>
            <a:endParaRPr lang="km-KH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		</a:t>
            </a:r>
            <a:r>
              <a:rPr lang="en-US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-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លោក/លោកស្រី..........................ប្រធាន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		</a:t>
            </a:r>
            <a:r>
              <a:rPr lang="en-US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-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លោក/លោកស្រី..........................អនុប្រធាន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		</a:t>
            </a:r>
            <a:r>
              <a:rPr lang="en-US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-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លោក/លោកស្រី..........................សមាជិក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		</a:t>
            </a:r>
            <a:r>
              <a:rPr lang="en-US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-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លោក/លោកស្រី..........................សមាជិក(ហាត់ការ)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endParaRPr lang="km-KH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endParaRPr lang="km-KH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01040" y="345441"/>
            <a:ext cx="9401969" cy="100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ca-E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៥. 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ផ្នែក ខ </a:t>
            </a:r>
            <a:r>
              <a:rPr lang="en-U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: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លទ្ធផលសវនកម្មលម្អិត</a:t>
            </a:r>
            <a:r>
              <a:rPr lang="en-U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(ត)</a:t>
            </a:r>
            <a:endParaRPr lang="en-GB" sz="3200" dirty="0">
              <a:solidFill>
                <a:srgbClr val="0000CC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1"/>
          <p:cNvSpPr>
            <a:spLocks noGrp="1"/>
          </p:cNvSpPr>
          <p:nvPr>
            <p:ph type="title"/>
          </p:nvPr>
        </p:nvSpPr>
        <p:spPr>
          <a:xfrm>
            <a:off x="525780" y="1727200"/>
            <a:ext cx="9464040" cy="656696"/>
          </a:xfrm>
        </p:spPr>
        <p:txBody>
          <a:bodyPr/>
          <a:lstStyle/>
          <a:p>
            <a:pPr algn="l"/>
            <a:r>
              <a:rPr lang="en-US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1</a:t>
            </a:r>
            <a:r>
              <a:rPr lang="km-KH" sz="2700" dirty="0" smtClean="0">
                <a:latin typeface="Khmer MEF2" pitchFamily="2" charset="0"/>
                <a:ea typeface="Khmer MEF2" pitchFamily="2" charset="0"/>
                <a:cs typeface="Khmer MEF2" pitchFamily="2" charset="0"/>
              </a:rPr>
              <a:t>.សមាសភាពប្រតិភូសវន</a:t>
            </a:r>
            <a:r>
              <a:rPr lang="km-KH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កម្ម </a:t>
            </a:r>
            <a:r>
              <a:rPr lang="km-KH" sz="2700" dirty="0" smtClean="0">
                <a:latin typeface="Khmer MEF2" pitchFamily="2" charset="0"/>
                <a:ea typeface="Khmer MEF2" pitchFamily="2" charset="0"/>
                <a:cs typeface="Khmer MEF2" pitchFamily="2" charset="0"/>
              </a:rPr>
              <a:t>និងខណៈគោល</a:t>
            </a:r>
            <a:r>
              <a:rPr lang="km-KH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សំខាន់ៗ(ត)</a:t>
            </a:r>
            <a:endParaRPr lang="en-SG" sz="2700" dirty="0"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  <p:sp>
        <p:nvSpPr>
          <p:cNvPr id="145411" name="Content Placeholder 2"/>
          <p:cNvSpPr>
            <a:spLocks noGrp="1"/>
          </p:cNvSpPr>
          <p:nvPr>
            <p:ph idx="1"/>
          </p:nvPr>
        </p:nvSpPr>
        <p:spPr>
          <a:xfrm>
            <a:off x="525780" y="2763521"/>
            <a:ext cx="9250441" cy="486674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ខណៈគោលសំខាន់ៗ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		</a:t>
            </a:r>
            <a:r>
              <a:rPr lang="en-US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-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ការធ្វើសវនកម្មបានបញ្ចប់		</a:t>
            </a:r>
            <a:r>
              <a:rPr lang="en-US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[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ថ្ងៃ/ខែ/ឆ្នាំ</a:t>
            </a:r>
            <a:r>
              <a:rPr lang="en-US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]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		</a:t>
            </a:r>
            <a:r>
              <a:rPr lang="en-US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-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សេចក្តីព្រាងលើកទី១​ បានបញ្ចប់</a:t>
            </a:r>
            <a:r>
              <a:rPr lang="en-US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	</a:t>
            </a:r>
            <a:r>
              <a:rPr lang="en-US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[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ថ្ងៃ/ខែ/ឆ្នាំ</a:t>
            </a:r>
            <a:r>
              <a:rPr lang="en-US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]</a:t>
            </a:r>
            <a:endParaRPr lang="km-KH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en-US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		-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ការឆ្លើយតបចុងក្រោយពីថ្នាក់ដឹកនាំ</a:t>
            </a:r>
            <a:r>
              <a:rPr lang="en-US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	</a:t>
            </a:r>
            <a:r>
              <a:rPr lang="en-US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[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ថ្ងៃ/ខែ/ឆ្នាំ</a:t>
            </a:r>
            <a:r>
              <a:rPr lang="en-US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]</a:t>
            </a:r>
            <a:endParaRPr lang="km-KH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en-US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		-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របាយការណ៍ស្ថាពរបានបញ្ចប់</a:t>
            </a:r>
            <a:r>
              <a:rPr lang="en-US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	</a:t>
            </a:r>
            <a:r>
              <a:rPr lang="en-US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[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ថ្ងៃ/ខែ/ឆ្នាំ</a:t>
            </a:r>
            <a:r>
              <a:rPr lang="en-US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]</a:t>
            </a:r>
            <a:endParaRPr lang="km-KH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endParaRPr lang="km-KH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endParaRPr lang="km-KH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01040" y="345441"/>
            <a:ext cx="9401969" cy="100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ca-E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៥. 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ផ្នែក ខ </a:t>
            </a:r>
            <a:r>
              <a:rPr lang="en-U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: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លទ្ធផលសវនកម្មលម្អិត</a:t>
            </a:r>
            <a:r>
              <a:rPr lang="en-U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(ត)</a:t>
            </a:r>
            <a:endParaRPr lang="en-GB" sz="3200" dirty="0">
              <a:solidFill>
                <a:srgbClr val="0000CC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>
          <a:xfrm>
            <a:off x="512272" y="990600"/>
            <a:ext cx="9464040" cy="949960"/>
          </a:xfrm>
        </p:spPr>
        <p:txBody>
          <a:bodyPr/>
          <a:lstStyle/>
          <a:p>
            <a:pPr algn="l"/>
            <a:r>
              <a:rPr lang="en-US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2</a:t>
            </a:r>
            <a:r>
              <a:rPr lang="km-KH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.ទិដ្ឋភាពរួមសវនកម្មផ្ទៃក្នុង</a:t>
            </a:r>
            <a:endParaRPr lang="en-SG" sz="2700" dirty="0"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9677400" cy="538670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2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 </a:t>
            </a:r>
            <a:r>
              <a:rPr lang="en-US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  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គោលបំណងរួមនៃសវនកម្មផ្ទៃក្នុង គឺជួយថ្នាក់ដឹកនាំធ្វើឱ្យកាន់តែល្អ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ប្រសើរ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ឡើងនូវ​ដំណើរការ​គ្រប់គ្រងហានិភ័យ ការត្រួតពិនិត្យផ្ទៃក្នុង និងអភិបាលកិច្ច ។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  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ការត្រួតពិនិត្យ​ផ្ទៃក្នុង​ត្រូវបាន​អនុវត្ត​ដោយ​ថ្នាក់ដឹកនាំ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 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និងមន្រ្តីដទៃទៀតដើម្បីធានាឱ្យសម្រេចបាន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នូវគោលបំណង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ដូចខាងក្រោម </a:t>
            </a:r>
            <a:r>
              <a:rPr lang="km-KH" sz="2300" dirty="0">
                <a:latin typeface="Khmer OS" pitchFamily="2" charset="0"/>
                <a:ea typeface="Khmer OS" pitchFamily="2" charset="0"/>
                <a:cs typeface="Khmer OS" pitchFamily="2" charset="0"/>
              </a:rPr>
              <a:t>:</a:t>
            </a:r>
            <a:endParaRPr lang="en-US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 lvl="1">
              <a:lnSpc>
                <a:spcPct val="150000"/>
              </a:lnSpc>
            </a:pP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របាយការណ៍ហិរញ្ញវត្ថុគួរឱ្យទុកចិត្តបាន</a:t>
            </a:r>
            <a:endParaRPr lang="en-US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 lvl="1">
              <a:lnSpc>
                <a:spcPct val="150000"/>
              </a:lnSpc>
            </a:pP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ប្រតិបត្តិការប្រកបដោយប្រសិទ្ធិភាព និងប្រសិទ្ធផល និង</a:t>
            </a:r>
            <a:endParaRPr lang="en-US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 lvl="1">
              <a:lnSpc>
                <a:spcPct val="150000"/>
              </a:lnSpc>
            </a:pP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ការអនុវត្តតាមច្បាប់ និងបទដ្ឋាននានា ។</a:t>
            </a:r>
            <a:endParaRPr lang="en-US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    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របាយការណ៍នេះរួមមានការពិនិត្យលើការតាក់តែង និងប្រតិបត្តិការនៃការ</a:t>
            </a:r>
            <a:r>
              <a:rPr lang="km-KH" sz="2300" dirty="0" smtClean="0">
                <a:latin typeface="Khmer MEF1" pitchFamily="2" charset="0"/>
                <a:ea typeface="Khmer MEF1" pitchFamily="2" charset="0"/>
                <a:cs typeface="Khmer MEF1" pitchFamily="2" charset="0"/>
              </a:rPr>
              <a:t>ត្រួត       ពិនិត្យ​ផ្ទៃ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ក្នុងដែល​បាន​​ធ្វើសវនកម្មលើទីអាទិភាពមួយចំនួន ដែលបានឯកភាព</a:t>
            </a:r>
            <a:r>
              <a:rPr lang="km-KH" sz="2300" dirty="0" smtClean="0">
                <a:latin typeface="Khmer MEF1" pitchFamily="2" charset="0"/>
                <a:ea typeface="Khmer MEF1" pitchFamily="2" charset="0"/>
                <a:cs typeface="Khmer MEF1" pitchFamily="2" charset="0"/>
              </a:rPr>
              <a:t>ជាមួយ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ថ្នាក់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គ្រប់គ្រង ។</a:t>
            </a:r>
            <a:endParaRPr lang="en-US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152400"/>
            <a:ext cx="9401969" cy="100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ca-E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៥. 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ផ្នែក ខ </a:t>
            </a:r>
            <a:r>
              <a:rPr lang="en-U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: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លទ្ធផលសវនកម្មលម្អិត</a:t>
            </a:r>
            <a:r>
              <a:rPr lang="en-U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(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​ត</a:t>
            </a:r>
            <a:r>
              <a:rPr lang="en-U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)</a:t>
            </a:r>
            <a:endParaRPr lang="en-GB" sz="3200" dirty="0">
              <a:solidFill>
                <a:srgbClr val="0000CC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/>
          </p:nvPr>
        </p:nvSpPr>
        <p:spPr>
          <a:xfrm>
            <a:off x="788670" y="1209041"/>
            <a:ext cx="9201150" cy="777241"/>
          </a:xfrm>
        </p:spPr>
        <p:txBody>
          <a:bodyPr/>
          <a:lstStyle/>
          <a:p>
            <a:pPr algn="l"/>
            <a:r>
              <a:rPr lang="en-US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3</a:t>
            </a:r>
            <a:r>
              <a:rPr lang="km-KH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.ការពិនិត្យការគ្រប់គ្រងផ្ទៃក្នុង</a:t>
            </a:r>
            <a:endParaRPr lang="en-SG" sz="2700" dirty="0"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  <p:sp>
        <p:nvSpPr>
          <p:cNvPr id="147459" name="Content Placeholder 2"/>
          <p:cNvSpPr>
            <a:spLocks noGrp="1"/>
          </p:cNvSpPr>
          <p:nvPr>
            <p:ph idx="1"/>
          </p:nvPr>
        </p:nvSpPr>
        <p:spPr>
          <a:xfrm>
            <a:off x="457200" y="1813561"/>
            <a:ext cx="9524999" cy="546766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2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     </a:t>
            </a:r>
            <a:r>
              <a:rPr lang="km-KH" sz="22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សវនករបានវាយតម្លៃប្រព័ន្ធត្រួតពិនិត្យផ្ទៃក្នុង ដោយធ្វើការពិនិត្យលើ</a:t>
            </a:r>
            <a:r>
              <a:rPr lang="en-GB" sz="22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</a:t>
            </a:r>
            <a:r>
              <a:rPr lang="km-KH" sz="22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សមត្ថភាពនៃដំណើរការគ្រប់​គ្រងនីមួយៗ ដើម្បីសម្រេចឱ្យបានគោលបំណងគ្រប់គ្រងចំនួនប្រាំពីរមាន </a:t>
            </a:r>
            <a:r>
              <a:rPr lang="km-KH" sz="2200" dirty="0">
                <a:latin typeface="Khmer OS" pitchFamily="2" charset="0"/>
                <a:ea typeface="Khmer OS" pitchFamily="2" charset="0"/>
                <a:cs typeface="Khmer OS" pitchFamily="2" charset="0"/>
              </a:rPr>
              <a:t>:</a:t>
            </a:r>
            <a:endParaRPr lang="en-US" sz="22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2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ការផ្តល់សិទ្ធិ </a:t>
            </a:r>
            <a:endParaRPr lang="en-US" sz="2200" b="1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2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ភាពពេញលេញ</a:t>
            </a:r>
            <a:r>
              <a:rPr lang="en-GB" sz="22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2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ភាពត្រឹមត្រូវ </a:t>
            </a:r>
            <a:endParaRPr lang="en-US" sz="2200" b="1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2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សុពលភាព </a:t>
            </a:r>
            <a:endParaRPr lang="en-US" sz="2200" b="1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2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សុវត្ថិភាពរូបវន្ត</a:t>
            </a:r>
            <a:r>
              <a:rPr lang="en-US" sz="22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2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ការដោះ</a:t>
            </a:r>
            <a:r>
              <a:rPr lang="en-GB" sz="22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</a:t>
            </a:r>
            <a:r>
              <a:rPr lang="km-KH" sz="22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ស្រាយ</a:t>
            </a:r>
            <a:r>
              <a:rPr lang="en-GB" sz="22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</a:t>
            </a:r>
            <a:r>
              <a:rPr lang="km-KH" sz="22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កំហុស</a:t>
            </a:r>
            <a:r>
              <a:rPr lang="en-GB" sz="22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2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ការបែងចែកតួនាទី</a:t>
            </a:r>
            <a:r>
              <a:rPr lang="en-US" sz="22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</a:t>
            </a:r>
            <a:r>
              <a:rPr lang="km-KH" sz="22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។</a:t>
            </a:r>
            <a:endParaRPr lang="km-KH" sz="2200" b="1" dirty="0" smtClean="0">
              <a:latin typeface="Khmer MEF1" pitchFamily="2" charset="0"/>
              <a:ea typeface="Khmer MEF1" pitchFamily="2" charset="0"/>
              <a:cs typeface="Khmer MEF1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01040" y="345441"/>
            <a:ext cx="9401969" cy="100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ca-E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៥. 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ផ្នែក ខ </a:t>
            </a:r>
            <a:r>
              <a:rPr lang="en-U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: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លទ្ធផលសវនកម្មលម្អិត</a:t>
            </a:r>
            <a:r>
              <a:rPr lang="en-U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(ត)</a:t>
            </a:r>
            <a:endParaRPr lang="en-GB" sz="3200" dirty="0">
              <a:solidFill>
                <a:srgbClr val="0000CC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title"/>
          </p:nvPr>
        </p:nvSpPr>
        <p:spPr>
          <a:xfrm>
            <a:off x="963930" y="1554480"/>
            <a:ext cx="8850630" cy="604520"/>
          </a:xfrm>
        </p:spPr>
        <p:txBody>
          <a:bodyPr/>
          <a:lstStyle/>
          <a:p>
            <a:pPr algn="l"/>
            <a:r>
              <a:rPr lang="en-US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4</a:t>
            </a:r>
            <a:r>
              <a:rPr lang="km-KH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.</a:t>
            </a:r>
            <a:r>
              <a:rPr lang="en-US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 </a:t>
            </a:r>
            <a:r>
              <a:rPr lang="ca-ES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​</a:t>
            </a:r>
            <a:r>
              <a:rPr lang="km-KH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ព័ត៌មានអំពីសវនដ្ឋាន</a:t>
            </a:r>
            <a:endParaRPr lang="en-SG" sz="2700" dirty="0"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  <p:sp>
        <p:nvSpPr>
          <p:cNvPr id="148483" name="Content Placeholder 2"/>
          <p:cNvSpPr>
            <a:spLocks noGrp="1"/>
          </p:cNvSpPr>
          <p:nvPr>
            <p:ph idx="1"/>
          </p:nvPr>
        </p:nvSpPr>
        <p:spPr>
          <a:xfrm>
            <a:off x="701040" y="2245360"/>
            <a:ext cx="9109869" cy="288946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គួរដាក់ឈ្មោះសវនដ្ឋាន</a:t>
            </a:r>
            <a:r>
              <a:rPr lang="en-US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ព័ត៌មានលម្អិតអំពីអង្គភាព ភារកិច្ចសំខាន់ៗ និងនាយក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ដ្ឋាន ឬការិយាល័យ​ពាក់ព័ន្ធដែលត្រូវធ្វើសវនកម្ម  ចំនួនមន្រ្តី និងចំណូលចំណាយ</a:t>
            </a:r>
            <a:r>
              <a:rPr lang="km-KH" sz="2300" dirty="0" smtClean="0">
                <a:latin typeface="Khmer MEF1" pitchFamily="2" charset="0"/>
                <a:ea typeface="Khmer MEF1" pitchFamily="2" charset="0"/>
                <a:cs typeface="Khmer MEF1" pitchFamily="2" charset="0"/>
              </a:rPr>
              <a:t>សរុប និងសមិទ្ធកម្មរបស់អង្គភាពជាទំហំសរុប ជាភាគរយធៀបឆ្នាំទៅ និងធៀបជាមួយផែនការបើអាចធ្វើបាន។</a:t>
            </a:r>
            <a:endParaRPr lang="en-US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01040" y="345441"/>
            <a:ext cx="9401969" cy="100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ca-E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៥. 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ផ្នែក ខ </a:t>
            </a:r>
            <a:r>
              <a:rPr lang="en-U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: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លទ្ធផលសវនកម្មលម្អិត</a:t>
            </a:r>
            <a:r>
              <a:rPr lang="en-U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(ត)</a:t>
            </a:r>
            <a:endParaRPr lang="en-GB" sz="3200" dirty="0">
              <a:solidFill>
                <a:srgbClr val="0000CC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/>
          </p:nvPr>
        </p:nvSpPr>
        <p:spPr>
          <a:xfrm>
            <a:off x="525780" y="1554480"/>
            <a:ext cx="8018145" cy="656696"/>
          </a:xfrm>
        </p:spPr>
        <p:txBody>
          <a:bodyPr/>
          <a:lstStyle/>
          <a:p>
            <a:pPr algn="l"/>
            <a:r>
              <a:rPr lang="en-US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5</a:t>
            </a:r>
            <a:r>
              <a:rPr lang="km-KH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.លទ្ធផលសវនកម្ម</a:t>
            </a:r>
            <a:endParaRPr lang="en-SG" sz="2700" dirty="0"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2072641"/>
            <a:ext cx="9464040" cy="4452938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រួមមាន</a:t>
            </a:r>
            <a:r>
              <a:rPr lang="en-US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៣ផ្នែក</a:t>
            </a:r>
            <a:endParaRPr lang="en-US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 marL="522488" lvl="1" indent="0">
              <a:lnSpc>
                <a:spcPct val="170000"/>
              </a:lnSpc>
              <a:buNone/>
            </a:pP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១. ផ្នែកប្រសិទ្ធភាពប្រតិបត្តិការ</a:t>
            </a:r>
            <a:endParaRPr lang="en-US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 marL="522488" lvl="1" indent="0">
              <a:lnSpc>
                <a:spcPct val="170000"/>
              </a:lnSpc>
              <a:buNone/>
            </a:pP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២. ផ្នែកព័ត៌មានហិរញ្ញវត្ថុ</a:t>
            </a:r>
            <a:endParaRPr lang="en-US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 marL="522488" lvl="1" indent="0">
              <a:lnSpc>
                <a:spcPct val="170000"/>
              </a:lnSpc>
              <a:buNone/>
            </a:pP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៣. ផ្នែកអនុលោមភាព</a:t>
            </a:r>
            <a:endParaRPr lang="en-US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km-KH" sz="1600" dirty="0">
              <a:ea typeface="DaunPenh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km-KH" sz="1600" dirty="0">
                <a:ea typeface="DaunPenh"/>
              </a:rPr>
              <a:t>	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01040" y="345441"/>
            <a:ext cx="9401969" cy="100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ca-E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៥. 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ផ្នែក ខ </a:t>
            </a:r>
            <a:r>
              <a:rPr lang="en-U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: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លទ្ធផលសវនកម្មលម្អិត</a:t>
            </a:r>
            <a:r>
              <a:rPr lang="en-U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(ត)</a:t>
            </a:r>
            <a:endParaRPr lang="en-GB" sz="3200" dirty="0">
              <a:solidFill>
                <a:srgbClr val="0000CC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/>
          <p:cNvSpPr>
            <a:spLocks noGrp="1"/>
          </p:cNvSpPr>
          <p:nvPr>
            <p:ph type="title"/>
          </p:nvPr>
        </p:nvSpPr>
        <p:spPr>
          <a:xfrm>
            <a:off x="876300" y="1295400"/>
            <a:ext cx="7667625" cy="743056"/>
          </a:xfrm>
        </p:spPr>
        <p:txBody>
          <a:bodyPr/>
          <a:lstStyle/>
          <a:p>
            <a:pPr algn="l"/>
            <a:r>
              <a:rPr lang="en-US" sz="25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5.1</a:t>
            </a:r>
            <a:r>
              <a:rPr lang="km-KH" sz="25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​ ផ្នែកប្រសិទ្ធភាពប្រតិបត្តិការ</a:t>
            </a:r>
            <a:endParaRPr lang="en-SG" sz="2500" dirty="0"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  <p:sp>
        <p:nvSpPr>
          <p:cNvPr id="150531" name="Content Placeholder 2"/>
          <p:cNvSpPr>
            <a:spLocks noGrp="1"/>
          </p:cNvSpPr>
          <p:nvPr>
            <p:ph idx="1"/>
          </p:nvPr>
        </p:nvSpPr>
        <p:spPr>
          <a:xfrm>
            <a:off x="438150" y="2072640"/>
            <a:ext cx="9464040" cy="489553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km-KH" sz="23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ក.ទីសវនកម្មទី១ </a:t>
            </a:r>
            <a:endParaRPr lang="en-US" sz="2300" b="1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m-KH" sz="23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       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[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បញ្ចូលចំណងជើងទីសវនកម្មទី១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] </a:t>
            </a:r>
            <a:endParaRPr lang="en-US" sz="2300" b="1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	</a:t>
            </a:r>
            <a:r>
              <a:rPr lang="en-US" sz="2300" dirty="0">
                <a:latin typeface="Khmer MEF1" pitchFamily="2" charset="0"/>
                <a:ea typeface="Khmer MEF1" pitchFamily="2" charset="0"/>
                <a:cs typeface="Khmer MEF1" pitchFamily="2" charset="0"/>
                <a:sym typeface="Symbol" pitchFamily="18" charset="2"/>
              </a:rPr>
              <a:t> </a:t>
            </a:r>
            <a:r>
              <a:rPr lang="km-KH" sz="23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គោលបំណងត្រួតពិនិត្យ</a:t>
            </a:r>
            <a:endParaRPr lang="en-US" sz="2300" b="1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	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[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ដាក់បញ្ចូលគោលបំណងត្រួតពិនិត្យ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]</a:t>
            </a:r>
            <a:endParaRPr lang="en-US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m-KH" sz="23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	</a:t>
            </a:r>
            <a:r>
              <a:rPr lang="en-US" sz="2300" dirty="0">
                <a:latin typeface="Khmer MEF1" pitchFamily="2" charset="0"/>
                <a:ea typeface="Khmer MEF1" pitchFamily="2" charset="0"/>
                <a:cs typeface="Khmer MEF1" pitchFamily="2" charset="0"/>
                <a:sym typeface="Symbol" pitchFamily="18" charset="2"/>
              </a:rPr>
              <a:t>  </a:t>
            </a:r>
            <a:r>
              <a:rPr lang="km-KH" sz="23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លទ្ធផល /ការអង្កេត </a:t>
            </a:r>
            <a:endParaRPr lang="en-US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       	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[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ចំណងជើងនៃចំណុចនេះអាស្រ័យលើលទ្ធផលសវនកម្មជាក់លាក់ដែល	បានរកឃើញ</a:t>
            </a:r>
            <a:r>
              <a:rPr lang="en-US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]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ចំណុចខាងក្រោមគួរពិចារណាសម្រាប់រាប់បញ្ចូលក្នុងផ្នែក	នេះ (មិនបាច់ដាក់ចំណងជើងទេ)។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m-KH" sz="23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	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	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01040" y="345441"/>
            <a:ext cx="9401969" cy="100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ca-E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៥. 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ផ្នែក ខ </a:t>
            </a:r>
            <a:r>
              <a:rPr lang="en-U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: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លទ្ធផលសវនកម្មលម្អិត</a:t>
            </a:r>
            <a:r>
              <a:rPr lang="en-U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(ត)</a:t>
            </a:r>
            <a:endParaRPr lang="en-GB" sz="3200" dirty="0">
              <a:solidFill>
                <a:srgbClr val="0000CC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tle 1"/>
          <p:cNvSpPr>
            <a:spLocks noGrp="1"/>
          </p:cNvSpPr>
          <p:nvPr>
            <p:ph type="title"/>
          </p:nvPr>
        </p:nvSpPr>
        <p:spPr>
          <a:xfrm>
            <a:off x="613410" y="1295401"/>
            <a:ext cx="9464040" cy="809625"/>
          </a:xfrm>
        </p:spPr>
        <p:txBody>
          <a:bodyPr/>
          <a:lstStyle/>
          <a:p>
            <a:pPr algn="l"/>
            <a:r>
              <a:rPr lang="en-US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5</a:t>
            </a:r>
            <a:r>
              <a:rPr lang="km-KH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.</a:t>
            </a:r>
            <a:r>
              <a:rPr lang="en-US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1</a:t>
            </a:r>
            <a:r>
              <a:rPr lang="km-KH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​ ផ្នែកប្រសិទ្ធភាពប្រតិបត្តិការ(ត)</a:t>
            </a:r>
            <a:endParaRPr lang="en-SG" sz="2700" dirty="0"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2331720"/>
            <a:ext cx="9485948" cy="481457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m-KH" sz="21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      	</a:t>
            </a:r>
            <a:r>
              <a:rPr lang="km-KH" sz="2100" b="1" dirty="0">
                <a:latin typeface="Khmer OS System" pitchFamily="2" charset="0"/>
                <a:ea typeface="Khmer OS System" pitchFamily="2" charset="0"/>
                <a:cs typeface="Khmer OS System" pitchFamily="2" charset="0"/>
              </a:rPr>
              <a:t>•</a:t>
            </a:r>
            <a:r>
              <a:rPr lang="km-KH" sz="23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លទ្ធផល /ការសង្កេតវិជ្ជមាន</a:t>
            </a:r>
            <a:endParaRPr lang="en-US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    	សវនករបានពិនិត្យឃើញកត្តាខាងក្រោមនេះដែលរួមចំណែកធ្វើឱ្យ      	ដំណើរការគ្រប់គ្រងការងារ និងការត្រួតពិនិត្យផ្ទៃក្នុង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បានល្អប្រសើរ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[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បញ្ចូល	ចំណុចវិជ្ជមានដែលអនុវត្តដោយ​​ថ្នាក់​​ដឹកនាំ​ និងមន្រ្តីសវនដ្ឋាន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]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1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	</a:t>
            </a:r>
            <a:r>
              <a:rPr lang="km-KH" sz="21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µ </a:t>
            </a:r>
            <a:r>
              <a:rPr lang="km-KH" sz="23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លទ្ធផល</a:t>
            </a:r>
            <a:r>
              <a:rPr lang="en-US" sz="23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</a:t>
            </a:r>
            <a:r>
              <a:rPr lang="km-KH" sz="23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/ការសង្កេតអវិជ្ជមានលើបញ្ហាតាក់តែងការត្រួតពិនិត្យផ្ទៃក្នុង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	សវនកម្មក៏បានពិនិត្យឃើញនូវចំណុចខ្សោយដូចខាងក្រោមក្នុងការតាក់តែង	ការត្រួតពិនិត្យគន្លឹះ 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[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បញ្ចូលចំណុចខ្សោយ​នៃការត្រួតពិនិត្យដែលបានរក	ឃើញពីការធ្វើសវនកម្ម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]  </a:t>
            </a:r>
            <a:endParaRPr lang="en-US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m-KH" sz="21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	</a:t>
            </a:r>
            <a:endParaRPr lang="km-KH" sz="2300" dirty="0">
              <a:ea typeface="DaunPenh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m-KH" sz="2300" dirty="0">
                <a:ea typeface="DaunPenh"/>
              </a:rPr>
              <a:t>	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01040" y="345441"/>
            <a:ext cx="9401969" cy="100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ca-E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៥. 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ផ្នែក ខ </a:t>
            </a:r>
            <a:r>
              <a:rPr lang="en-U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: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លទ្ធផលសវនកម្មលម្អិត</a:t>
            </a:r>
            <a:r>
              <a:rPr lang="en-U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(ត)</a:t>
            </a:r>
            <a:endParaRPr lang="en-GB" sz="3200" dirty="0">
              <a:solidFill>
                <a:srgbClr val="0000CC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tle 1"/>
          <p:cNvSpPr>
            <a:spLocks noGrp="1"/>
          </p:cNvSpPr>
          <p:nvPr>
            <p:ph type="title"/>
          </p:nvPr>
        </p:nvSpPr>
        <p:spPr>
          <a:xfrm>
            <a:off x="494744" y="1554480"/>
            <a:ext cx="9464040" cy="656696"/>
          </a:xfrm>
        </p:spPr>
        <p:txBody>
          <a:bodyPr/>
          <a:lstStyle/>
          <a:p>
            <a:pPr algn="l"/>
            <a:r>
              <a:rPr lang="en-US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5</a:t>
            </a:r>
            <a:r>
              <a:rPr lang="km-KH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.</a:t>
            </a:r>
            <a:r>
              <a:rPr lang="en-US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1</a:t>
            </a:r>
            <a:r>
              <a:rPr lang="km-KH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​ ផ្នែកប្រសិទ្ធភាពប្រតិបត្តិការ(ត)</a:t>
            </a:r>
            <a:endParaRPr lang="en-SG" sz="2700" dirty="0"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2504440"/>
            <a:ext cx="9332595" cy="4389967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buFont typeface="Arial" pitchFamily="34" charset="0"/>
              <a:buNone/>
            </a:pPr>
            <a:r>
              <a:rPr lang="km-KH" sz="23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	µ លទ្ធផល</a:t>
            </a:r>
            <a:r>
              <a:rPr lang="en-US" sz="23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/</a:t>
            </a:r>
            <a:r>
              <a:rPr lang="km-KH" sz="23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ការសង្កេតអវិជ្ជមានលើបញ្ហាប្រតិបត្តិការនៃការត្រួតពិនិត្យផ្ទៃក្នុង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​​ សវនកម្មក៏ពិនិត្យឃើញផងដែរនូវចំណុចខ្សោយនៃប្រសិទ្ធភាពនៃ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ប្រតិបត្តិការ និងដំណើរការ​ត្រួតពិនិត្យផ្ទៃក្នុង 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[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បញ្ចូលនូវចំណុចខ្សោយ ដែល​បានកំណត់ឃើញក្នុងប្រសិទ្ធភាពប្រតិបត្តិការ​​ និងក្នុង​ដំណើរការត្រួតពិនិត្យផ្ទៃក្នុង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]</a:t>
            </a:r>
            <a:r>
              <a:rPr lang="en-US" sz="23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         </a:t>
            </a:r>
            <a:r>
              <a:rPr lang="km-KH" sz="23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	</a:t>
            </a:r>
            <a:endParaRPr lang="km-KH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 marL="914354" lvl="2" indent="0">
              <a:lnSpc>
                <a:spcPct val="160000"/>
              </a:lnSpc>
              <a:buNone/>
            </a:pPr>
            <a:endParaRPr lang="km-KH" sz="2300" dirty="0">
              <a:ea typeface="DaunPenh"/>
            </a:endParaRPr>
          </a:p>
          <a:p>
            <a:pPr>
              <a:lnSpc>
                <a:spcPct val="160000"/>
              </a:lnSpc>
              <a:buFont typeface="Arial" pitchFamily="34" charset="0"/>
              <a:buNone/>
            </a:pPr>
            <a:endParaRPr lang="km-KH" sz="2300" dirty="0">
              <a:ea typeface="DaunPenh"/>
            </a:endParaRPr>
          </a:p>
          <a:p>
            <a:pPr>
              <a:lnSpc>
                <a:spcPct val="160000"/>
              </a:lnSpc>
              <a:buFont typeface="Arial" pitchFamily="34" charset="0"/>
              <a:buNone/>
            </a:pPr>
            <a:r>
              <a:rPr lang="km-KH" sz="2300" dirty="0">
                <a:ea typeface="DaunPenh"/>
              </a:rPr>
              <a:t>	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25780" y="118746"/>
            <a:ext cx="9401969" cy="100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ca-E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៥. 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ផ្នែក ខ </a:t>
            </a:r>
            <a:r>
              <a:rPr lang="en-U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: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លទ្ធផលសវនកម្មលម្អិត</a:t>
            </a:r>
            <a:r>
              <a:rPr lang="en-U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(ត)</a:t>
            </a:r>
            <a:endParaRPr lang="en-GB" sz="3200" dirty="0">
              <a:solidFill>
                <a:srgbClr val="0000CC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4"/>
          <p:cNvSpPr>
            <a:spLocks noChangeArrowheads="1"/>
          </p:cNvSpPr>
          <p:nvPr/>
        </p:nvSpPr>
        <p:spPr bwMode="auto">
          <a:xfrm>
            <a:off x="2729310" y="3968962"/>
            <a:ext cx="4797743" cy="716068"/>
          </a:xfrm>
          <a:prstGeom prst="triangle">
            <a:avLst>
              <a:gd name="adj" fmla="val 9334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lIns="104498" tIns="52249" rIns="104498" bIns="52249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0419" name="TextBox 11"/>
          <p:cNvSpPr txBox="1">
            <a:spLocks noChangeArrowheads="1"/>
          </p:cNvSpPr>
          <p:nvPr/>
        </p:nvSpPr>
        <p:spPr bwMode="auto">
          <a:xfrm>
            <a:off x="498396" y="1455594"/>
            <a:ext cx="8374141" cy="52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98" tIns="52249" rIns="104498" bIns="5224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km-KH" sz="2700" b="1" dirty="0">
                <a:solidFill>
                  <a:srgbClr val="FF0000"/>
                </a:solidFill>
                <a:latin typeface="Khmer MEF1" pitchFamily="2" charset="0"/>
                <a:ea typeface="Khmer OS" pitchFamily="2" charset="0"/>
                <a:cs typeface="Khmer MEF1" pitchFamily="2" charset="0"/>
              </a:rPr>
              <a:t>អភិក្រម</a:t>
            </a:r>
            <a:r>
              <a:rPr lang="km-KH" sz="2700" b="1" dirty="0">
                <a:solidFill>
                  <a:srgbClr val="0000CC"/>
                </a:solidFill>
                <a:latin typeface="Khmer MEF1" pitchFamily="2" charset="0"/>
                <a:ea typeface="Khmer OS" pitchFamily="2" charset="0"/>
                <a:cs typeface="Khmer MEF1" pitchFamily="2" charset="0"/>
              </a:rPr>
              <a:t>សវនកម្ម</a:t>
            </a:r>
            <a:r>
              <a:rPr lang="km-KH" sz="2700" b="1" dirty="0">
                <a:solidFill>
                  <a:srgbClr val="FF0000"/>
                </a:solidFill>
                <a:latin typeface="Khmer MEF1" pitchFamily="2" charset="0"/>
                <a:ea typeface="Khmer OS" pitchFamily="2" charset="0"/>
                <a:cs typeface="Khmer MEF1" pitchFamily="2" charset="0"/>
              </a:rPr>
              <a:t>ផ្តោត</a:t>
            </a:r>
            <a:r>
              <a:rPr lang="km-KH" sz="2700" b="1" dirty="0">
                <a:solidFill>
                  <a:srgbClr val="0000CC"/>
                </a:solidFill>
                <a:latin typeface="Khmer MEF1" pitchFamily="2" charset="0"/>
                <a:ea typeface="Khmer OS" pitchFamily="2" charset="0"/>
                <a:cs typeface="Khmer MEF1" pitchFamily="2" charset="0"/>
              </a:rPr>
              <a:t>លើ</a:t>
            </a:r>
            <a:r>
              <a:rPr lang="km-KH" sz="2700" b="1" dirty="0">
                <a:solidFill>
                  <a:srgbClr val="FF0000"/>
                </a:solidFill>
                <a:latin typeface="Khmer MEF1" pitchFamily="2" charset="0"/>
                <a:ea typeface="Khmer OS" pitchFamily="2" charset="0"/>
                <a:cs typeface="Khmer MEF1" pitchFamily="2" charset="0"/>
              </a:rPr>
              <a:t>ដំណើរការ</a:t>
            </a:r>
            <a:r>
              <a:rPr lang="km-KH" sz="2700" b="1" dirty="0">
                <a:solidFill>
                  <a:srgbClr val="0000CC"/>
                </a:solidFill>
                <a:latin typeface="Khmer MEF1" pitchFamily="2" charset="0"/>
                <a:ea typeface="Khmer OS" pitchFamily="2" charset="0"/>
                <a:cs typeface="Khmer MEF1" pitchFamily="2" charset="0"/>
              </a:rPr>
              <a:t>មាន</a:t>
            </a:r>
            <a:r>
              <a:rPr lang="km-KH" sz="2700" b="1" dirty="0">
                <a:solidFill>
                  <a:srgbClr val="FF0000"/>
                </a:solidFill>
                <a:latin typeface="Khmer MEF1" pitchFamily="2" charset="0"/>
                <a:ea typeface="Khmer OS" pitchFamily="2" charset="0"/>
                <a:cs typeface="Khmer MEF1" pitchFamily="2" charset="0"/>
              </a:rPr>
              <a:t>ហានិភ័យ</a:t>
            </a:r>
            <a:r>
              <a:rPr lang="en-US" sz="2700" b="1" dirty="0">
                <a:solidFill>
                  <a:srgbClr val="0000CC"/>
                </a:solidFill>
                <a:latin typeface="Khmer MEF1" pitchFamily="2" charset="0"/>
                <a:ea typeface="Khmer OS" pitchFamily="2" charset="0"/>
                <a:cs typeface="Khmer MEF1" pitchFamily="2" charset="0"/>
              </a:rPr>
              <a:t> (RBPFA)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366010" y="4902730"/>
            <a:ext cx="7536180" cy="1228829"/>
            <a:chOff x="2452688" y="3584968"/>
            <a:chExt cx="5921375" cy="1083858"/>
          </a:xfrm>
          <a:solidFill>
            <a:schemeClr val="bg1"/>
          </a:solidFill>
        </p:grpSpPr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2452688" y="3584968"/>
              <a:ext cx="4405313" cy="1083858"/>
              <a:chOff x="1907704" y="3861048"/>
              <a:chExt cx="4404146" cy="1002184"/>
            </a:xfrm>
            <a:grpFill/>
          </p:grpSpPr>
          <p:sp>
            <p:nvSpPr>
              <p:cNvPr id="60448" name="AutoShape 6"/>
              <p:cNvSpPr>
                <a:spLocks noChangeArrowheads="1"/>
              </p:cNvSpPr>
              <p:nvPr/>
            </p:nvSpPr>
            <p:spPr bwMode="auto">
              <a:xfrm>
                <a:off x="5148521" y="3861048"/>
                <a:ext cx="1163329" cy="923294"/>
              </a:xfrm>
              <a:prstGeom prst="homePlate">
                <a:avLst>
                  <a:gd name="adj" fmla="val 35308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spcAft>
                    <a:spcPts val="1143"/>
                  </a:spcAft>
                  <a:tabLst>
                    <a:tab pos="6204547" algn="ctr"/>
                  </a:tabLst>
                </a:pPr>
                <a:r>
                  <a:rPr lang="km-KH" sz="1600" b="1" dirty="0" smtClean="0">
                    <a:solidFill>
                      <a:srgbClr val="FF0000"/>
                    </a:solidFill>
                    <a:latin typeface="Khmer MEF1" pitchFamily="2" charset="0"/>
                    <a:cs typeface="Khmer MEF1" pitchFamily="2" charset="0"/>
                  </a:rPr>
                  <a:t>បញ្ចប់និងចែករបា</a:t>
                </a:r>
                <a:r>
                  <a:rPr lang="km-KH" sz="1600" b="1" dirty="0">
                    <a:solidFill>
                      <a:srgbClr val="FF0000"/>
                    </a:solidFill>
                    <a:latin typeface="Khmer MEF1" pitchFamily="2" charset="0"/>
                    <a:cs typeface="Khmer MEF1" pitchFamily="2" charset="0"/>
                  </a:rPr>
                  <a:t>​យការណ៍</a:t>
                </a:r>
                <a:endParaRPr lang="en-US" sz="1600" b="1" dirty="0">
                  <a:solidFill>
                    <a:srgbClr val="FF0000"/>
                  </a:solidFill>
                  <a:latin typeface="Khmer MEF1" pitchFamily="2" charset="0"/>
                  <a:cs typeface="Khmer MEF1" pitchFamily="2" charset="0"/>
                </a:endParaRPr>
              </a:p>
            </p:txBody>
          </p:sp>
          <p:sp>
            <p:nvSpPr>
              <p:cNvPr id="60449" name="AutoShape 7"/>
              <p:cNvSpPr>
                <a:spLocks noChangeArrowheads="1"/>
              </p:cNvSpPr>
              <p:nvPr/>
            </p:nvSpPr>
            <p:spPr bwMode="auto">
              <a:xfrm>
                <a:off x="3077381" y="3868389"/>
                <a:ext cx="1070307" cy="994843"/>
              </a:xfrm>
              <a:prstGeom prst="homePlate">
                <a:avLst>
                  <a:gd name="adj" fmla="val 30262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tabLst>
                    <a:tab pos="6204547" algn="ctr"/>
                  </a:tabLst>
                </a:pPr>
                <a:r>
                  <a:rPr lang="km-KH" sz="1600" b="1" dirty="0">
                    <a:latin typeface="Khmer MEF1" pitchFamily="2" charset="0"/>
                    <a:cs typeface="Khmer MEF1" pitchFamily="2" charset="0"/>
                  </a:rPr>
                  <a:t>រៀបចំ</a:t>
                </a:r>
                <a:endParaRPr lang="ca-ES" sz="1600" b="1" dirty="0">
                  <a:latin typeface="Khmer MEF1" pitchFamily="2" charset="0"/>
                  <a:cs typeface="Khmer MEF1" pitchFamily="2" charset="0"/>
                </a:endParaRPr>
              </a:p>
              <a:p>
                <a:pPr>
                  <a:tabLst>
                    <a:tab pos="6204547" algn="ctr"/>
                  </a:tabLst>
                </a:pPr>
                <a:r>
                  <a:rPr lang="km-KH" sz="1600" b="1" dirty="0">
                    <a:latin typeface="Khmer MEF1" pitchFamily="2" charset="0"/>
                    <a:cs typeface="Khmer MEF1" pitchFamily="2" charset="0"/>
                  </a:rPr>
                  <a:t>របាយការណ៍​សម្រាប់</a:t>
                </a:r>
                <a:endParaRPr lang="ca-ES" sz="1600" b="1" dirty="0">
                  <a:latin typeface="Khmer MEF1" pitchFamily="2" charset="0"/>
                  <a:cs typeface="Khmer MEF1" pitchFamily="2" charset="0"/>
                </a:endParaRPr>
              </a:p>
              <a:p>
                <a:pPr>
                  <a:tabLst>
                    <a:tab pos="6204547" algn="ctr"/>
                  </a:tabLst>
                </a:pPr>
                <a:r>
                  <a:rPr lang="km-KH" sz="1600" b="1" dirty="0">
                    <a:latin typeface="Khmer MEF1" pitchFamily="2" charset="0"/>
                    <a:cs typeface="Khmer MEF1" pitchFamily="2" charset="0"/>
                  </a:rPr>
                  <a:t>ប្រជុំឆ្លង</a:t>
                </a:r>
                <a:endParaRPr lang="en-US" sz="1600" b="1" dirty="0">
                  <a:latin typeface="Khmer MEF1" pitchFamily="2" charset="0"/>
                  <a:cs typeface="Khmer MEF1" pitchFamily="2" charset="0"/>
                </a:endParaRPr>
              </a:p>
            </p:txBody>
          </p:sp>
          <p:sp>
            <p:nvSpPr>
              <p:cNvPr id="60450" name="AutoShape 8"/>
              <p:cNvSpPr>
                <a:spLocks noChangeArrowheads="1"/>
              </p:cNvSpPr>
              <p:nvPr/>
            </p:nvSpPr>
            <p:spPr bwMode="auto">
              <a:xfrm>
                <a:off x="4211960" y="3882336"/>
                <a:ext cx="853696" cy="902005"/>
              </a:xfrm>
              <a:prstGeom prst="homePlate">
                <a:avLst>
                  <a:gd name="adj" fmla="val 29384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tabLst>
                    <a:tab pos="6204547" algn="ctr"/>
                  </a:tabLst>
                </a:pPr>
                <a:r>
                  <a:rPr lang="en-US" sz="1600" b="1" dirty="0" err="1">
                    <a:latin typeface="Khmer MEF1" pitchFamily="2" charset="0"/>
                    <a:cs typeface="Khmer MEF1" pitchFamily="2" charset="0"/>
                  </a:rPr>
                  <a:t>ប្រជុំ</a:t>
                </a:r>
                <a:r>
                  <a:rPr lang="km-KH" sz="1600" b="1">
                    <a:latin typeface="Khmer MEF1" pitchFamily="2" charset="0"/>
                    <a:cs typeface="Khmer MEF1" pitchFamily="2" charset="0"/>
                  </a:rPr>
                  <a:t>ឆ្លង</a:t>
                </a:r>
                <a:endParaRPr lang="en-US" sz="1600" b="1">
                  <a:latin typeface="Khmer MEF1" pitchFamily="2" charset="0"/>
                  <a:cs typeface="Khmer MEF1" pitchFamily="2" charset="0"/>
                </a:endParaRPr>
              </a:p>
            </p:txBody>
          </p:sp>
          <p:sp>
            <p:nvSpPr>
              <p:cNvPr id="60451" name="AutoShape 5"/>
              <p:cNvSpPr>
                <a:spLocks noChangeArrowheads="1"/>
              </p:cNvSpPr>
              <p:nvPr/>
            </p:nvSpPr>
            <p:spPr bwMode="auto">
              <a:xfrm>
                <a:off x="1907704" y="3861049"/>
                <a:ext cx="1080120" cy="847012"/>
              </a:xfrm>
              <a:prstGeom prst="homePlate">
                <a:avLst>
                  <a:gd name="adj" fmla="val 31579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tabLst>
                    <a:tab pos="6204547" algn="ctr"/>
                  </a:tabLst>
                </a:pPr>
                <a:r>
                  <a:rPr lang="en-US" sz="1600" b="1">
                    <a:latin typeface="Khmer MEF1" pitchFamily="2" charset="0"/>
                    <a:cs typeface="Khmer MEF1" pitchFamily="2" charset="0"/>
                  </a:rPr>
                  <a:t>សង្ខេប</a:t>
                </a:r>
              </a:p>
              <a:p>
                <a:pPr>
                  <a:tabLst>
                    <a:tab pos="6204547" algn="ctr"/>
                  </a:tabLst>
                </a:pPr>
                <a:r>
                  <a:rPr lang="en-US" sz="1600" b="1">
                    <a:latin typeface="Khmer MEF1" pitchFamily="2" charset="0"/>
                    <a:cs typeface="Khmer MEF1" pitchFamily="2" charset="0"/>
                  </a:rPr>
                  <a:t>លទ្ធផល</a:t>
                </a:r>
              </a:p>
            </p:txBody>
          </p:sp>
        </p:grpSp>
        <p:sp>
          <p:nvSpPr>
            <p:cNvPr id="60447" name="AutoShape 6"/>
            <p:cNvSpPr>
              <a:spLocks noChangeArrowheads="1"/>
            </p:cNvSpPr>
            <p:nvPr/>
          </p:nvSpPr>
          <p:spPr bwMode="auto">
            <a:xfrm>
              <a:off x="6934200" y="3594726"/>
              <a:ext cx="1439863" cy="1053473"/>
            </a:xfrm>
            <a:prstGeom prst="homePlate">
              <a:avLst>
                <a:gd name="adj" fmla="val 35321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Aft>
                  <a:spcPts val="1143"/>
                </a:spcAft>
                <a:tabLst>
                  <a:tab pos="6204547" algn="ctr"/>
                </a:tabLst>
              </a:pPr>
              <a:r>
                <a:rPr lang="en-US" sz="1600" b="1">
                  <a:solidFill>
                    <a:srgbClr val="FF0000"/>
                  </a:solidFill>
                  <a:latin typeface="Khmer MEF1" pitchFamily="2" charset="0"/>
                  <a:cs typeface="Khmer MEF1" pitchFamily="2" charset="0"/>
                </a:rPr>
                <a:t>ពិនិត្យសកម្មភាព</a:t>
              </a:r>
              <a:r>
                <a:rPr lang="km-KH" sz="1600" b="1">
                  <a:solidFill>
                    <a:srgbClr val="FF0000"/>
                  </a:solidFill>
                  <a:latin typeface="Khmer MEF1" pitchFamily="2" charset="0"/>
                  <a:cs typeface="Khmer MEF1" pitchFamily="2" charset="0"/>
                </a:rPr>
                <a:t>កែលម្អ</a:t>
              </a:r>
              <a:endParaRPr lang="en-US" sz="1600" b="1">
                <a:solidFill>
                  <a:srgbClr val="FF0000"/>
                </a:solidFill>
                <a:latin typeface="Khmer MEF1" pitchFamily="2" charset="0"/>
                <a:cs typeface="Khmer MEF1" pitchFamily="2" charset="0"/>
              </a:endParaRPr>
            </a:p>
          </p:txBody>
        </p:sp>
      </p:grpSp>
      <p:sp>
        <p:nvSpPr>
          <p:cNvPr id="60421" name="TextBox 19"/>
          <p:cNvSpPr txBox="1">
            <a:spLocks noChangeArrowheads="1"/>
          </p:cNvSpPr>
          <p:nvPr/>
        </p:nvSpPr>
        <p:spPr bwMode="auto">
          <a:xfrm>
            <a:off x="1949767" y="6323171"/>
            <a:ext cx="5730637" cy="52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98" tIns="52249" rIns="104498" bIns="5224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km-KH" sz="2700" b="1" dirty="0">
                <a:solidFill>
                  <a:schemeClr val="tx2"/>
                </a:solidFill>
                <a:latin typeface="Khmer MEF1" pitchFamily="2" charset="0"/>
                <a:cs typeface="Khmer MEF1" pitchFamily="2" charset="0"/>
              </a:rPr>
              <a:t>ការសរសេររបាយការណ៍សវនកម្ម</a:t>
            </a:r>
            <a:endParaRPr lang="en-GB" sz="2700" b="1" dirty="0">
              <a:solidFill>
                <a:schemeClr val="tx2"/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60422" name="TextBox 20"/>
          <p:cNvSpPr txBox="1">
            <a:spLocks noChangeArrowheads="1"/>
          </p:cNvSpPr>
          <p:nvPr/>
        </p:nvSpPr>
        <p:spPr bwMode="auto">
          <a:xfrm>
            <a:off x="7680404" y="6304281"/>
            <a:ext cx="22802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98" tIns="52249" rIns="104498" bIns="5224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a-ES" sz="2700" b="1" dirty="0">
                <a:solidFill>
                  <a:schemeClr val="tx2"/>
                </a:solidFill>
                <a:latin typeface="Khmer MEF1" pitchFamily="2" charset="0"/>
                <a:cs typeface="Khmer MEF1" pitchFamily="2" charset="0"/>
              </a:rPr>
              <a:t>តាមដានអនុវត្ត</a:t>
            </a:r>
            <a:endParaRPr lang="en-GB" sz="2700" b="1" dirty="0">
              <a:solidFill>
                <a:schemeClr val="tx2"/>
              </a:solidFill>
              <a:latin typeface="Khmer MEF1" pitchFamily="2" charset="0"/>
              <a:cs typeface="Khmer MEF1" pitchFamily="2" charset="0"/>
            </a:endParaRPr>
          </a:p>
        </p:txBody>
      </p: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1551782" y="2245360"/>
            <a:ext cx="6526610" cy="2203980"/>
            <a:chOff x="1365685" y="1219200"/>
            <a:chExt cx="5675432" cy="1758950"/>
          </a:xfrm>
          <a:solidFill>
            <a:schemeClr val="bg1"/>
          </a:solidFill>
        </p:grpSpPr>
        <p:grpSp>
          <p:nvGrpSpPr>
            <p:cNvPr id="11" name="Group 1"/>
            <p:cNvGrpSpPr>
              <a:grpSpLocks/>
            </p:cNvGrpSpPr>
            <p:nvPr/>
          </p:nvGrpSpPr>
          <p:grpSpPr bwMode="auto">
            <a:xfrm>
              <a:off x="1365685" y="1219200"/>
              <a:ext cx="5675432" cy="1758950"/>
              <a:chOff x="1330264" y="1219200"/>
              <a:chExt cx="5675432" cy="1758950"/>
            </a:xfrm>
            <a:grpFill/>
          </p:grpSpPr>
          <p:sp>
            <p:nvSpPr>
              <p:cNvPr id="3" name="Right Arrow 2"/>
              <p:cNvSpPr/>
              <p:nvPr/>
            </p:nvSpPr>
            <p:spPr>
              <a:xfrm>
                <a:off x="1754507" y="1219200"/>
                <a:ext cx="4826946" cy="1758950"/>
              </a:xfrm>
              <a:prstGeom prst="rightArrow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z="-152400" extrusionH="63500" prstMaterial="matte">
                <a:bevelT w="144450" h="6350" prst="relaxedInset"/>
                <a:contourClr>
                  <a:schemeClr val="bg1"/>
                </a:contourClr>
              </a:sp3d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" name="Freeform 3"/>
              <p:cNvSpPr/>
              <p:nvPr/>
            </p:nvSpPr>
            <p:spPr>
              <a:xfrm>
                <a:off x="1330264" y="1746885"/>
                <a:ext cx="1001546" cy="703580"/>
              </a:xfrm>
              <a:custGeom>
                <a:avLst/>
                <a:gdLst>
                  <a:gd name="connsiteX0" fmla="*/ 0 w 1001546"/>
                  <a:gd name="connsiteY0" fmla="*/ 117266 h 703580"/>
                  <a:gd name="connsiteX1" fmla="*/ 117266 w 1001546"/>
                  <a:gd name="connsiteY1" fmla="*/ 0 h 703580"/>
                  <a:gd name="connsiteX2" fmla="*/ 884280 w 1001546"/>
                  <a:gd name="connsiteY2" fmla="*/ 0 h 703580"/>
                  <a:gd name="connsiteX3" fmla="*/ 1001546 w 1001546"/>
                  <a:gd name="connsiteY3" fmla="*/ 117266 h 703580"/>
                  <a:gd name="connsiteX4" fmla="*/ 1001546 w 1001546"/>
                  <a:gd name="connsiteY4" fmla="*/ 586314 h 703580"/>
                  <a:gd name="connsiteX5" fmla="*/ 884280 w 1001546"/>
                  <a:gd name="connsiteY5" fmla="*/ 703580 h 703580"/>
                  <a:gd name="connsiteX6" fmla="*/ 117266 w 1001546"/>
                  <a:gd name="connsiteY6" fmla="*/ 703580 h 703580"/>
                  <a:gd name="connsiteX7" fmla="*/ 0 w 1001546"/>
                  <a:gd name="connsiteY7" fmla="*/ 586314 h 703580"/>
                  <a:gd name="connsiteX8" fmla="*/ 0 w 1001546"/>
                  <a:gd name="connsiteY8" fmla="*/ 117266 h 703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1546" h="703580">
                    <a:moveTo>
                      <a:pt x="0" y="117266"/>
                    </a:moveTo>
                    <a:cubicBezTo>
                      <a:pt x="0" y="52502"/>
                      <a:pt x="52502" y="0"/>
                      <a:pt x="117266" y="0"/>
                    </a:cubicBezTo>
                    <a:lnTo>
                      <a:pt x="884280" y="0"/>
                    </a:lnTo>
                    <a:cubicBezTo>
                      <a:pt x="949044" y="0"/>
                      <a:pt x="1001546" y="52502"/>
                      <a:pt x="1001546" y="117266"/>
                    </a:cubicBezTo>
                    <a:lnTo>
                      <a:pt x="1001546" y="586314"/>
                    </a:lnTo>
                    <a:cubicBezTo>
                      <a:pt x="1001546" y="651078"/>
                      <a:pt x="949044" y="703580"/>
                      <a:pt x="884280" y="703580"/>
                    </a:cubicBezTo>
                    <a:lnTo>
                      <a:pt x="117266" y="703580"/>
                    </a:lnTo>
                    <a:cubicBezTo>
                      <a:pt x="52502" y="703580"/>
                      <a:pt x="0" y="651078"/>
                      <a:pt x="0" y="586314"/>
                    </a:cubicBezTo>
                    <a:lnTo>
                      <a:pt x="0" y="117266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80066" tIns="80066" rIns="80066" bIns="80066" anchor="ctr"/>
              <a:lstStyle>
                <a:lvl1pPr defTabSz="5334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defTabSz="5334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defTabSz="5334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defTabSz="5334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defTabSz="5334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PH" sz="1400" b="1">
                    <a:latin typeface="Khmer OS" pitchFamily="2" charset="0"/>
                  </a:rPr>
                  <a:t>ស្វែងយល់</a:t>
                </a:r>
                <a:r>
                  <a:rPr lang="km-KH" sz="1400" b="1">
                    <a:latin typeface="Khmer OS" pitchFamily="2" charset="0"/>
                  </a:rPr>
                  <a:t>សវនដ្ឋាន</a:t>
                </a:r>
                <a:endParaRPr lang="en-PH" sz="1400" b="1">
                  <a:latin typeface="Khmer OS" pitchFamily="2" charset="0"/>
                </a:endParaRPr>
              </a:p>
            </p:txBody>
          </p:sp>
          <p:sp>
            <p:nvSpPr>
              <p:cNvPr id="5" name="Freeform 4"/>
              <p:cNvSpPr/>
              <p:nvPr/>
            </p:nvSpPr>
            <p:spPr>
              <a:xfrm>
                <a:off x="2498736" y="1746885"/>
                <a:ext cx="1001546" cy="703580"/>
              </a:xfrm>
              <a:custGeom>
                <a:avLst/>
                <a:gdLst>
                  <a:gd name="connsiteX0" fmla="*/ 0 w 1001546"/>
                  <a:gd name="connsiteY0" fmla="*/ 117266 h 703580"/>
                  <a:gd name="connsiteX1" fmla="*/ 117266 w 1001546"/>
                  <a:gd name="connsiteY1" fmla="*/ 0 h 703580"/>
                  <a:gd name="connsiteX2" fmla="*/ 884280 w 1001546"/>
                  <a:gd name="connsiteY2" fmla="*/ 0 h 703580"/>
                  <a:gd name="connsiteX3" fmla="*/ 1001546 w 1001546"/>
                  <a:gd name="connsiteY3" fmla="*/ 117266 h 703580"/>
                  <a:gd name="connsiteX4" fmla="*/ 1001546 w 1001546"/>
                  <a:gd name="connsiteY4" fmla="*/ 586314 h 703580"/>
                  <a:gd name="connsiteX5" fmla="*/ 884280 w 1001546"/>
                  <a:gd name="connsiteY5" fmla="*/ 703580 h 703580"/>
                  <a:gd name="connsiteX6" fmla="*/ 117266 w 1001546"/>
                  <a:gd name="connsiteY6" fmla="*/ 703580 h 703580"/>
                  <a:gd name="connsiteX7" fmla="*/ 0 w 1001546"/>
                  <a:gd name="connsiteY7" fmla="*/ 586314 h 703580"/>
                  <a:gd name="connsiteX8" fmla="*/ 0 w 1001546"/>
                  <a:gd name="connsiteY8" fmla="*/ 117266 h 703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1546" h="703580">
                    <a:moveTo>
                      <a:pt x="0" y="117266"/>
                    </a:moveTo>
                    <a:cubicBezTo>
                      <a:pt x="0" y="52502"/>
                      <a:pt x="52502" y="0"/>
                      <a:pt x="117266" y="0"/>
                    </a:cubicBezTo>
                    <a:lnTo>
                      <a:pt x="884280" y="0"/>
                    </a:lnTo>
                    <a:cubicBezTo>
                      <a:pt x="949044" y="0"/>
                      <a:pt x="1001546" y="52502"/>
                      <a:pt x="1001546" y="117266"/>
                    </a:cubicBezTo>
                    <a:lnTo>
                      <a:pt x="1001546" y="586314"/>
                    </a:lnTo>
                    <a:cubicBezTo>
                      <a:pt x="1001546" y="651078"/>
                      <a:pt x="949044" y="703580"/>
                      <a:pt x="884280" y="703580"/>
                    </a:cubicBezTo>
                    <a:lnTo>
                      <a:pt x="117266" y="703580"/>
                    </a:lnTo>
                    <a:cubicBezTo>
                      <a:pt x="52502" y="703580"/>
                      <a:pt x="0" y="651078"/>
                      <a:pt x="0" y="586314"/>
                    </a:cubicBezTo>
                    <a:lnTo>
                      <a:pt x="0" y="117266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1170380"/>
                  <a:satOff val="-1460"/>
                  <a:lumOff val="343"/>
                  <a:alphaOff val="0"/>
                </a:schemeClr>
              </a:fillRef>
              <a:effectRef idx="2">
                <a:schemeClr val="accent2">
                  <a:hueOff val="1170380"/>
                  <a:satOff val="-1460"/>
                  <a:lumOff val="343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80066" tIns="80066" rIns="80066" bIns="80066" anchor="ctr"/>
              <a:lstStyle>
                <a:lvl1pPr defTabSz="5334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defTabSz="5334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defTabSz="5334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defTabSz="5334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defTabSz="5334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km-KH" sz="1400" b="1">
                    <a:latin typeface="Khmer OS" pitchFamily="2" charset="0"/>
                  </a:rPr>
                  <a:t>វាយតម្លៃ</a:t>
                </a:r>
                <a:endParaRPr lang="ca-ES" sz="1400" b="1">
                  <a:latin typeface="Khmer OS" pitchFamily="2" charset="0"/>
                </a:endParaRPr>
              </a:p>
              <a:p>
                <a:pPr algn="ctr" eaLnBrk="1" hangingPunct="1">
                  <a:lnSpc>
                    <a:spcPct val="90000"/>
                  </a:lnSpc>
                </a:pPr>
                <a:r>
                  <a:rPr lang="en-PH" sz="1400" b="1">
                    <a:latin typeface="Khmer OS" pitchFamily="2" charset="0"/>
                  </a:rPr>
                  <a:t>ហានិភ័យ</a:t>
                </a:r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3667207" y="1746885"/>
                <a:ext cx="1001546" cy="703580"/>
              </a:xfrm>
              <a:custGeom>
                <a:avLst/>
                <a:gdLst>
                  <a:gd name="connsiteX0" fmla="*/ 0 w 1001546"/>
                  <a:gd name="connsiteY0" fmla="*/ 117266 h 703580"/>
                  <a:gd name="connsiteX1" fmla="*/ 117266 w 1001546"/>
                  <a:gd name="connsiteY1" fmla="*/ 0 h 703580"/>
                  <a:gd name="connsiteX2" fmla="*/ 884280 w 1001546"/>
                  <a:gd name="connsiteY2" fmla="*/ 0 h 703580"/>
                  <a:gd name="connsiteX3" fmla="*/ 1001546 w 1001546"/>
                  <a:gd name="connsiteY3" fmla="*/ 117266 h 703580"/>
                  <a:gd name="connsiteX4" fmla="*/ 1001546 w 1001546"/>
                  <a:gd name="connsiteY4" fmla="*/ 586314 h 703580"/>
                  <a:gd name="connsiteX5" fmla="*/ 884280 w 1001546"/>
                  <a:gd name="connsiteY5" fmla="*/ 703580 h 703580"/>
                  <a:gd name="connsiteX6" fmla="*/ 117266 w 1001546"/>
                  <a:gd name="connsiteY6" fmla="*/ 703580 h 703580"/>
                  <a:gd name="connsiteX7" fmla="*/ 0 w 1001546"/>
                  <a:gd name="connsiteY7" fmla="*/ 586314 h 703580"/>
                  <a:gd name="connsiteX8" fmla="*/ 0 w 1001546"/>
                  <a:gd name="connsiteY8" fmla="*/ 117266 h 703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1546" h="703580">
                    <a:moveTo>
                      <a:pt x="0" y="117266"/>
                    </a:moveTo>
                    <a:cubicBezTo>
                      <a:pt x="0" y="52502"/>
                      <a:pt x="52502" y="0"/>
                      <a:pt x="117266" y="0"/>
                    </a:cubicBezTo>
                    <a:lnTo>
                      <a:pt x="884280" y="0"/>
                    </a:lnTo>
                    <a:cubicBezTo>
                      <a:pt x="949044" y="0"/>
                      <a:pt x="1001546" y="52502"/>
                      <a:pt x="1001546" y="117266"/>
                    </a:cubicBezTo>
                    <a:lnTo>
                      <a:pt x="1001546" y="586314"/>
                    </a:lnTo>
                    <a:cubicBezTo>
                      <a:pt x="1001546" y="651078"/>
                      <a:pt x="949044" y="703580"/>
                      <a:pt x="884280" y="703580"/>
                    </a:cubicBezTo>
                    <a:lnTo>
                      <a:pt x="117266" y="703580"/>
                    </a:lnTo>
                    <a:cubicBezTo>
                      <a:pt x="52502" y="703580"/>
                      <a:pt x="0" y="651078"/>
                      <a:pt x="0" y="586314"/>
                    </a:cubicBezTo>
                    <a:lnTo>
                      <a:pt x="0" y="117266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2340759"/>
                  <a:satOff val="-2919"/>
                  <a:lumOff val="686"/>
                  <a:alphaOff val="0"/>
                </a:schemeClr>
              </a:fillRef>
              <a:effectRef idx="2">
                <a:schemeClr val="accent2">
                  <a:hueOff val="2340759"/>
                  <a:satOff val="-2919"/>
                  <a:lumOff val="68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80066" tIns="80066" rIns="80066" bIns="80066" anchor="ctr"/>
              <a:lstStyle>
                <a:lvl1pPr defTabSz="5334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defTabSz="5334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defTabSz="5334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defTabSz="5334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defTabSz="5334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PH" sz="1400" b="1">
                    <a:latin typeface="Khmer OS" pitchFamily="2" charset="0"/>
                  </a:rPr>
                  <a:t>ធ្វើផែនការ​សវនកម្ម</a:t>
                </a:r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4835678" y="1746885"/>
                <a:ext cx="1001546" cy="703580"/>
              </a:xfrm>
              <a:custGeom>
                <a:avLst/>
                <a:gdLst>
                  <a:gd name="connsiteX0" fmla="*/ 0 w 1001546"/>
                  <a:gd name="connsiteY0" fmla="*/ 117266 h 703580"/>
                  <a:gd name="connsiteX1" fmla="*/ 117266 w 1001546"/>
                  <a:gd name="connsiteY1" fmla="*/ 0 h 703580"/>
                  <a:gd name="connsiteX2" fmla="*/ 884280 w 1001546"/>
                  <a:gd name="connsiteY2" fmla="*/ 0 h 703580"/>
                  <a:gd name="connsiteX3" fmla="*/ 1001546 w 1001546"/>
                  <a:gd name="connsiteY3" fmla="*/ 117266 h 703580"/>
                  <a:gd name="connsiteX4" fmla="*/ 1001546 w 1001546"/>
                  <a:gd name="connsiteY4" fmla="*/ 586314 h 703580"/>
                  <a:gd name="connsiteX5" fmla="*/ 884280 w 1001546"/>
                  <a:gd name="connsiteY5" fmla="*/ 703580 h 703580"/>
                  <a:gd name="connsiteX6" fmla="*/ 117266 w 1001546"/>
                  <a:gd name="connsiteY6" fmla="*/ 703580 h 703580"/>
                  <a:gd name="connsiteX7" fmla="*/ 0 w 1001546"/>
                  <a:gd name="connsiteY7" fmla="*/ 586314 h 703580"/>
                  <a:gd name="connsiteX8" fmla="*/ 0 w 1001546"/>
                  <a:gd name="connsiteY8" fmla="*/ 117266 h 703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1546" h="703580">
                    <a:moveTo>
                      <a:pt x="0" y="117266"/>
                    </a:moveTo>
                    <a:cubicBezTo>
                      <a:pt x="0" y="52502"/>
                      <a:pt x="52502" y="0"/>
                      <a:pt x="117266" y="0"/>
                    </a:cubicBezTo>
                    <a:lnTo>
                      <a:pt x="884280" y="0"/>
                    </a:lnTo>
                    <a:cubicBezTo>
                      <a:pt x="949044" y="0"/>
                      <a:pt x="1001546" y="52502"/>
                      <a:pt x="1001546" y="117266"/>
                    </a:cubicBezTo>
                    <a:lnTo>
                      <a:pt x="1001546" y="586314"/>
                    </a:lnTo>
                    <a:cubicBezTo>
                      <a:pt x="1001546" y="651078"/>
                      <a:pt x="949044" y="703580"/>
                      <a:pt x="884280" y="703580"/>
                    </a:cubicBezTo>
                    <a:lnTo>
                      <a:pt x="117266" y="703580"/>
                    </a:lnTo>
                    <a:cubicBezTo>
                      <a:pt x="52502" y="703580"/>
                      <a:pt x="0" y="651078"/>
                      <a:pt x="0" y="586314"/>
                    </a:cubicBezTo>
                    <a:lnTo>
                      <a:pt x="0" y="117266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3511139"/>
                  <a:satOff val="-4379"/>
                  <a:lumOff val="1030"/>
                  <a:alphaOff val="0"/>
                </a:schemeClr>
              </a:fillRef>
              <a:effectRef idx="2">
                <a:schemeClr val="accent2">
                  <a:hueOff val="3511139"/>
                  <a:satOff val="-4379"/>
                  <a:lumOff val="103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80066" tIns="80066" rIns="80066" bIns="80066" anchor="ctr"/>
              <a:lstStyle>
                <a:lvl1pPr defTabSz="5334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defTabSz="5334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defTabSz="5334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defTabSz="5334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defTabSz="5334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km-KH" sz="1600" b="1" dirty="0">
                    <a:solidFill>
                      <a:srgbClr val="FF0000"/>
                    </a:solidFill>
                    <a:latin typeface="Khmer MEF1" pitchFamily="2" charset="0"/>
                    <a:cs typeface="Khmer MEF1" pitchFamily="2" charset="0"/>
                  </a:rPr>
                  <a:t>អនុវត្ត</a:t>
                </a:r>
                <a:r>
                  <a:rPr lang="en-PH" sz="1600" b="1" dirty="0">
                    <a:solidFill>
                      <a:srgbClr val="FF0000"/>
                    </a:solidFill>
                    <a:latin typeface="Khmer MEF1" pitchFamily="2" charset="0"/>
                    <a:cs typeface="Khmer MEF1" pitchFamily="2" charset="0"/>
                  </a:rPr>
                  <a:t>​</a:t>
                </a:r>
              </a:p>
              <a:p>
                <a:pPr algn="ctr" eaLnBrk="1" hangingPunct="1">
                  <a:lnSpc>
                    <a:spcPct val="90000"/>
                  </a:lnSpc>
                </a:pPr>
                <a:r>
                  <a:rPr lang="en-PH" sz="1600" b="1" dirty="0" err="1">
                    <a:solidFill>
                      <a:srgbClr val="FF0000"/>
                    </a:solidFill>
                    <a:latin typeface="Khmer MEF1" pitchFamily="2" charset="0"/>
                    <a:cs typeface="Khmer MEF1" pitchFamily="2" charset="0"/>
                  </a:rPr>
                  <a:t>សវនកម្ម</a:t>
                </a:r>
                <a:endParaRPr lang="en-PH" sz="1600" b="1" dirty="0">
                  <a:solidFill>
                    <a:srgbClr val="FF0000"/>
                  </a:solidFill>
                  <a:latin typeface="Khmer MEF1" pitchFamily="2" charset="0"/>
                  <a:cs typeface="Khmer MEF1" pitchFamily="2" charset="0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6004150" y="1746885"/>
                <a:ext cx="1001546" cy="703580"/>
              </a:xfrm>
              <a:custGeom>
                <a:avLst/>
                <a:gdLst>
                  <a:gd name="connsiteX0" fmla="*/ 0 w 1001546"/>
                  <a:gd name="connsiteY0" fmla="*/ 117266 h 703580"/>
                  <a:gd name="connsiteX1" fmla="*/ 117266 w 1001546"/>
                  <a:gd name="connsiteY1" fmla="*/ 0 h 703580"/>
                  <a:gd name="connsiteX2" fmla="*/ 884280 w 1001546"/>
                  <a:gd name="connsiteY2" fmla="*/ 0 h 703580"/>
                  <a:gd name="connsiteX3" fmla="*/ 1001546 w 1001546"/>
                  <a:gd name="connsiteY3" fmla="*/ 117266 h 703580"/>
                  <a:gd name="connsiteX4" fmla="*/ 1001546 w 1001546"/>
                  <a:gd name="connsiteY4" fmla="*/ 586314 h 703580"/>
                  <a:gd name="connsiteX5" fmla="*/ 884280 w 1001546"/>
                  <a:gd name="connsiteY5" fmla="*/ 703580 h 703580"/>
                  <a:gd name="connsiteX6" fmla="*/ 117266 w 1001546"/>
                  <a:gd name="connsiteY6" fmla="*/ 703580 h 703580"/>
                  <a:gd name="connsiteX7" fmla="*/ 0 w 1001546"/>
                  <a:gd name="connsiteY7" fmla="*/ 586314 h 703580"/>
                  <a:gd name="connsiteX8" fmla="*/ 0 w 1001546"/>
                  <a:gd name="connsiteY8" fmla="*/ 117266 h 703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1546" h="703580">
                    <a:moveTo>
                      <a:pt x="0" y="117266"/>
                    </a:moveTo>
                    <a:cubicBezTo>
                      <a:pt x="0" y="52502"/>
                      <a:pt x="52502" y="0"/>
                      <a:pt x="117266" y="0"/>
                    </a:cubicBezTo>
                    <a:lnTo>
                      <a:pt x="884280" y="0"/>
                    </a:lnTo>
                    <a:cubicBezTo>
                      <a:pt x="949044" y="0"/>
                      <a:pt x="1001546" y="52502"/>
                      <a:pt x="1001546" y="117266"/>
                    </a:cubicBezTo>
                    <a:lnTo>
                      <a:pt x="1001546" y="586314"/>
                    </a:lnTo>
                    <a:cubicBezTo>
                      <a:pt x="1001546" y="651078"/>
                      <a:pt x="949044" y="703580"/>
                      <a:pt x="884280" y="703580"/>
                    </a:cubicBezTo>
                    <a:lnTo>
                      <a:pt x="117266" y="703580"/>
                    </a:lnTo>
                    <a:cubicBezTo>
                      <a:pt x="52502" y="703580"/>
                      <a:pt x="0" y="651078"/>
                      <a:pt x="0" y="586314"/>
                    </a:cubicBezTo>
                    <a:lnTo>
                      <a:pt x="0" y="117266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4681519"/>
                  <a:satOff val="-5839"/>
                  <a:lumOff val="1373"/>
                  <a:alphaOff val="0"/>
                </a:schemeClr>
              </a:fillRef>
              <a:effectRef idx="2">
                <a:schemeClr val="accent2">
                  <a:hueOff val="4681519"/>
                  <a:satOff val="-5839"/>
                  <a:lumOff val="1373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76256" tIns="76256" rIns="76256" bIns="76256" anchor="ctr"/>
              <a:lstStyle>
                <a:lvl1pPr defTabSz="4889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defTabSz="4889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defTabSz="4889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defTabSz="4889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defTabSz="4889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4889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4889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4889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4889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PH" sz="1400" b="1" dirty="0" err="1">
                    <a:solidFill>
                      <a:srgbClr val="FF0000"/>
                    </a:solidFill>
                    <a:latin typeface="Khmer MEF1" pitchFamily="2" charset="0"/>
                    <a:cs typeface="Khmer MEF1" pitchFamily="2" charset="0"/>
                  </a:rPr>
                  <a:t>គមនាគមន៍លទ្ធផល</a:t>
                </a:r>
                <a:endParaRPr lang="en-PH" sz="1400" b="1" dirty="0">
                  <a:solidFill>
                    <a:srgbClr val="FF0000"/>
                  </a:solidFill>
                  <a:latin typeface="Khmer MEF1" pitchFamily="2" charset="0"/>
                  <a:cs typeface="Khmer MEF1" pitchFamily="2" charset="0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1400025" y="1746885"/>
                <a:ext cx="1001546" cy="703580"/>
              </a:xfrm>
              <a:custGeom>
                <a:avLst/>
                <a:gdLst>
                  <a:gd name="connsiteX0" fmla="*/ 0 w 1001546"/>
                  <a:gd name="connsiteY0" fmla="*/ 117266 h 703580"/>
                  <a:gd name="connsiteX1" fmla="*/ 117266 w 1001546"/>
                  <a:gd name="connsiteY1" fmla="*/ 0 h 703580"/>
                  <a:gd name="connsiteX2" fmla="*/ 884280 w 1001546"/>
                  <a:gd name="connsiteY2" fmla="*/ 0 h 703580"/>
                  <a:gd name="connsiteX3" fmla="*/ 1001546 w 1001546"/>
                  <a:gd name="connsiteY3" fmla="*/ 117266 h 703580"/>
                  <a:gd name="connsiteX4" fmla="*/ 1001546 w 1001546"/>
                  <a:gd name="connsiteY4" fmla="*/ 586314 h 703580"/>
                  <a:gd name="connsiteX5" fmla="*/ 884280 w 1001546"/>
                  <a:gd name="connsiteY5" fmla="*/ 703580 h 703580"/>
                  <a:gd name="connsiteX6" fmla="*/ 117266 w 1001546"/>
                  <a:gd name="connsiteY6" fmla="*/ 703580 h 703580"/>
                  <a:gd name="connsiteX7" fmla="*/ 0 w 1001546"/>
                  <a:gd name="connsiteY7" fmla="*/ 586314 h 703580"/>
                  <a:gd name="connsiteX8" fmla="*/ 0 w 1001546"/>
                  <a:gd name="connsiteY8" fmla="*/ 117266 h 703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1546" h="703580">
                    <a:moveTo>
                      <a:pt x="0" y="117266"/>
                    </a:moveTo>
                    <a:cubicBezTo>
                      <a:pt x="0" y="52502"/>
                      <a:pt x="52502" y="0"/>
                      <a:pt x="117266" y="0"/>
                    </a:cubicBezTo>
                    <a:lnTo>
                      <a:pt x="884280" y="0"/>
                    </a:lnTo>
                    <a:cubicBezTo>
                      <a:pt x="949044" y="0"/>
                      <a:pt x="1001546" y="52502"/>
                      <a:pt x="1001546" y="117266"/>
                    </a:cubicBezTo>
                    <a:lnTo>
                      <a:pt x="1001546" y="586314"/>
                    </a:lnTo>
                    <a:cubicBezTo>
                      <a:pt x="1001546" y="651078"/>
                      <a:pt x="949044" y="703580"/>
                      <a:pt x="884280" y="703580"/>
                    </a:cubicBezTo>
                    <a:lnTo>
                      <a:pt x="117266" y="703580"/>
                    </a:lnTo>
                    <a:cubicBezTo>
                      <a:pt x="52502" y="703580"/>
                      <a:pt x="0" y="651078"/>
                      <a:pt x="0" y="586314"/>
                    </a:cubicBezTo>
                    <a:lnTo>
                      <a:pt x="0" y="117266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80066" tIns="80066" rIns="80066" bIns="80066" anchor="ctr"/>
              <a:lstStyle>
                <a:lvl1pPr defTabSz="5334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defTabSz="5334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defTabSz="5334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defTabSz="5334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defTabSz="5334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PH" sz="1600" b="1">
                    <a:latin typeface="Khmer MEF1" pitchFamily="2" charset="0"/>
                    <a:cs typeface="Khmer MEF1" pitchFamily="2" charset="0"/>
                  </a:rPr>
                  <a:t>ស្វែងយល់</a:t>
                </a:r>
                <a:r>
                  <a:rPr lang="km-KH" sz="1600" b="1">
                    <a:latin typeface="Khmer MEF1" pitchFamily="2" charset="0"/>
                    <a:cs typeface="Khmer MEF1" pitchFamily="2" charset="0"/>
                  </a:rPr>
                  <a:t>សវនដ្ឋាន</a:t>
                </a:r>
                <a:endParaRPr lang="en-PH" sz="1600" b="1">
                  <a:latin typeface="Khmer MEF1" pitchFamily="2" charset="0"/>
                  <a:cs typeface="Khmer MEF1" pitchFamily="2" charset="0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2568497" y="1746885"/>
                <a:ext cx="1001546" cy="703580"/>
              </a:xfrm>
              <a:custGeom>
                <a:avLst/>
                <a:gdLst>
                  <a:gd name="connsiteX0" fmla="*/ 0 w 1001546"/>
                  <a:gd name="connsiteY0" fmla="*/ 117266 h 703580"/>
                  <a:gd name="connsiteX1" fmla="*/ 117266 w 1001546"/>
                  <a:gd name="connsiteY1" fmla="*/ 0 h 703580"/>
                  <a:gd name="connsiteX2" fmla="*/ 884280 w 1001546"/>
                  <a:gd name="connsiteY2" fmla="*/ 0 h 703580"/>
                  <a:gd name="connsiteX3" fmla="*/ 1001546 w 1001546"/>
                  <a:gd name="connsiteY3" fmla="*/ 117266 h 703580"/>
                  <a:gd name="connsiteX4" fmla="*/ 1001546 w 1001546"/>
                  <a:gd name="connsiteY4" fmla="*/ 586314 h 703580"/>
                  <a:gd name="connsiteX5" fmla="*/ 884280 w 1001546"/>
                  <a:gd name="connsiteY5" fmla="*/ 703580 h 703580"/>
                  <a:gd name="connsiteX6" fmla="*/ 117266 w 1001546"/>
                  <a:gd name="connsiteY6" fmla="*/ 703580 h 703580"/>
                  <a:gd name="connsiteX7" fmla="*/ 0 w 1001546"/>
                  <a:gd name="connsiteY7" fmla="*/ 586314 h 703580"/>
                  <a:gd name="connsiteX8" fmla="*/ 0 w 1001546"/>
                  <a:gd name="connsiteY8" fmla="*/ 117266 h 703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1546" h="703580">
                    <a:moveTo>
                      <a:pt x="0" y="117266"/>
                    </a:moveTo>
                    <a:cubicBezTo>
                      <a:pt x="0" y="52502"/>
                      <a:pt x="52502" y="0"/>
                      <a:pt x="117266" y="0"/>
                    </a:cubicBezTo>
                    <a:lnTo>
                      <a:pt x="884280" y="0"/>
                    </a:lnTo>
                    <a:cubicBezTo>
                      <a:pt x="949044" y="0"/>
                      <a:pt x="1001546" y="52502"/>
                      <a:pt x="1001546" y="117266"/>
                    </a:cubicBezTo>
                    <a:lnTo>
                      <a:pt x="1001546" y="586314"/>
                    </a:lnTo>
                    <a:cubicBezTo>
                      <a:pt x="1001546" y="651078"/>
                      <a:pt x="949044" y="703580"/>
                      <a:pt x="884280" y="703580"/>
                    </a:cubicBezTo>
                    <a:lnTo>
                      <a:pt x="117266" y="703580"/>
                    </a:lnTo>
                    <a:cubicBezTo>
                      <a:pt x="52502" y="703580"/>
                      <a:pt x="0" y="651078"/>
                      <a:pt x="0" y="586314"/>
                    </a:cubicBezTo>
                    <a:lnTo>
                      <a:pt x="0" y="117266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1170380"/>
                  <a:satOff val="-1460"/>
                  <a:lumOff val="343"/>
                  <a:alphaOff val="0"/>
                </a:schemeClr>
              </a:fillRef>
              <a:effectRef idx="2">
                <a:schemeClr val="accent2">
                  <a:hueOff val="1170380"/>
                  <a:satOff val="-1460"/>
                  <a:lumOff val="343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80066" tIns="80066" rIns="80066" bIns="80066" anchor="ctr"/>
              <a:lstStyle>
                <a:lvl1pPr defTabSz="5334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defTabSz="5334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defTabSz="5334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defTabSz="5334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defTabSz="5334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km-KH" sz="1600" b="1">
                    <a:latin typeface="Khmer MEF1" pitchFamily="2" charset="0"/>
                    <a:cs typeface="Khmer MEF1" pitchFamily="2" charset="0"/>
                  </a:rPr>
                  <a:t>វាយតម្លៃ</a:t>
                </a:r>
                <a:endParaRPr lang="ca-ES" sz="1600" b="1">
                  <a:latin typeface="Khmer MEF1" pitchFamily="2" charset="0"/>
                  <a:cs typeface="Khmer MEF1" pitchFamily="2" charset="0"/>
                </a:endParaRPr>
              </a:p>
              <a:p>
                <a:pPr algn="ctr" eaLnBrk="1" hangingPunct="1">
                  <a:lnSpc>
                    <a:spcPct val="90000"/>
                  </a:lnSpc>
                </a:pPr>
                <a:r>
                  <a:rPr lang="en-PH" sz="1600" b="1">
                    <a:latin typeface="Khmer MEF1" pitchFamily="2" charset="0"/>
                    <a:cs typeface="Khmer MEF1" pitchFamily="2" charset="0"/>
                  </a:rPr>
                  <a:t>ហានិភ័យ</a:t>
                </a:r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3736968" y="1746885"/>
                <a:ext cx="1001546" cy="703580"/>
              </a:xfrm>
              <a:custGeom>
                <a:avLst/>
                <a:gdLst>
                  <a:gd name="connsiteX0" fmla="*/ 0 w 1001546"/>
                  <a:gd name="connsiteY0" fmla="*/ 117266 h 703580"/>
                  <a:gd name="connsiteX1" fmla="*/ 117266 w 1001546"/>
                  <a:gd name="connsiteY1" fmla="*/ 0 h 703580"/>
                  <a:gd name="connsiteX2" fmla="*/ 884280 w 1001546"/>
                  <a:gd name="connsiteY2" fmla="*/ 0 h 703580"/>
                  <a:gd name="connsiteX3" fmla="*/ 1001546 w 1001546"/>
                  <a:gd name="connsiteY3" fmla="*/ 117266 h 703580"/>
                  <a:gd name="connsiteX4" fmla="*/ 1001546 w 1001546"/>
                  <a:gd name="connsiteY4" fmla="*/ 586314 h 703580"/>
                  <a:gd name="connsiteX5" fmla="*/ 884280 w 1001546"/>
                  <a:gd name="connsiteY5" fmla="*/ 703580 h 703580"/>
                  <a:gd name="connsiteX6" fmla="*/ 117266 w 1001546"/>
                  <a:gd name="connsiteY6" fmla="*/ 703580 h 703580"/>
                  <a:gd name="connsiteX7" fmla="*/ 0 w 1001546"/>
                  <a:gd name="connsiteY7" fmla="*/ 586314 h 703580"/>
                  <a:gd name="connsiteX8" fmla="*/ 0 w 1001546"/>
                  <a:gd name="connsiteY8" fmla="*/ 117266 h 703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1546" h="703580">
                    <a:moveTo>
                      <a:pt x="0" y="117266"/>
                    </a:moveTo>
                    <a:cubicBezTo>
                      <a:pt x="0" y="52502"/>
                      <a:pt x="52502" y="0"/>
                      <a:pt x="117266" y="0"/>
                    </a:cubicBezTo>
                    <a:lnTo>
                      <a:pt x="884280" y="0"/>
                    </a:lnTo>
                    <a:cubicBezTo>
                      <a:pt x="949044" y="0"/>
                      <a:pt x="1001546" y="52502"/>
                      <a:pt x="1001546" y="117266"/>
                    </a:cubicBezTo>
                    <a:lnTo>
                      <a:pt x="1001546" y="586314"/>
                    </a:lnTo>
                    <a:cubicBezTo>
                      <a:pt x="1001546" y="651078"/>
                      <a:pt x="949044" y="703580"/>
                      <a:pt x="884280" y="703580"/>
                    </a:cubicBezTo>
                    <a:lnTo>
                      <a:pt x="117266" y="703580"/>
                    </a:lnTo>
                    <a:cubicBezTo>
                      <a:pt x="52502" y="703580"/>
                      <a:pt x="0" y="651078"/>
                      <a:pt x="0" y="586314"/>
                    </a:cubicBezTo>
                    <a:lnTo>
                      <a:pt x="0" y="117266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2340759"/>
                  <a:satOff val="-2919"/>
                  <a:lumOff val="686"/>
                  <a:alphaOff val="0"/>
                </a:schemeClr>
              </a:fillRef>
              <a:effectRef idx="2">
                <a:schemeClr val="accent2">
                  <a:hueOff val="2340759"/>
                  <a:satOff val="-2919"/>
                  <a:lumOff val="68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80066" tIns="80066" rIns="80066" bIns="80066" anchor="ctr"/>
              <a:lstStyle>
                <a:lvl1pPr defTabSz="5334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defTabSz="5334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defTabSz="5334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defTabSz="5334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defTabSz="5334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533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PH" sz="1600" b="1">
                    <a:solidFill>
                      <a:srgbClr val="FF0000"/>
                    </a:solidFill>
                    <a:latin typeface="Khmer MEF1" pitchFamily="2" charset="0"/>
                    <a:cs typeface="Khmer MEF1" pitchFamily="2" charset="0"/>
                  </a:rPr>
                  <a:t>ធ្វើផែនការ​សវនកម្ម</a:t>
                </a:r>
              </a:p>
            </p:txBody>
          </p:sp>
        </p:grpSp>
        <p:sp>
          <p:nvSpPr>
            <p:cNvPr id="60427" name="TextBox 9"/>
            <p:cNvSpPr txBox="1">
              <a:spLocks noChangeArrowheads="1"/>
            </p:cNvSpPr>
            <p:nvPr/>
          </p:nvSpPr>
          <p:spPr bwMode="auto">
            <a:xfrm>
              <a:off x="1365685" y="1219200"/>
              <a:ext cx="4239937" cy="36189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ca-ES" sz="2300" b="1" dirty="0">
                  <a:latin typeface="Khmer MEF1" pitchFamily="2" charset="0"/>
                  <a:cs typeface="Khmer MEF1" pitchFamily="2" charset="0"/>
                </a:rPr>
                <a:t>សហអភិវឌ្ឍន៍រំពឹងទុក</a:t>
              </a:r>
              <a:endParaRPr lang="en-US" sz="2300" b="1" dirty="0">
                <a:latin typeface="Khmer MEF1" pitchFamily="2" charset="0"/>
                <a:cs typeface="Khmer MEF1" pitchFamily="2" charset="0"/>
              </a:endParaRPr>
            </a:p>
          </p:txBody>
        </p:sp>
      </p:grpSp>
      <p:sp>
        <p:nvSpPr>
          <p:cNvPr id="60425" name="TextBox 25"/>
          <p:cNvSpPr txBox="1">
            <a:spLocks noChangeArrowheads="1"/>
          </p:cNvSpPr>
          <p:nvPr/>
        </p:nvSpPr>
        <p:spPr bwMode="auto">
          <a:xfrm>
            <a:off x="438150" y="345440"/>
            <a:ext cx="7886700" cy="101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498" tIns="52249" rIns="104498" bIns="5224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km-KH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  <a:p>
            <a:pPr eaLnBrk="1" hangingPunct="1"/>
            <a:r>
              <a:rPr lang="km-KH" sz="27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៣</a:t>
            </a:r>
            <a:r>
              <a:rPr lang="ca-ES" sz="27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.ដំណើរការសវនកម្មផ្ទៃក្នុងសង្ខេប</a:t>
            </a:r>
            <a:endParaRPr lang="en-US" sz="27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5780" y="172720"/>
            <a:ext cx="2891790" cy="592983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I</a:t>
            </a:r>
            <a:r>
              <a:rPr lang="en-US" sz="3200" dirty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. 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សេចក្តីផ្តើម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1"/>
          <p:cNvSpPr>
            <a:spLocks noGrp="1"/>
          </p:cNvSpPr>
          <p:nvPr>
            <p:ph type="title"/>
          </p:nvPr>
        </p:nvSpPr>
        <p:spPr>
          <a:xfrm>
            <a:off x="525780" y="1295400"/>
            <a:ext cx="9464040" cy="829416"/>
          </a:xfrm>
        </p:spPr>
        <p:txBody>
          <a:bodyPr/>
          <a:lstStyle/>
          <a:p>
            <a:pPr algn="l"/>
            <a:r>
              <a:rPr lang="en-US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5</a:t>
            </a:r>
            <a:r>
              <a:rPr lang="km-KH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.</a:t>
            </a:r>
            <a:r>
              <a:rPr lang="en-US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1</a:t>
            </a:r>
            <a:r>
              <a:rPr lang="km-KH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​ ផ្នែកប្រសិទ្ធភាពប្រតិបត្តិការ(ត)</a:t>
            </a:r>
            <a:endParaRPr lang="en-SG" sz="2700" dirty="0"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2245360"/>
            <a:ext cx="9332595" cy="4388167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buFont typeface="Arial" pitchFamily="34" charset="0"/>
              <a:buNone/>
            </a:pPr>
            <a:r>
              <a:rPr lang="km-KH" sz="2300" dirty="0">
                <a:ea typeface="DaunPenh"/>
              </a:rPr>
              <a:t>	</a:t>
            </a:r>
            <a:r>
              <a:rPr lang="en-US" sz="23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µ </a:t>
            </a:r>
            <a:r>
              <a:rPr lang="km-KH" sz="23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លក្ខណៈវិនិច្ឆ័យ 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/</a:t>
            </a:r>
            <a:r>
              <a:rPr lang="km-KH" sz="23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កាលានុវត្តភាពនៃការអនុវត្តប្រសើរបំផុតសម្រាប់ការកែលម្អ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សវនកម្មក៏កត់សម្គាល់ផងដែរ លើកាលានុវត្តភាពខាងក្រោមដែលមិនបានអនុវត្ត     ដើម្បីធ្វើឱ្យប្រសើរដល់ការប្រតិបត្តិល្អៗ ។ 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[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បញ្ចូលប្រការនៃបទដ្ឋានច្បាប់/ចំណុចដែលជាកាលានុវត្តភាព​មិនបានអនុវត្ត ដើម្បីធ្វើឱ្យប្រសើរដល់ការប្រតិបត្តិ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]</a:t>
            </a:r>
            <a:endParaRPr lang="en-US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endParaRPr lang="km-KH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 marL="914354" lvl="2" indent="0">
              <a:lnSpc>
                <a:spcPct val="160000"/>
              </a:lnSpc>
              <a:buNone/>
            </a:pPr>
            <a:endParaRPr lang="km-KH" sz="2300" dirty="0">
              <a:ea typeface="DaunPenh"/>
            </a:endParaRPr>
          </a:p>
          <a:p>
            <a:pPr>
              <a:lnSpc>
                <a:spcPct val="160000"/>
              </a:lnSpc>
              <a:buFont typeface="Arial" pitchFamily="34" charset="0"/>
              <a:buNone/>
            </a:pPr>
            <a:endParaRPr lang="km-KH" sz="2300" dirty="0">
              <a:ea typeface="DaunPenh"/>
            </a:endParaRPr>
          </a:p>
          <a:p>
            <a:pPr>
              <a:lnSpc>
                <a:spcPct val="160000"/>
              </a:lnSpc>
              <a:buFont typeface="Arial" pitchFamily="34" charset="0"/>
              <a:buNone/>
            </a:pPr>
            <a:r>
              <a:rPr lang="km-KH" sz="2300" dirty="0">
                <a:ea typeface="DaunPenh"/>
              </a:rPr>
              <a:t>	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01040" y="345441"/>
            <a:ext cx="9401969" cy="100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ca-E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៥. 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ផ្នែក ខ </a:t>
            </a:r>
            <a:r>
              <a:rPr lang="en-U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: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លទ្ធផលសវនកម្មលម្អិត</a:t>
            </a:r>
            <a:r>
              <a:rPr lang="en-U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(ត)</a:t>
            </a:r>
            <a:endParaRPr lang="en-GB" sz="3200" dirty="0">
              <a:solidFill>
                <a:srgbClr val="0000CC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le 1"/>
          <p:cNvSpPr>
            <a:spLocks noGrp="1"/>
          </p:cNvSpPr>
          <p:nvPr>
            <p:ph type="title"/>
          </p:nvPr>
        </p:nvSpPr>
        <p:spPr>
          <a:xfrm>
            <a:off x="438150" y="1295400"/>
            <a:ext cx="9464040" cy="743056"/>
          </a:xfrm>
        </p:spPr>
        <p:txBody>
          <a:bodyPr/>
          <a:lstStyle/>
          <a:p>
            <a:pPr algn="l"/>
            <a:r>
              <a:rPr lang="en-US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5</a:t>
            </a:r>
            <a:r>
              <a:rPr lang="km-KH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.</a:t>
            </a:r>
            <a:r>
              <a:rPr lang="en-US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1</a:t>
            </a:r>
            <a:r>
              <a:rPr lang="km-KH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​ ផ្នែកប្រសិទ្ធភាពប្រតិបត្តិការ(ត)</a:t>
            </a:r>
            <a:endParaRPr lang="en-SG" sz="2700" dirty="0"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2331721"/>
            <a:ext cx="9332595" cy="4488921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3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ឬសគល់នៃបញ្ហា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						              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[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បញ្ចូលនូវព័ត៌មានដែលជាឬសគល់បញ្ហាបានរកឃើញ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]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។</a:t>
            </a:r>
            <a:endParaRPr lang="en-US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3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ផលវិបាក (ហានិភ័យដែលមានសក្តានុពលក្នុងការមិនបានធ្វើឱ្យប្រសើរដល់ការត្រួតពិនិត្យ)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  					            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[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បញ្ចូលការបង្ហាញពីផលវិបាកដែលអាចកើតមាន ប្រសិនបើពុំមានការពង្រឹង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 ការរៀបចំ   ​​​​និង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/ 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ឬ​ប្រតិបត្តិការត្រួតពិនិត្យ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ដែលជាចំណុចខ្សោយដែលបានរកឃើញទេនោះ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]</a:t>
            </a:r>
            <a:endParaRPr lang="en-US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m-KH" sz="23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</a:t>
            </a:r>
            <a:endParaRPr lang="km-KH" sz="1800" dirty="0">
              <a:ea typeface="DaunPenh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m-KH" sz="1800" dirty="0">
                <a:ea typeface="DaunPenh"/>
              </a:rPr>
              <a:t>	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01040" y="259081"/>
            <a:ext cx="9401969" cy="100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ca-E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៥. 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ផ្នែក ខ </a:t>
            </a:r>
            <a:r>
              <a:rPr lang="en-U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: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លទ្ធផលសវនកម្មលម្អិត</a:t>
            </a:r>
            <a:r>
              <a:rPr lang="en-U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(ត)</a:t>
            </a:r>
            <a:endParaRPr lang="en-GB" sz="3200" dirty="0">
              <a:solidFill>
                <a:srgbClr val="0000CC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itle 1"/>
          <p:cNvSpPr>
            <a:spLocks noGrp="1"/>
          </p:cNvSpPr>
          <p:nvPr>
            <p:ph type="title"/>
          </p:nvPr>
        </p:nvSpPr>
        <p:spPr>
          <a:xfrm>
            <a:off x="701040" y="1468120"/>
            <a:ext cx="9201150" cy="743056"/>
          </a:xfrm>
        </p:spPr>
        <p:txBody>
          <a:bodyPr/>
          <a:lstStyle/>
          <a:p>
            <a:pPr algn="l"/>
            <a:r>
              <a:rPr lang="en-US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5</a:t>
            </a:r>
            <a:r>
              <a:rPr lang="km-KH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.</a:t>
            </a:r>
            <a:r>
              <a:rPr lang="en-US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1</a:t>
            </a:r>
            <a:r>
              <a:rPr lang="km-KH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​ ផ្នែកប្រសិទ្ធភាពប្រតិបត្តិការ(ត)</a:t>
            </a:r>
            <a:endParaRPr lang="en-SG" sz="2700" dirty="0"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2245360"/>
            <a:ext cx="9332595" cy="4938713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3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អនុសាសន៍​						​​​                  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[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បញ្ចូលនូវសកម្មភាពកែលម្អក្នុងគោលបំណងដើម្បីកាត់បន្ថយឬសគល់បញ្ហានៃហានិភ័យដែលបានរកឃើញខាងលើ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]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។</a:t>
            </a:r>
            <a:endParaRPr lang="en-US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3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ការឆ្លើយតបរបស់ថ្នាក់ដឹកនាំសវនដ្ឋាន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				                 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[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បញ្ចូលនូវព័ត៌មានឆ្លើយតបជាលាយលក្ខណ៍អក្សររបស់ថ្នាក់ដឹកនាំសវនដ្ឋានដែលទទួលបាន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]</a:t>
            </a:r>
            <a:endParaRPr lang="en-US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3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យោបល់របស់សវនករអំពីការឆ្លើយតបរបស់ថ្នាក់ដឹកនាំ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		 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[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បញ្ចូលមតិសវនករលើការឆ្លើយតបរបស់ថ្នាក់ដឹកនាំសវនដ្ឋាន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] 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។</a:t>
            </a:r>
            <a:endParaRPr lang="en-US" sz="2300" dirty="0"/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km-KH" sz="2300" dirty="0">
                <a:ea typeface="DaunPenh"/>
              </a:rPr>
              <a:t>	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endParaRPr lang="km-KH" sz="2300" dirty="0">
              <a:ea typeface="DaunPenh"/>
            </a:endParaRP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km-KH" sz="2300" dirty="0">
                <a:ea typeface="DaunPenh"/>
              </a:rPr>
              <a:t>	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01040" y="345441"/>
            <a:ext cx="9401969" cy="100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ca-E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៥. 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ផ្នែក ខ </a:t>
            </a:r>
            <a:r>
              <a:rPr lang="en-U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: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លទ្ធផលសវនកម្មលម្អិត</a:t>
            </a:r>
            <a:r>
              <a:rPr lang="en-U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(ត)</a:t>
            </a:r>
            <a:endParaRPr lang="en-GB" sz="3200" dirty="0">
              <a:solidFill>
                <a:srgbClr val="0000CC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itle 1"/>
          <p:cNvSpPr>
            <a:spLocks noGrp="1"/>
          </p:cNvSpPr>
          <p:nvPr>
            <p:ph type="title"/>
          </p:nvPr>
        </p:nvSpPr>
        <p:spPr>
          <a:xfrm>
            <a:off x="525780" y="1371287"/>
            <a:ext cx="9464040" cy="829416"/>
          </a:xfrm>
        </p:spPr>
        <p:txBody>
          <a:bodyPr/>
          <a:lstStyle/>
          <a:p>
            <a:pPr algn="l"/>
            <a:r>
              <a:rPr lang="en-US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5</a:t>
            </a:r>
            <a:r>
              <a:rPr lang="km-KH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.</a:t>
            </a:r>
            <a:r>
              <a:rPr lang="en-US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1</a:t>
            </a:r>
            <a:r>
              <a:rPr lang="km-KH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​ ផ្នែកប្រសិទ្ធភាពប្រតិបត្តិការ(ត)</a:t>
            </a:r>
            <a:endParaRPr lang="en-SG" sz="2700" dirty="0"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2331720"/>
            <a:ext cx="8777605" cy="383582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m-KH" sz="23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ខ.ទីសវនកម្មទី២ </a:t>
            </a:r>
          </a:p>
          <a:p>
            <a:pPr marL="783732" lvl="2">
              <a:lnSpc>
                <a:spcPct val="150000"/>
              </a:lnSpc>
            </a:pP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[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បញ្ចូលចំណងជើងទីសវនកម្មទី២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] </a:t>
            </a:r>
            <a:endParaRPr lang="km-KH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 marL="783732" lvl="2">
              <a:lnSpc>
                <a:spcPct val="150000"/>
              </a:lnSpc>
            </a:pP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[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បំពេញខ្លឹមសារគ្រប់ចំណងជើងឡើងវិញដូចទីសវនកម្មទី១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]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។</a:t>
            </a:r>
            <a:endParaRPr lang="en-US" sz="2300" b="1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km-KH" sz="1800" dirty="0">
              <a:ea typeface="DaunPenh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01040" y="345441"/>
            <a:ext cx="9401969" cy="100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ca-E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៥. 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ផ្នែក ខ </a:t>
            </a:r>
            <a:r>
              <a:rPr lang="en-U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: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លទ្ធផលសវនកម្មលម្អិត</a:t>
            </a:r>
            <a:r>
              <a:rPr lang="en-U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(ត)</a:t>
            </a:r>
            <a:endParaRPr lang="en-GB" sz="3200" dirty="0">
              <a:solidFill>
                <a:srgbClr val="0000CC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1"/>
          <p:cNvSpPr>
            <a:spLocks noGrp="1"/>
          </p:cNvSpPr>
          <p:nvPr>
            <p:ph type="title"/>
          </p:nvPr>
        </p:nvSpPr>
        <p:spPr>
          <a:xfrm>
            <a:off x="525780" y="1349375"/>
            <a:ext cx="9464040" cy="518160"/>
          </a:xfrm>
        </p:spPr>
        <p:txBody>
          <a:bodyPr/>
          <a:lstStyle/>
          <a:p>
            <a:pPr algn="l"/>
            <a:r>
              <a:rPr lang="en-US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5</a:t>
            </a:r>
            <a:r>
              <a:rPr lang="km-KH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.</a:t>
            </a:r>
            <a:r>
              <a:rPr lang="en-US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2</a:t>
            </a:r>
            <a:r>
              <a:rPr lang="km-KH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 ផ្នែកព័ត៌មានហិរញ្ញវត្ថុ</a:t>
            </a:r>
            <a:endParaRPr lang="en-SG" sz="2700" dirty="0"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2159000"/>
            <a:ext cx="9332595" cy="4938713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buFont typeface="Arial" pitchFamily="34" charset="0"/>
              <a:buNone/>
            </a:pPr>
            <a:r>
              <a:rPr lang="km-KH" sz="2300" b="1" dirty="0">
                <a:ea typeface="DaunPenh"/>
              </a:rPr>
              <a:t>	</a:t>
            </a:r>
            <a:r>
              <a:rPr lang="km-KH" sz="23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ក.ទីសវនកម្មទី១</a:t>
            </a:r>
          </a:p>
          <a:p>
            <a:pPr marL="914354" lvl="2" indent="0">
              <a:lnSpc>
                <a:spcPct val="160000"/>
              </a:lnSpc>
              <a:buNone/>
            </a:pPr>
            <a:r>
              <a:rPr lang="en-US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[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បញ្ចូលចំណងជើងទីសវនកម្មទី១</a:t>
            </a:r>
            <a:r>
              <a:rPr lang="en-US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]</a:t>
            </a:r>
            <a:endParaRPr lang="km-KH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 marL="914354" lvl="2" indent="0">
              <a:lnSpc>
                <a:spcPct val="160000"/>
              </a:lnSpc>
              <a:buNone/>
            </a:pPr>
            <a:r>
              <a:rPr lang="en-US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[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បំពេញខ្លឹមសារគ្រប់ចំណងជើងឡើងវិញដូចចំណុច៥.១</a:t>
            </a:r>
            <a:r>
              <a:rPr lang="en-US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]</a:t>
            </a:r>
            <a:endParaRPr lang="km-KH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>
              <a:lnSpc>
                <a:spcPct val="160000"/>
              </a:lnSpc>
              <a:buFont typeface="Arial" pitchFamily="34" charset="0"/>
              <a:buNone/>
            </a:pPr>
            <a:r>
              <a:rPr lang="km-KH" sz="23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	ខ.ទីសវនកម្មទី២</a:t>
            </a:r>
          </a:p>
          <a:p>
            <a:pPr marL="914354" lvl="2" indent="0">
              <a:lnSpc>
                <a:spcPct val="160000"/>
              </a:lnSpc>
              <a:buNone/>
            </a:pPr>
            <a:r>
              <a:rPr lang="en-US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[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បញ្ចូលចំណងជើងទីសវនកម្មទី២</a:t>
            </a:r>
            <a:r>
              <a:rPr lang="en-US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]</a:t>
            </a:r>
            <a:endParaRPr lang="km-KH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 marL="914354" lvl="2" indent="0">
              <a:lnSpc>
                <a:spcPct val="160000"/>
              </a:lnSpc>
              <a:buNone/>
            </a:pPr>
            <a:r>
              <a:rPr lang="en-US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[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បំពេញខ្លឹមសារគ្រប់ចំណងជើងឡើងវិញដូចទីសវនកម្មទី១</a:t>
            </a:r>
            <a:r>
              <a:rPr lang="en-US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]</a:t>
            </a:r>
            <a:endParaRPr lang="km-KH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 marL="914354" lvl="2" indent="0">
              <a:lnSpc>
                <a:spcPct val="160000"/>
              </a:lnSpc>
              <a:buNone/>
            </a:pPr>
            <a:endParaRPr lang="km-KH" sz="2300" dirty="0">
              <a:ea typeface="DaunPenh"/>
            </a:endParaRPr>
          </a:p>
          <a:p>
            <a:pPr>
              <a:lnSpc>
                <a:spcPct val="160000"/>
              </a:lnSpc>
              <a:buFont typeface="Arial" pitchFamily="34" charset="0"/>
              <a:buNone/>
            </a:pPr>
            <a:endParaRPr lang="km-KH" sz="2300" dirty="0">
              <a:ea typeface="DaunPenh"/>
            </a:endParaRPr>
          </a:p>
          <a:p>
            <a:pPr>
              <a:lnSpc>
                <a:spcPct val="160000"/>
              </a:lnSpc>
              <a:buFont typeface="Arial" pitchFamily="34" charset="0"/>
              <a:buNone/>
            </a:pPr>
            <a:r>
              <a:rPr lang="km-KH" sz="2300" dirty="0">
                <a:ea typeface="DaunPenh"/>
              </a:rPr>
              <a:t>	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01040" y="345441"/>
            <a:ext cx="9401969" cy="100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ca-ES" sz="3200" dirty="0">
                <a:solidFill>
                  <a:srgbClr val="C0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៥. </a:t>
            </a:r>
            <a:r>
              <a:rPr lang="km-KH" sz="3200" dirty="0">
                <a:solidFill>
                  <a:srgbClr val="C0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ផ្នែក ខ </a:t>
            </a:r>
            <a:r>
              <a:rPr lang="en-US" sz="3200" dirty="0">
                <a:solidFill>
                  <a:srgbClr val="C0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:</a:t>
            </a:r>
            <a:r>
              <a:rPr lang="km-KH" sz="3200" dirty="0">
                <a:solidFill>
                  <a:srgbClr val="C0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លទ្ធផលសវនកម្មលម្អិត</a:t>
            </a:r>
            <a:r>
              <a:rPr lang="en-US" sz="3200" dirty="0">
                <a:solidFill>
                  <a:srgbClr val="C00000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(ត)</a:t>
            </a:r>
            <a:endParaRPr lang="en-GB" sz="3200" dirty="0">
              <a:solidFill>
                <a:srgbClr val="C00000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itle 1"/>
          <p:cNvSpPr>
            <a:spLocks noGrp="1"/>
          </p:cNvSpPr>
          <p:nvPr>
            <p:ph type="title"/>
          </p:nvPr>
        </p:nvSpPr>
        <p:spPr>
          <a:xfrm>
            <a:off x="525780" y="1209040"/>
            <a:ext cx="9464040" cy="1036320"/>
          </a:xfrm>
        </p:spPr>
        <p:txBody>
          <a:bodyPr/>
          <a:lstStyle/>
          <a:p>
            <a:pPr algn="l"/>
            <a:r>
              <a:rPr lang="en-US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5</a:t>
            </a:r>
            <a:r>
              <a:rPr lang="km-KH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.</a:t>
            </a:r>
            <a:r>
              <a:rPr lang="en-US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3</a:t>
            </a:r>
            <a:r>
              <a:rPr lang="km-KH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 ផ្នែកអនុលោមភាព</a:t>
            </a:r>
            <a:endParaRPr lang="en-SG" sz="2700" dirty="0"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2331720"/>
            <a:ext cx="9332595" cy="4938713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buFont typeface="Arial" pitchFamily="34" charset="0"/>
              <a:buNone/>
            </a:pPr>
            <a:r>
              <a:rPr lang="km-KH" sz="2300" dirty="0">
                <a:ea typeface="DaunPenh"/>
              </a:rPr>
              <a:t>	</a:t>
            </a:r>
            <a:r>
              <a:rPr lang="km-KH" sz="23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ក.ទីសវនកម្មទី១</a:t>
            </a:r>
          </a:p>
          <a:p>
            <a:pPr marL="914354" lvl="2" indent="0">
              <a:lnSpc>
                <a:spcPct val="160000"/>
              </a:lnSpc>
              <a:buNone/>
            </a:pPr>
            <a:r>
              <a:rPr lang="en-US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[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បញ្ចូលចំណងជើងទីសវនកម្មទី១</a:t>
            </a:r>
            <a:r>
              <a:rPr lang="en-US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]</a:t>
            </a:r>
            <a:endParaRPr lang="km-KH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 marL="914354" lvl="2" indent="0">
              <a:lnSpc>
                <a:spcPct val="160000"/>
              </a:lnSpc>
              <a:buNone/>
            </a:pPr>
            <a:r>
              <a:rPr lang="en-US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[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បំពេញខ្លឹមសារគ្រប់ចំណងជើងឡើងវិញដូចចំណុច៥.១</a:t>
            </a:r>
            <a:r>
              <a:rPr lang="en-US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]</a:t>
            </a:r>
            <a:endParaRPr lang="km-KH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>
              <a:lnSpc>
                <a:spcPct val="160000"/>
              </a:lnSpc>
              <a:buFont typeface="Arial" pitchFamily="34" charset="0"/>
              <a:buNone/>
            </a:pPr>
            <a:r>
              <a:rPr lang="km-KH" sz="23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	ខ.ទីសវនកម្មទី២</a:t>
            </a:r>
          </a:p>
          <a:p>
            <a:pPr marL="914354" lvl="2" indent="0">
              <a:lnSpc>
                <a:spcPct val="160000"/>
              </a:lnSpc>
              <a:buNone/>
            </a:pPr>
            <a:r>
              <a:rPr lang="en-US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[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បញ្ចូលចំណងជើងទីសវនកម្មទី២</a:t>
            </a:r>
            <a:r>
              <a:rPr lang="en-US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]</a:t>
            </a:r>
            <a:endParaRPr lang="km-KH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 marL="914354" lvl="2" indent="0">
              <a:lnSpc>
                <a:spcPct val="160000"/>
              </a:lnSpc>
              <a:buNone/>
            </a:pPr>
            <a:r>
              <a:rPr lang="en-US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[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បំពេញខ្លឹមសារគ្រប់ចំណងជើងឡើងវិញដូចទីសវនកម្មទី១</a:t>
            </a:r>
            <a:r>
              <a:rPr lang="en-US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]</a:t>
            </a:r>
            <a:endParaRPr lang="km-KH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 marL="914354" lvl="2" indent="0">
              <a:lnSpc>
                <a:spcPct val="160000"/>
              </a:lnSpc>
              <a:buNone/>
            </a:pPr>
            <a:endParaRPr lang="km-KH" sz="2300" dirty="0">
              <a:ea typeface="DaunPenh"/>
            </a:endParaRPr>
          </a:p>
          <a:p>
            <a:pPr>
              <a:lnSpc>
                <a:spcPct val="160000"/>
              </a:lnSpc>
              <a:buFont typeface="Arial" pitchFamily="34" charset="0"/>
              <a:buNone/>
            </a:pPr>
            <a:endParaRPr lang="km-KH" sz="2300" dirty="0">
              <a:ea typeface="DaunPenh"/>
            </a:endParaRPr>
          </a:p>
          <a:p>
            <a:pPr>
              <a:lnSpc>
                <a:spcPct val="160000"/>
              </a:lnSpc>
              <a:buFont typeface="Arial" pitchFamily="34" charset="0"/>
              <a:buNone/>
            </a:pPr>
            <a:r>
              <a:rPr lang="km-KH" sz="2300" dirty="0">
                <a:ea typeface="DaunPenh"/>
              </a:rPr>
              <a:t>	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01040" y="345441"/>
            <a:ext cx="9401969" cy="100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ca-E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៥. 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ផ្នែក ខ </a:t>
            </a:r>
            <a:r>
              <a:rPr lang="en-U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: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លទ្ធផលសវនកម្មលម្អិត</a:t>
            </a:r>
            <a:r>
              <a:rPr lang="en-U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(ត)</a:t>
            </a:r>
            <a:endParaRPr lang="en-GB" sz="3200" dirty="0">
              <a:solidFill>
                <a:srgbClr val="0000CC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itle 1"/>
          <p:cNvSpPr>
            <a:spLocks noGrp="1"/>
          </p:cNvSpPr>
          <p:nvPr>
            <p:ph type="title"/>
          </p:nvPr>
        </p:nvSpPr>
        <p:spPr>
          <a:xfrm>
            <a:off x="613410" y="1209040"/>
            <a:ext cx="9464040" cy="1295400"/>
          </a:xfrm>
        </p:spPr>
        <p:txBody>
          <a:bodyPr/>
          <a:lstStyle/>
          <a:p>
            <a:pPr algn="l"/>
            <a:r>
              <a:rPr lang="en-US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6</a:t>
            </a:r>
            <a:r>
              <a:rPr lang="km-KH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.</a:t>
            </a:r>
            <a:r>
              <a:rPr lang="en-US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 </a:t>
            </a:r>
            <a:r>
              <a:rPr lang="km-KH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ផែនការសកម្មភាពកែលម្អ</a:t>
            </a:r>
            <a:endParaRPr lang="en-SG" sz="2700" dirty="0"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560" y="2590800"/>
            <a:ext cx="9332595" cy="41003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km-KH" sz="2700" dirty="0">
                <a:ea typeface="DaunPenh"/>
              </a:rPr>
              <a:t>	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ដើម្បីធានាប្រសិទ្ធភាពអនុវត្តការកែលម្អអនុសាសន៍ដែលសវនករបានផ្តល់ជូនថ្នាក់ដឹកនាំនៃ​..................... </a:t>
            </a:r>
            <a:r>
              <a:rPr lang="en-US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[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ឈ្មោះសវនដ្ឋាន</a:t>
            </a:r>
            <a:r>
              <a:rPr lang="en-GB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] 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បានឯកភាពលើផែនការសកម្មភាព ដូចបានកំណត់ក្នុង​តារាងនៃ​ឧបសម្ព័ន្ធទី ២ ។</a:t>
            </a:r>
            <a:endParaRPr lang="en-US" sz="2300" b="1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km-KH" sz="2700" dirty="0">
                <a:ea typeface="DaunPenh"/>
              </a:rPr>
              <a:t>	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endParaRPr lang="km-KH" sz="2700" dirty="0">
              <a:ea typeface="DaunPenh"/>
            </a:endParaRP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km-KH" sz="2700" dirty="0">
                <a:ea typeface="DaunPenh"/>
              </a:rPr>
              <a:t>	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01040" y="345441"/>
            <a:ext cx="9401969" cy="100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ca-E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៥. 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ផ្នែក ខ </a:t>
            </a:r>
            <a:r>
              <a:rPr lang="en-U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: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លទ្ធផលសវនកម្មលម្អិត</a:t>
            </a:r>
            <a:r>
              <a:rPr lang="en-U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(ត)</a:t>
            </a:r>
            <a:endParaRPr lang="en-GB" sz="3200" dirty="0">
              <a:solidFill>
                <a:srgbClr val="0000CC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itle 1"/>
          <p:cNvSpPr>
            <a:spLocks noGrp="1"/>
          </p:cNvSpPr>
          <p:nvPr>
            <p:ph type="title"/>
          </p:nvPr>
        </p:nvSpPr>
        <p:spPr>
          <a:xfrm>
            <a:off x="676190" y="1640840"/>
            <a:ext cx="7547134" cy="743056"/>
          </a:xfrm>
        </p:spPr>
        <p:txBody>
          <a:bodyPr/>
          <a:lstStyle/>
          <a:p>
            <a:pPr algn="l"/>
            <a:r>
              <a:rPr lang="en-US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7</a:t>
            </a:r>
            <a:r>
              <a:rPr lang="km-KH" sz="2700" dirty="0">
                <a:latin typeface="Khmer MEF2" pitchFamily="2" charset="0"/>
                <a:ea typeface="Khmer MEF2" pitchFamily="2" charset="0"/>
                <a:cs typeface="Khmer MEF2" pitchFamily="2" charset="0"/>
              </a:rPr>
              <a:t>.ការសន្និដ្ឋានសវនកម្មទូទៅ</a:t>
            </a:r>
            <a:endParaRPr lang="en-SG" sz="2700" dirty="0"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410" y="2677160"/>
            <a:ext cx="9332595" cy="493871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3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[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បញ្ចូលសេចក្តីសន្និដ្ឋានរបស់សវនករ ចំពោះការគ្រប់គ្រងផ្ទៃក្នុងរបស់សវនដ្ឋាន ទាក់ទង​ទៅនឹង​ទី ឬដំណើរការសវនកម្មដែលបានត្រួតពិនិត្យ  បរិស្ថានការគ្រប់គ្រង (មាន/គ្មានប្រសិទ្ធភាព)  គុណភាពនៃការ​តាក់តែង និងប្រតិបតិ្តការនៃការគ្រប់គ្រងផ្ទៃក្នុងលើភាពគ្រប់គ្រាន់  សមត្ថភាពក្នុងការធ្វើឱ្យប្រសើរឡើង  ឬភាពខ្វះចន្លោះ រួមទាំងការវាយតម្លៃនូវបច្ច័យនៃការរកឃើញពីសកម្មភាពបានត្រួតពិនិត្យ </a:t>
            </a:r>
            <a:r>
              <a:rPr lang="en-GB" sz="2300" b="1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]</a:t>
            </a: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។</a:t>
            </a:r>
            <a:endParaRPr lang="en-US" sz="23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m-KH" sz="23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	</a:t>
            </a:r>
          </a:p>
          <a:p>
            <a:pPr marL="0" indent="0">
              <a:lnSpc>
                <a:spcPct val="150000"/>
              </a:lnSpc>
              <a:buNone/>
            </a:pPr>
            <a:endParaRPr lang="km-KH" sz="2700" dirty="0">
              <a:ea typeface="DaunPenh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m-KH" sz="2700" dirty="0">
                <a:ea typeface="DaunPenh"/>
              </a:rPr>
              <a:t>	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01040" y="345441"/>
            <a:ext cx="9401969" cy="100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ca-E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៥. 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ផ្នែក ខ </a:t>
            </a:r>
            <a:r>
              <a:rPr lang="en-U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: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លទ្ធផលសវនកម្មលម្អិត</a:t>
            </a:r>
            <a:r>
              <a:rPr lang="en-U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(ត)</a:t>
            </a:r>
            <a:endParaRPr lang="en-GB" sz="3200" dirty="0">
              <a:solidFill>
                <a:srgbClr val="0000CC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itle 1"/>
          <p:cNvSpPr>
            <a:spLocks noGrp="1"/>
          </p:cNvSpPr>
          <p:nvPr>
            <p:ph type="title"/>
          </p:nvPr>
        </p:nvSpPr>
        <p:spPr>
          <a:xfrm>
            <a:off x="469767" y="457200"/>
            <a:ext cx="9464040" cy="1295400"/>
          </a:xfrm>
        </p:spPr>
        <p:txBody>
          <a:bodyPr/>
          <a:lstStyle/>
          <a:p>
            <a:pPr algn="l"/>
            <a:r>
              <a:rPr lang="ca-ES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៦. 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ឧបសម្ព័ន្ធ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6681" y="2590800"/>
            <a:ext cx="9113520" cy="1778948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326555" indent="-326555">
              <a:lnSpc>
                <a:spcPct val="200000"/>
              </a:lnSpc>
              <a:buFont typeface="Arial" pitchFamily="34" charset="0"/>
              <a:buChar char="•"/>
            </a:pPr>
            <a:r>
              <a:rPr lang="ca-ES" sz="2700" b="1" dirty="0">
                <a:latin typeface="Khmer MEF1" pitchFamily="2" charset="0"/>
                <a:cs typeface="Khmer MEF1" pitchFamily="2" charset="0"/>
              </a:rPr>
              <a:t>​តារាងឧបសម្ព័ន្ធ ១ </a:t>
            </a:r>
            <a:r>
              <a:rPr lang="en-US" sz="2700" b="1" dirty="0">
                <a:latin typeface="Khmer MEF1" pitchFamily="2" charset="0"/>
                <a:cs typeface="Khmer MEF1" pitchFamily="2" charset="0"/>
              </a:rPr>
              <a:t>-</a:t>
            </a:r>
            <a:r>
              <a:rPr lang="km-KH" sz="2700" b="1" dirty="0">
                <a:latin typeface="Khmer MEF1" pitchFamily="2" charset="0"/>
                <a:cs typeface="Khmer MEF1" pitchFamily="2" charset="0"/>
              </a:rPr>
              <a:t>ការអនុវត្តអនុសាសន៍សវនកម្មគ្រាមុន</a:t>
            </a:r>
            <a:endParaRPr lang="ca-ES" sz="2700" b="1" dirty="0">
              <a:latin typeface="Khmer MEF1" pitchFamily="2" charset="0"/>
              <a:cs typeface="Khmer MEF1" pitchFamily="2" charset="0"/>
            </a:endParaRPr>
          </a:p>
          <a:p>
            <a:pPr marL="326555" indent="-326555">
              <a:lnSpc>
                <a:spcPct val="200000"/>
              </a:lnSpc>
              <a:buFont typeface="Arial" pitchFamily="34" charset="0"/>
              <a:buChar char="•"/>
            </a:pPr>
            <a:r>
              <a:rPr lang="ca-ES" sz="2700" b="1" dirty="0">
                <a:latin typeface="Khmer MEF1" pitchFamily="2" charset="0"/>
                <a:cs typeface="Khmer MEF1" pitchFamily="2" charset="0"/>
              </a:rPr>
              <a:t>តារាងឧបសម្ព័ន្ធ ២ -</a:t>
            </a:r>
            <a:r>
              <a:rPr lang="en-US" sz="2700" b="1" dirty="0" err="1">
                <a:latin typeface="Khmer MEF1" pitchFamily="2" charset="0"/>
                <a:cs typeface="Khmer MEF1" pitchFamily="2" charset="0"/>
              </a:rPr>
              <a:t>ផែនការសកម្មភាពកែលម្អ</a:t>
            </a:r>
            <a:endParaRPr lang="en-US" sz="2700" b="1" dirty="0">
              <a:latin typeface="Khmer MEF1" pitchFamily="2" charset="0"/>
              <a:cs typeface="Khmer MEF1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868203"/>
              </p:ext>
            </p:extLst>
          </p:nvPr>
        </p:nvGraphicFramePr>
        <p:xfrm>
          <a:off x="228601" y="3429000"/>
          <a:ext cx="10058399" cy="21235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000"/>
                <a:gridCol w="1335390"/>
                <a:gridCol w="989746"/>
                <a:gridCol w="923361"/>
                <a:gridCol w="1003829"/>
                <a:gridCol w="804672"/>
                <a:gridCol w="989746"/>
                <a:gridCol w="2868655"/>
              </a:tblGrid>
              <a:tr h="1219200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endParaRPr lang="ca-ES" sz="1400" dirty="0" smtClean="0">
                        <a:effectLst/>
                        <a:latin typeface="Khmer MEF1" pitchFamily="2" charset="0"/>
                        <a:cs typeface="Khmer MEF1" pitchFamily="2" charset="0"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km-KH" sz="14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លេខ</a:t>
                      </a:r>
                      <a:endParaRPr lang="en-US" sz="1400" dirty="0">
                        <a:effectLst/>
                        <a:latin typeface="Khmer MEF1" pitchFamily="2" charset="0"/>
                        <a:cs typeface="Khmer MEF1" pitchFamily="2" charset="0"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km-KH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អនុសាសន៍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endParaRPr lang="ca-ES" sz="1400" dirty="0" smtClean="0">
                        <a:effectLst/>
                        <a:latin typeface="Khmer MEF1" pitchFamily="2" charset="0"/>
                        <a:cs typeface="Khmer MEF1" pitchFamily="2" charset="0"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km-KH" sz="14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អនុ</a:t>
                      </a:r>
                      <a:r>
                        <a:rPr lang="km-KH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សាសន៍សវនកម្ម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endParaRPr lang="en-GB" sz="1400" dirty="0" smtClean="0">
                        <a:effectLst/>
                        <a:latin typeface="Khmer MEF1" pitchFamily="2" charset="0"/>
                        <a:cs typeface="Khmer MEF1" pitchFamily="2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*</a:t>
                      </a:r>
                      <a:r>
                        <a:rPr lang="km-KH" sz="14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 </a:t>
                      </a:r>
                      <a:r>
                        <a:rPr lang="km-KH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អាទិភាព (សូមមើល ខ្ពស់/​មធ្យម /ទាប)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endParaRPr lang="ca-ES" sz="1400" dirty="0" smtClean="0">
                        <a:effectLst/>
                        <a:latin typeface="Khmer MEF1" pitchFamily="2" charset="0"/>
                        <a:cs typeface="Khmer MEF1" pitchFamily="2" charset="0"/>
                      </a:endParaRPr>
                    </a:p>
                    <a:p>
                      <a:pPr indent="20955"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km-KH" sz="14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ម</a:t>
                      </a:r>
                      <a:r>
                        <a:rPr lang="km-KH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ន្ត្រីទទួល បន្ទុក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endParaRPr lang="ca-ES" sz="1400" dirty="0" smtClean="0">
                        <a:effectLst/>
                        <a:latin typeface="Khmer MEF1" pitchFamily="2" charset="0"/>
                        <a:cs typeface="Khmer MEF1" pitchFamily="2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km-KH" sz="14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កាល</a:t>
                      </a:r>
                      <a:r>
                        <a:rPr lang="km-KH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បរិច្ឆេទ</a:t>
                      </a:r>
                      <a:endParaRPr lang="en-US" sz="1400" dirty="0">
                        <a:effectLst/>
                        <a:latin typeface="Khmer MEF1" pitchFamily="2" charset="0"/>
                        <a:cs typeface="Khmer MEF1" pitchFamily="2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​</a:t>
                      </a:r>
                      <a:r>
                        <a:rPr lang="km-KH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ឯកភាព</a:t>
                      </a:r>
                      <a:r>
                        <a:rPr lang="en-GB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​</a:t>
                      </a:r>
                      <a:r>
                        <a:rPr lang="km-KH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អនុវត្ត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endParaRPr lang="ca-ES" sz="1400" dirty="0" smtClean="0">
                        <a:effectLst/>
                        <a:latin typeface="Khmer MEF1" pitchFamily="2" charset="0"/>
                        <a:cs typeface="Khmer MEF1" pitchFamily="2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km-KH" sz="14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កាល </a:t>
                      </a:r>
                      <a:r>
                        <a:rPr lang="km-KH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បរិច្ឆេទ តាមដាន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endParaRPr lang="ca-ES" sz="1400" dirty="0" smtClean="0">
                        <a:effectLst/>
                        <a:latin typeface="Khmer MEF1" pitchFamily="2" charset="0"/>
                        <a:cs typeface="Khmer MEF1" pitchFamily="2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km-KH" sz="14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វិធាន</a:t>
                      </a:r>
                      <a:r>
                        <a:rPr lang="km-KH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ការដោយថ្នាក់ដឹកនាំ (សូម</a:t>
                      </a:r>
                      <a:r>
                        <a:rPr lang="km-KH" sz="14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មើលខាង</a:t>
                      </a:r>
                      <a:r>
                        <a:rPr lang="km-KH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លើ)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endParaRPr lang="ca-ES" sz="1400" dirty="0" smtClean="0">
                        <a:effectLst/>
                        <a:latin typeface="Khmer MEF1" pitchFamily="2" charset="0"/>
                        <a:cs typeface="Khmer MEF1" pitchFamily="2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km-KH" sz="14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ភ</a:t>
                      </a:r>
                      <a:r>
                        <a:rPr lang="km-KH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ស្តុតាងនៃការអនុវត្តដោយថ្នាក់ដឹកនាំ ឬ         កាល​បរិច្ឆេទត្រូវកែសម្រួល និងឯកភាពជាមួយ​ថ្នាក់ដឹកនាំសម្រាប់ការអនុវត្តបន្ត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endParaRPr lang="ca-ES" sz="1400" dirty="0" smtClean="0">
                        <a:effectLst/>
                        <a:latin typeface="Khmer MEF1" pitchFamily="2" charset="0"/>
                        <a:cs typeface="Khmer MEF1" pitchFamily="2" charset="0"/>
                      </a:endParaRPr>
                    </a:p>
                    <a:p>
                      <a:pPr indent="228600" algn="l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ca-ES" sz="14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អ</a:t>
                      </a:r>
                      <a:r>
                        <a:rPr lang="ca-ES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.១៣.០១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4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4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4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4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936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4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4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4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4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4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4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2400" y="381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១. ឧបសម្ព័ន្ធទី ១ </a:t>
            </a:r>
            <a:r>
              <a:rPr lang="en-U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-</a:t>
            </a:r>
            <a:r>
              <a:rPr lang="km-KH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ការអនុវត្តអនុសាសន៍សវនកម្មគ្រាមុន</a:t>
            </a:r>
            <a:endParaRPr lang="en-US" sz="2400" dirty="0">
              <a:solidFill>
                <a:srgbClr val="0000CC"/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838200"/>
            <a:ext cx="571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b="1" dirty="0">
                <a:latin typeface="Khmer MEF1" pitchFamily="2" charset="0"/>
                <a:cs typeface="Khmer MEF1" pitchFamily="2" charset="0"/>
              </a:rPr>
              <a:t>សវនដ្ឋាន </a:t>
            </a:r>
            <a:r>
              <a:rPr lang="km-KH" sz="1600" b="1" dirty="0" smtClean="0">
                <a:latin typeface="Khmer MEF1" pitchFamily="2" charset="0"/>
                <a:cs typeface="Khmer MEF1" pitchFamily="2" charset="0"/>
              </a:rPr>
              <a:t>:</a:t>
            </a:r>
            <a:r>
              <a:rPr lang="ca-ES" sz="1600" b="1" dirty="0" smtClean="0">
                <a:latin typeface="Khmer MEF1" pitchFamily="2" charset="0"/>
                <a:cs typeface="Khmer MEF1" pitchFamily="2" charset="0"/>
              </a:rPr>
              <a:t>........................</a:t>
            </a:r>
            <a:r>
              <a:rPr lang="km-KH" sz="1600" b="1" dirty="0" smtClean="0">
                <a:latin typeface="Khmer MEF1" pitchFamily="2" charset="0"/>
                <a:cs typeface="Khmer MEF1" pitchFamily="2" charset="0"/>
              </a:rPr>
              <a:t>លេខរបាយការណ៍</a:t>
            </a:r>
            <a:r>
              <a:rPr lang="ca-ES" sz="1600" b="1" dirty="0" smtClean="0">
                <a:latin typeface="Khmer MEF1" pitchFamily="2" charset="0"/>
                <a:cs typeface="Khmer MEF1" pitchFamily="2" charset="0"/>
              </a:rPr>
              <a:t>...</a:t>
            </a:r>
            <a:r>
              <a:rPr lang="en-US" sz="1600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 P</a:t>
            </a:r>
            <a:r>
              <a:rPr lang="km-KH" sz="1600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.04.062.15</a:t>
            </a:r>
            <a:r>
              <a:rPr lang="ca-ES" sz="1600" b="1" dirty="0" smtClean="0">
                <a:latin typeface="Khmer MEF1" pitchFamily="2" charset="0"/>
                <a:cs typeface="Khmer MEF1" pitchFamily="2" charset="0"/>
              </a:rPr>
              <a:t>..</a:t>
            </a:r>
            <a:r>
              <a:rPr lang="km-KH" sz="1600" b="1" dirty="0">
                <a:latin typeface="Khmer MEF1" pitchFamily="2" charset="0"/>
                <a:cs typeface="Khmer MEF1" pitchFamily="2" charset="0"/>
              </a:rPr>
              <a:t>	</a:t>
            </a:r>
            <a:endParaRPr lang="en-US" sz="1600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304800" y="1295400"/>
            <a:ext cx="4572000" cy="1990560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57150" lvl="0">
              <a:spcAft>
                <a:spcPts val="1000"/>
              </a:spcAft>
            </a:pPr>
            <a:r>
              <a:rPr lang="en-GB" sz="1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*</a:t>
            </a:r>
            <a:r>
              <a:rPr lang="km-KH" sz="1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អាទិភាព (ប្រសិនមាន)</a:t>
            </a:r>
            <a:endParaRPr kumimoji="0" lang="ca-ES" sz="1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Khmer MEF1" pitchFamily="2" charset="0"/>
              <a:cs typeface="Khmer MEF1" pitchFamily="2" charset="0"/>
            </a:endParaRPr>
          </a:p>
          <a:p>
            <a:pPr marL="0" marR="5715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km-K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ខ្ពស់</a:t>
            </a:r>
            <a:r>
              <a:rPr kumimoji="0" lang="km-K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: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 </a:t>
            </a:r>
            <a:r>
              <a:rPr kumimoji="0" lang="km-K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ដើម្បីកាត់បន្ថយហានិភ័យសំខាន់ៗដែលនាំឲ្យខូចខាតងាយ​រង​​​គ្រោះ ឬ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​</a:t>
            </a:r>
            <a:r>
              <a:rPr kumimoji="0" lang="km-K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បាត់បង់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​</a:t>
            </a:r>
            <a:r>
              <a:rPr kumimoji="0" lang="km-K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កេរ្តិ៍ឈ្មោះរបស់ស្ថាប័ន។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hmer MEF1" pitchFamily="2" charset="0"/>
              <a:cs typeface="Khmer MEF1" pitchFamily="2" charset="0"/>
            </a:endParaRPr>
          </a:p>
          <a:p>
            <a:pPr marL="0" marR="180975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km-K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មធ្យម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: </a:t>
            </a:r>
            <a:r>
              <a:rPr kumimoji="0" lang="km-K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ដើម្បីចាត់វិធានការលើបញ្ហាដែលមិនទាន់មានលក្ខណៈ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​</a:t>
            </a:r>
            <a:r>
              <a:rPr kumimoji="0" lang="km-K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ល្អ​ប្រសើរ​និងដែលសំខាន់សម្រាប់ពង្រឹងប្រព័ន្ធ និងនីតិវិធី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hmer MEF1" pitchFamily="2" charset="0"/>
              <a:cs typeface="Khmer MEF1" pitchFamily="2" charset="0"/>
            </a:endParaRPr>
          </a:p>
          <a:p>
            <a:pPr marL="0" marR="180975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km-K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ទាប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:</a:t>
            </a:r>
            <a:r>
              <a:rPr kumimoji="0" lang="km-K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 ពង្រឹងការត្រួតពិនិត្យដែលមានស្រាប់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 </a:t>
            </a:r>
            <a:r>
              <a:rPr kumimoji="0" lang="km-K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ឬចងក្រងឯកសារ​ក្នុង​ទី​ន្លែងដែល​មិនសូវសំខាន់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hmer MEF1" pitchFamily="2" charset="0"/>
              <a:cs typeface="Khmer MEF1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181600" y="1295400"/>
            <a:ext cx="4800600" cy="199056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* </a:t>
            </a:r>
            <a:r>
              <a:rPr kumimoji="0" lang="km-K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អពៈ</a:t>
            </a:r>
            <a:r>
              <a:rPr kumimoji="0" lang="km-K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 បានអនុវត្តតាមនូវអនុសាសន៍ពេញលេញ និងបានកាត់បន្ថយនូវហានិភ័យឲ្យដល់កម្រិតមួយអាចទទួលយកបាន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*</a:t>
            </a:r>
            <a:r>
              <a:rPr kumimoji="0" lang="km-K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អខៈ</a:t>
            </a:r>
            <a:r>
              <a:rPr kumimoji="0" lang="km-K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 បានអនុវត្តតាមនូវអនុសាសន៍ខ្លះ និងហានិភ័យសំណល់ស្ថិតក្នុងកម្រិតមួយមិនអាចទទួលយកបាន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hmer MEF1" pitchFamily="2" charset="0"/>
              <a:cs typeface="Khmer MEF1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*</a:t>
            </a:r>
            <a:r>
              <a:rPr kumimoji="0" lang="km-K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 </a:t>
            </a:r>
            <a:r>
              <a:rPr kumimoji="0" lang="km-K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មអៈ</a:t>
            </a:r>
            <a:r>
              <a:rPr kumimoji="0" lang="km-K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 មិនបានអនុវត្តតាមនូវអនុសាសន៍ និងហានិភ័យនៅតែមាន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hmer MEF1" pitchFamily="2" charset="0"/>
              <a:cs typeface="Khmer MEF1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*’</a:t>
            </a:r>
            <a:r>
              <a:rPr kumimoji="0" lang="km-K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មពៈ</a:t>
            </a:r>
            <a:r>
              <a:rPr kumimoji="0" lang="km-K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 មិនមានហានិភ័យពាក់ព័ន្ធ និងមិនមានហានិភ័យសំណល់ទៀតទេ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5715000"/>
            <a:ext cx="10210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1300" b="1" u="sng" dirty="0">
                <a:latin typeface="Khmer MEF1" pitchFamily="2" charset="0"/>
                <a:cs typeface="Khmer MEF1" pitchFamily="2" charset="0"/>
              </a:rPr>
              <a:t>សំគាល់ៈ</a:t>
            </a:r>
            <a:r>
              <a:rPr lang="km-KH" sz="1300" b="1" dirty="0">
                <a:latin typeface="Khmer MEF1" pitchFamily="2" charset="0"/>
                <a:cs typeface="Khmer MEF1" pitchFamily="2" charset="0"/>
              </a:rPr>
              <a:t> </a:t>
            </a:r>
            <a:r>
              <a:rPr lang="km-KH" sz="1300" dirty="0">
                <a:latin typeface="Khmer MEF1" pitchFamily="2" charset="0"/>
                <a:cs typeface="Khmer MEF1" pitchFamily="2" charset="0"/>
              </a:rPr>
              <a:t>លេខអនុសាសន៍មានប្រាំតួ : </a:t>
            </a:r>
            <a:r>
              <a:rPr lang="km-KH" sz="1300" dirty="0" smtClean="0">
                <a:latin typeface="Khmer MEF1" pitchFamily="2" charset="0"/>
                <a:cs typeface="Khmer MEF1" pitchFamily="2" charset="0"/>
              </a:rPr>
              <a:t>តួទី</a:t>
            </a:r>
            <a:r>
              <a:rPr lang="km-KH" sz="1300" dirty="0">
                <a:latin typeface="Khmer MEF1" pitchFamily="2" charset="0"/>
                <a:cs typeface="Khmer MEF1" pitchFamily="2" charset="0"/>
              </a:rPr>
              <a:t>១អក្សរ </a:t>
            </a:r>
            <a:r>
              <a:rPr lang="en-US" sz="1300" dirty="0">
                <a:latin typeface="Khmer MEF1" pitchFamily="2" charset="0"/>
                <a:cs typeface="Khmer MEF1" pitchFamily="2" charset="0"/>
              </a:rPr>
              <a:t>“</a:t>
            </a:r>
            <a:r>
              <a:rPr lang="km-KH" sz="1300" dirty="0">
                <a:latin typeface="Khmer MEF1" pitchFamily="2" charset="0"/>
                <a:cs typeface="Khmer MEF1" pitchFamily="2" charset="0"/>
              </a:rPr>
              <a:t>អ” ពីរតួបន្ទាប់ជាលេខពីរខ្ទង់ចុងក្រោយនៃការិយបរិច្ឆេទ និងពីរតួចុងក្រោយជាលេខលំដាប់អនុសាសន៍</a:t>
            </a:r>
            <a:endParaRPr lang="en-US" sz="1300" dirty="0">
              <a:latin typeface="Khmer MEF1" pitchFamily="2" charset="0"/>
              <a:cs typeface="Khmer MEF1" pitchFamily="2" charset="0"/>
            </a:endParaRPr>
          </a:p>
          <a:p>
            <a:endParaRPr lang="en-US" sz="1300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6324600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1600" b="1" dirty="0">
                <a:latin typeface="Khmer MEF1" pitchFamily="2" charset="0"/>
                <a:cs typeface="Khmer MEF1" pitchFamily="2" charset="0"/>
              </a:rPr>
              <a:t>រៀបចំដោ</a:t>
            </a:r>
            <a:r>
              <a:rPr lang="km-KH" sz="1600" b="1" dirty="0" smtClean="0">
                <a:latin typeface="Khmer MEF1" pitchFamily="2" charset="0"/>
                <a:cs typeface="Khmer MEF1" pitchFamily="2" charset="0"/>
              </a:rPr>
              <a:t>យៈ</a:t>
            </a:r>
            <a:r>
              <a:rPr lang="ca-ES" sz="1600" b="1" dirty="0" smtClean="0">
                <a:latin typeface="Khmer MEF1" pitchFamily="2" charset="0"/>
                <a:cs typeface="Khmer MEF1" pitchFamily="2" charset="0"/>
              </a:rPr>
              <a:t> ......................				</a:t>
            </a:r>
            <a:r>
              <a:rPr lang="km-KH" sz="1600" b="1" dirty="0">
                <a:latin typeface="Khmer MEF1" pitchFamily="2" charset="0"/>
                <a:cs typeface="Khmer MEF1" pitchFamily="2" charset="0"/>
              </a:rPr>
              <a:t>	 ត្រួតពិនិត្យដោ</a:t>
            </a:r>
            <a:r>
              <a:rPr lang="km-KH" sz="1600" b="1" dirty="0" smtClean="0">
                <a:latin typeface="Khmer MEF1" pitchFamily="2" charset="0"/>
                <a:cs typeface="Khmer MEF1" pitchFamily="2" charset="0"/>
              </a:rPr>
              <a:t>យៈ</a:t>
            </a:r>
            <a:r>
              <a:rPr lang="ca-ES" sz="1600" b="1" dirty="0" smtClean="0">
                <a:latin typeface="Khmer MEF1" pitchFamily="2" charset="0"/>
                <a:cs typeface="Khmer MEF1" pitchFamily="2" charset="0"/>
              </a:rPr>
              <a:t> .....................</a:t>
            </a:r>
            <a:endParaRPr lang="en-US" sz="1600" b="1" dirty="0">
              <a:latin typeface="Khmer MEF1" pitchFamily="2" charset="0"/>
              <a:cs typeface="Khmer MEF1" pitchFamily="2" charset="0"/>
            </a:endParaRPr>
          </a:p>
          <a:p>
            <a:r>
              <a:rPr lang="km-KH" sz="1600" b="1" dirty="0">
                <a:latin typeface="Khmer MEF1" pitchFamily="2" charset="0"/>
                <a:cs typeface="Khmer MEF1" pitchFamily="2" charset="0"/>
              </a:rPr>
              <a:t>កាលបរិច្ឆេទៈ </a:t>
            </a:r>
            <a:r>
              <a:rPr lang="ca-ES" sz="1600" b="1" dirty="0" smtClean="0">
                <a:latin typeface="Khmer MEF1" pitchFamily="2" charset="0"/>
                <a:cs typeface="Khmer MEF1" pitchFamily="2" charset="0"/>
              </a:rPr>
              <a:t>......................</a:t>
            </a:r>
            <a:r>
              <a:rPr lang="km-KH" sz="1600" b="1" dirty="0" smtClean="0">
                <a:latin typeface="Khmer MEF1" pitchFamily="2" charset="0"/>
                <a:cs typeface="Khmer MEF1" pitchFamily="2" charset="0"/>
              </a:rPr>
              <a:t>                                                                 </a:t>
            </a:r>
            <a:r>
              <a:rPr lang="km-KH" sz="1600" b="1" dirty="0">
                <a:latin typeface="Khmer MEF1" pitchFamily="2" charset="0"/>
                <a:cs typeface="Khmer MEF1" pitchFamily="2" charset="0"/>
              </a:rPr>
              <a:t>កាលបរិច្ឆេ</a:t>
            </a:r>
            <a:r>
              <a:rPr lang="km-KH" sz="1600" b="1" dirty="0" smtClean="0">
                <a:latin typeface="Khmer MEF1" pitchFamily="2" charset="0"/>
                <a:cs typeface="Khmer MEF1" pitchFamily="2" charset="0"/>
              </a:rPr>
              <a:t>ទៈ</a:t>
            </a:r>
            <a:r>
              <a:rPr lang="ca-ES" sz="1600" b="1" dirty="0" smtClean="0">
                <a:latin typeface="Khmer MEF1" pitchFamily="2" charset="0"/>
                <a:cs typeface="Khmer MEF1" pitchFamily="2" charset="0"/>
              </a:rPr>
              <a:t> ...........................</a:t>
            </a:r>
            <a:endParaRPr lang="en-US" sz="1600" b="1" dirty="0">
              <a:latin typeface="Khmer MEF1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788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37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មាតិកា</a:t>
            </a:r>
            <a:endParaRPr lang="en-US" sz="3700" dirty="0">
              <a:solidFill>
                <a:srgbClr val="0000CC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525780" y="1468120"/>
            <a:ext cx="9464040" cy="535432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I</a:t>
            </a:r>
            <a:r>
              <a:rPr lang="en-US" sz="32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. </a:t>
            </a:r>
            <a:r>
              <a:rPr lang="km-KH" sz="32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សេចក្តីផ្តើម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II</a:t>
            </a:r>
            <a:r>
              <a:rPr lang="en-US" sz="32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. </a:t>
            </a:r>
            <a:r>
              <a:rPr lang="ca-ES" sz="32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ផែនការ</a:t>
            </a:r>
            <a:r>
              <a:rPr lang="km-KH" sz="32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សវនកម្មផ្ទៃក្នុង</a:t>
            </a:r>
            <a:r>
              <a:rPr lang="en-US" sz="32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III. </a:t>
            </a:r>
            <a:r>
              <a:rPr lang="km-KH" sz="32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​ការអនុវត្តសវនកម្មផ្ទៃក្នុង</a:t>
            </a:r>
            <a:endParaRPr lang="en-US" sz="32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IV. </a:t>
            </a:r>
            <a:r>
              <a:rPr lang="ca-ES" sz="32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របាយការណ៍សវនកម្មផ្ទៃក្នុង</a:t>
            </a:r>
            <a:endParaRPr lang="en-US" sz="32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V. </a:t>
            </a:r>
            <a:r>
              <a:rPr lang="ca-ES" sz="32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គមនាគមន៍លទ្ធផលសវនកម្ម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VI</a:t>
            </a:r>
            <a:r>
              <a:rPr lang="en-US" sz="32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. </a:t>
            </a:r>
            <a:r>
              <a:rPr lang="ca-ES" sz="32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ការតាមដានអនុសាសន៍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048000"/>
            <a:ext cx="8506763" cy="107111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3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 </a:t>
            </a:r>
            <a:br>
              <a:rPr lang="en-US" sz="33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</a:br>
            <a:r>
              <a:rPr lang="km-KH" sz="33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/>
            </a:r>
            <a:br>
              <a:rPr lang="km-KH" sz="33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</a:br>
            <a:r>
              <a:rPr lang="km-KH" sz="33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/>
            </a:r>
            <a:br>
              <a:rPr lang="km-KH" sz="33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</a:br>
            <a:r>
              <a:rPr lang="en-US" sz="37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II</a:t>
            </a:r>
            <a:r>
              <a:rPr lang="en-US" sz="3700" dirty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. </a:t>
            </a:r>
            <a:r>
              <a:rPr lang="ca-ES" sz="3700" dirty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ផែនការ</a:t>
            </a:r>
            <a:r>
              <a:rPr lang="km-KH" sz="3700" dirty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សវនកម្មផ្ទៃក្នុង</a:t>
            </a:r>
            <a:r>
              <a:rPr lang="en-US" sz="3700" dirty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 </a:t>
            </a:r>
            <a:r>
              <a:rPr lang="en-US" sz="3700" b="1" dirty="0">
                <a:solidFill>
                  <a:srgbClr val="002060"/>
                </a:solidFill>
                <a:latin typeface="Khmer MEF1" pitchFamily="2" charset="0"/>
                <a:ea typeface="Khmer MEF1" pitchFamily="2" charset="0"/>
                <a:cs typeface="Khmer MEF1" pitchFamily="2" charset="0"/>
              </a:rPr>
              <a:t/>
            </a:r>
            <a:br>
              <a:rPr lang="en-US" sz="3700" b="1" dirty="0">
                <a:solidFill>
                  <a:srgbClr val="002060"/>
                </a:solidFill>
                <a:latin typeface="Khmer MEF1" pitchFamily="2" charset="0"/>
                <a:ea typeface="Khmer MEF1" pitchFamily="2" charset="0"/>
                <a:cs typeface="Khmer MEF1" pitchFamily="2" charset="0"/>
              </a:rPr>
            </a:br>
            <a:r>
              <a:rPr lang="en-US" sz="3700" b="1" dirty="0">
                <a:solidFill>
                  <a:srgbClr val="002060"/>
                </a:solidFill>
                <a:latin typeface="Khmer MEF1" pitchFamily="2" charset="0"/>
                <a:ea typeface="Khmer MEF1" pitchFamily="2" charset="0"/>
                <a:cs typeface="Khmer MEF1" pitchFamily="2" charset="0"/>
              </a:rPr>
              <a:t/>
            </a:r>
            <a:br>
              <a:rPr lang="en-US" sz="3700" b="1" dirty="0">
                <a:solidFill>
                  <a:srgbClr val="002060"/>
                </a:solidFill>
                <a:latin typeface="Khmer MEF1" pitchFamily="2" charset="0"/>
                <a:ea typeface="Khmer MEF1" pitchFamily="2" charset="0"/>
                <a:cs typeface="Khmer MEF1" pitchFamily="2" charset="0"/>
              </a:rPr>
            </a:br>
            <a:r>
              <a:rPr lang="km-KH" sz="3000" b="1" dirty="0">
                <a:solidFill>
                  <a:srgbClr val="3333CC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​ </a:t>
            </a:r>
            <a:r>
              <a:rPr lang="ca-ES" sz="3000" b="1" dirty="0">
                <a:solidFill>
                  <a:srgbClr val="3333CC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/>
            </a:r>
            <a:br>
              <a:rPr lang="ca-ES" sz="3000" b="1" dirty="0">
                <a:solidFill>
                  <a:srgbClr val="3333CC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</a:br>
            <a:endParaRPr lang="en-US" sz="3300" dirty="0">
              <a:solidFill>
                <a:srgbClr val="3333CC"/>
              </a:solidFill>
              <a:latin typeface="Khmer OS Muol Light" pitchFamily="2" charset="0"/>
              <a:cs typeface="Khmer OS Muol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027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9113520" cy="844182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>
              <a:lnSpc>
                <a:spcPct val="200000"/>
              </a:lnSpc>
            </a:pPr>
            <a:r>
              <a:rPr lang="ca-ES" sz="2400" b="1" dirty="0" smtClean="0">
                <a:latin typeface="Khmer MEF1" pitchFamily="2" charset="0"/>
                <a:cs typeface="Khmer MEF1" pitchFamily="2" charset="0"/>
              </a:rPr>
              <a:t>២. តារាង</a:t>
            </a:r>
            <a:r>
              <a:rPr lang="ca-ES" sz="2400" b="1" dirty="0">
                <a:latin typeface="Khmer MEF1" pitchFamily="2" charset="0"/>
                <a:cs typeface="Khmer MEF1" pitchFamily="2" charset="0"/>
              </a:rPr>
              <a:t>ឧបសម្ព័ន្ធ </a:t>
            </a:r>
            <a:r>
              <a:rPr lang="ca-ES" sz="2400" b="1" dirty="0" smtClean="0">
                <a:latin typeface="Khmer MEF1" pitchFamily="2" charset="0"/>
                <a:cs typeface="Khmer MEF1" pitchFamily="2" charset="0"/>
              </a:rPr>
              <a:t>២៖ </a:t>
            </a:r>
            <a:r>
              <a:rPr lang="en-US" sz="2400" b="1" dirty="0" err="1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ផែនការសកម្មភាពកែលម្អ</a:t>
            </a:r>
            <a:r>
              <a:rPr lang="ca-ES" sz="2400" b="1" dirty="0" smtClean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 </a:t>
            </a:r>
            <a:endParaRPr lang="en-US" sz="2400" b="1" dirty="0">
              <a:solidFill>
                <a:srgbClr val="0000CC"/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2954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សវនដ្ឋាន </a:t>
            </a:r>
            <a:r>
              <a:rPr lang="en-US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:</a:t>
            </a:r>
            <a:r>
              <a:rPr lang="km-KH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 ..........................</a:t>
            </a:r>
            <a:endParaRPr lang="en-US" dirty="0">
              <a:solidFill>
                <a:srgbClr val="0000CC"/>
              </a:solidFill>
              <a:latin typeface="Khmer MEF1" pitchFamily="2" charset="0"/>
              <a:cs typeface="Khmer MEF1" pitchFamily="2" charset="0"/>
            </a:endParaRPr>
          </a:p>
          <a:p>
            <a:r>
              <a:rPr lang="km-KH" dirty="0" smtClean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លេខ</a:t>
            </a:r>
            <a:r>
              <a:rPr lang="km-KH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របាយការណ៍</a:t>
            </a:r>
            <a:r>
              <a:rPr lang="x-none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:</a:t>
            </a:r>
            <a:r>
              <a:rPr lang="km-KH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  </a:t>
            </a:r>
            <a:r>
              <a:rPr lang="en-US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P</a:t>
            </a:r>
            <a:r>
              <a:rPr lang="km-KH" dirty="0" smtClean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.04.062.15</a:t>
            </a:r>
            <a:endParaRPr lang="en-US" dirty="0">
              <a:solidFill>
                <a:srgbClr val="0000CC"/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4778375" y="1452563"/>
            <a:ext cx="5356225" cy="1519237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350" marR="33020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km-K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ខ្ពស់: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  </a:t>
            </a:r>
            <a:r>
              <a:rPr kumimoji="0" lang="km-K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ដើម្បីកាត់បន្ថយហានិភ័យសំខាន់ៗដែលនាំឲ្យខូចខាត ងាយ​រង​​​គ្រោះ ឬ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​</a:t>
            </a:r>
            <a:r>
              <a:rPr kumimoji="0" lang="km-K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បាត់បង់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​</a:t>
            </a:r>
            <a:r>
              <a:rPr kumimoji="0" lang="km-K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កេរ្តិ៍ឈ្មោះរបស់ស្ថាប័ន។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hmer MEF1" pitchFamily="2" charset="0"/>
              <a:cs typeface="Khmer MEF1" pitchFamily="2" charset="0"/>
            </a:endParaRPr>
          </a:p>
          <a:p>
            <a:pPr marL="6350" marR="33020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km-K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មធ្យម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:</a:t>
            </a:r>
            <a:r>
              <a:rPr kumimoji="0" lang="km-K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ដើម្បីចាត់វិធានការលើបញ្ហាដែលមិនទាន់មានលក្ខណៈ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​</a:t>
            </a:r>
            <a:r>
              <a:rPr kumimoji="0" lang="km-K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ល្អ​</a:t>
            </a:r>
            <a:r>
              <a:rPr kumimoji="0" lang="ca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ប្រ​</a:t>
            </a:r>
            <a:r>
              <a:rPr kumimoji="0" lang="km-K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សើរ​និងដែលសំខាន់សម្រាប់ពង្រឹងប្រព័ន្ធ និងនីតិវិធី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hmer MEF1" pitchFamily="2" charset="0"/>
              <a:cs typeface="Khmer MEF1" pitchFamily="2" charset="0"/>
            </a:endParaRPr>
          </a:p>
          <a:p>
            <a:pPr marL="6350" marR="33020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km-K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ទាប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:</a:t>
            </a:r>
            <a:r>
              <a:rPr kumimoji="0" lang="km-K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ពង្រឹងការត្រួតពិនិត្យដែលមានស្រាប់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 </a:t>
            </a:r>
            <a:r>
              <a:rPr kumimoji="0" lang="km-K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ឬចងក្រងឯកសារក្នុងទីដែលមិន​សូវសំខាន់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hmer MEF1" pitchFamily="2" charset="0"/>
              <a:cs typeface="Khmer MEF1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639802"/>
              </p:ext>
            </p:extLst>
          </p:nvPr>
        </p:nvGraphicFramePr>
        <p:xfrm>
          <a:off x="304800" y="3200399"/>
          <a:ext cx="9982200" cy="32003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9465"/>
                <a:gridCol w="2480425"/>
                <a:gridCol w="1754447"/>
                <a:gridCol w="1209964"/>
                <a:gridCol w="1512455"/>
                <a:gridCol w="1875444"/>
              </a:tblGrid>
              <a:tr h="631194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km-KH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លេខអនុសាសន៍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km-KH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អនុសាសន៍​សវនកម្ម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km-KH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សកម្មភាពដែលថ្នាក់ដឹកនាំ បានឯកភាព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km-KH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អាទិភាព</a:t>
                      </a:r>
                      <a:r>
                        <a:rPr lang="en-GB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*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km-KH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មន្ត្រីទទួលបន្ទុក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km-KH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កាលបរិច្ឆេទ</a:t>
                      </a:r>
                      <a:r>
                        <a:rPr lang="en-GB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​</a:t>
                      </a:r>
                      <a:r>
                        <a:rPr lang="km-KH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ឯកភាព</a:t>
                      </a:r>
                      <a:endParaRPr lang="en-US" sz="1400" dirty="0">
                        <a:effectLst/>
                        <a:latin typeface="Khmer MEF1" pitchFamily="2" charset="0"/>
                        <a:cs typeface="Khmer MEF1" pitchFamily="2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km-KH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បញ្ចប់ការអនុវត្ត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41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ca-ES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អ.១៥.០១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r>
                        <a:rPr lang="km-KH" sz="14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.......................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ឯកភាព</a:t>
                      </a:r>
                      <a:endParaRPr lang="en-US" sz="14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r>
                        <a:rPr lang="km-KH" sz="14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ខ្ពស់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r>
                        <a:rPr lang="km-KH" sz="14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លោក  ក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r>
                        <a:rPr lang="km-KH" sz="14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២២ វិច្ឆិកា​២០១៦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41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ca-ES" sz="140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អ.១៥.០២</a:t>
                      </a:r>
                      <a:endParaRPr lang="en-US" sz="14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r>
                        <a:rPr lang="km-KH" sz="14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......................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km-KH" sz="1400" dirty="0" smtClean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មិនឯកភាព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km-KH" sz="1400" dirty="0" smtClean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ខ្ពស់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r>
                        <a:rPr lang="km-KH" sz="14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គ្មាន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r>
                        <a:rPr lang="km-KH" sz="14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គ្មាន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41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4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r>
                        <a:rPr lang="km-KH" sz="14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...........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41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4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km-KH" sz="14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...................</a:t>
                      </a:r>
                      <a:r>
                        <a:rPr lang="en-GB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4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4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41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4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km-KH" sz="14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.....................</a:t>
                      </a:r>
                      <a:r>
                        <a:rPr lang="en-GB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4800" y="6526099"/>
            <a:ext cx="998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1600" dirty="0">
                <a:latin typeface="Khmer MEF1" pitchFamily="2" charset="0"/>
                <a:cs typeface="Khmer MEF1" pitchFamily="2" charset="0"/>
              </a:rPr>
              <a:t> ហត្ថលេខាប្រធានប្រតិភូសវនកម្ម			   ហត្ថលេខាប្រធានសវនដ្ឋាន </a:t>
            </a:r>
            <a:r>
              <a:rPr lang="en-US" sz="1600" dirty="0">
                <a:latin typeface="Khmer MEF1" pitchFamily="2" charset="0"/>
                <a:cs typeface="Khmer MEF1" pitchFamily="2" charset="0"/>
              </a:rPr>
              <a:t>[</a:t>
            </a:r>
            <a:r>
              <a:rPr lang="km-KH" sz="1600" dirty="0">
                <a:latin typeface="Khmer MEF1" pitchFamily="2" charset="0"/>
                <a:cs typeface="Khmer MEF1" pitchFamily="2" charset="0"/>
              </a:rPr>
              <a:t>អគ្គនាយក/នាយកដ្ឋាន/មន្ទីរ</a:t>
            </a:r>
            <a:r>
              <a:rPr lang="ca-ES" sz="1600" dirty="0">
                <a:latin typeface="Khmer MEF1" pitchFamily="2" charset="0"/>
                <a:cs typeface="Khmer MEF1" pitchFamily="2" charset="0"/>
              </a:rPr>
              <a:t>...</a:t>
            </a:r>
            <a:r>
              <a:rPr lang="en-US" sz="1600" dirty="0">
                <a:latin typeface="Khmer MEF1" pitchFamily="2" charset="0"/>
                <a:cs typeface="Khmer MEF1" pitchFamily="2" charset="0"/>
              </a:rPr>
              <a:t>]</a:t>
            </a:r>
          </a:p>
          <a:p>
            <a:r>
              <a:rPr lang="km-KH" sz="1600" dirty="0">
                <a:latin typeface="Khmer MEF1" pitchFamily="2" charset="0"/>
                <a:cs typeface="Khmer MEF1" pitchFamily="2" charset="0"/>
              </a:rPr>
              <a:t>   កាលបរិច្ឆេទ</a:t>
            </a:r>
            <a:r>
              <a:rPr lang="km-KH" sz="1600" dirty="0" smtClean="0">
                <a:latin typeface="Khmer MEF1" pitchFamily="2" charset="0"/>
                <a:cs typeface="Khmer MEF1" pitchFamily="2" charset="0"/>
              </a:rPr>
              <a:t>............................</a:t>
            </a:r>
            <a:r>
              <a:rPr lang="ca-ES" sz="1600" dirty="0" smtClean="0">
                <a:latin typeface="Khmer MEF1" pitchFamily="2" charset="0"/>
                <a:cs typeface="Khmer MEF1" pitchFamily="2" charset="0"/>
              </a:rPr>
              <a:t>	</a:t>
            </a:r>
            <a:r>
              <a:rPr lang="km-KH" sz="1600" dirty="0">
                <a:latin typeface="Khmer MEF1" pitchFamily="2" charset="0"/>
                <a:cs typeface="Khmer MEF1" pitchFamily="2" charset="0"/>
              </a:rPr>
              <a:t>	    កាលបរិច្ឆេទ</a:t>
            </a:r>
            <a:r>
              <a:rPr lang="km-KH" sz="1600" dirty="0" smtClean="0">
                <a:latin typeface="Khmer MEF1" pitchFamily="2" charset="0"/>
                <a:cs typeface="Khmer MEF1" pitchFamily="2" charset="0"/>
              </a:rPr>
              <a:t>..................................</a:t>
            </a:r>
            <a:endParaRPr lang="en-US" sz="1600" dirty="0">
              <a:latin typeface="Khmer MEF1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366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3581400"/>
            <a:ext cx="8149590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algn="ctr"/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V. គមនាគមន៍លទ្ធផលសវនកម្ម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44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28600" y="1447800"/>
            <a:ext cx="9831847" cy="518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498" tIns="52249" rIns="104498" bIns="52249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91866" indent="-391866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សកម្មភាពនេះជាប់ពាក់ព័ន្ធទៅន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ឹ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ងការ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បែងចែក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លទ្ធផលសវនកម្ម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ជូនភាគីពាក់ព័ន្ធ</a:t>
            </a:r>
          </a:p>
          <a:p>
            <a:pPr marL="391866" indent="-391866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400" dirty="0">
                <a:latin typeface="Khmer MEF1" pitchFamily="2" charset="0"/>
                <a:cs typeface="Khmer MEF1" pitchFamily="2" charset="0"/>
              </a:rPr>
              <a:t>វា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ជួយសវនដ្ឋាន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ក្នុងការ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កំណត់សកម្មភាពជាក់លាក់ ដើម្បីកែលម្អលើ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លទ្ធផល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រកឃើញក្នុង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ពេល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សវនកម្ម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តាមពេលវេលាកំណត់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ដែល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បានព្រមព្រៀងគ្នា</a:t>
            </a:r>
            <a:endParaRPr lang="ca-ES" sz="2400" dirty="0">
              <a:latin typeface="Khmer MEF1" pitchFamily="2" charset="0"/>
              <a:cs typeface="Khmer MEF1" pitchFamily="2" charset="0"/>
            </a:endParaRPr>
          </a:p>
          <a:p>
            <a:pPr marL="391866" indent="-391866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400" dirty="0">
                <a:latin typeface="Khmer MEF1" pitchFamily="2" charset="0"/>
                <a:cs typeface="Khmer MEF1" pitchFamily="2" charset="0"/>
              </a:rPr>
              <a:t>របាយការណ៍សវនកម្មចុងក្រោយត្រូវបានធ្វើគមនាគមន៍លទ្ធផល ជូនភាគីពាក់ព័ន្ធ ដូចជា៖</a:t>
            </a:r>
          </a:p>
          <a:p>
            <a:pPr marL="1371531" lvl="1" indent="-522488" eaLnBrk="1" hangingPunct="1">
              <a:lnSpc>
                <a:spcPct val="150000"/>
              </a:lnSpc>
              <a:buAutoNum type="arabicPeriod"/>
            </a:pPr>
            <a:r>
              <a:rPr lang="en-PH" sz="2000" dirty="0" err="1">
                <a:latin typeface="Khmer MEF1" pitchFamily="2" charset="0"/>
                <a:cs typeface="Khmer MEF1" pitchFamily="2" charset="0"/>
              </a:rPr>
              <a:t>រដ្ឋមន្ត្រីក្រសួង</a:t>
            </a:r>
            <a:r>
              <a:rPr lang="en-PH" sz="20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PH" sz="2000" dirty="0" err="1">
                <a:latin typeface="Khmer MEF1" pitchFamily="2" charset="0"/>
                <a:cs typeface="Khmer MEF1" pitchFamily="2" charset="0"/>
              </a:rPr>
              <a:t>ស្ថាប័ន</a:t>
            </a:r>
            <a:r>
              <a:rPr lang="en-PH" sz="2000" dirty="0">
                <a:latin typeface="Khmer MEF1" pitchFamily="2" charset="0"/>
                <a:cs typeface="Khmer MEF1" pitchFamily="2" charset="0"/>
              </a:rPr>
              <a:t>  </a:t>
            </a:r>
            <a:r>
              <a:rPr lang="en-PH" sz="2000" dirty="0" err="1">
                <a:latin typeface="Khmer MEF1" pitchFamily="2" charset="0"/>
                <a:cs typeface="Khmer MEF1" pitchFamily="2" charset="0"/>
              </a:rPr>
              <a:t>ដែលជាអាណាព្យាបាលសវនដ្ឋាន</a:t>
            </a:r>
            <a:r>
              <a:rPr lang="en-PH" sz="20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PH" sz="2000" dirty="0" err="1">
                <a:latin typeface="Khmer MEF1" pitchFamily="2" charset="0"/>
                <a:cs typeface="Khmer MEF1" pitchFamily="2" charset="0"/>
              </a:rPr>
              <a:t>ដើម្បីសម្រេចចិត្តនិងមានវិធានការ</a:t>
            </a:r>
            <a:endParaRPr lang="en-PH" sz="2000" dirty="0">
              <a:latin typeface="Khmer MEF1" pitchFamily="2" charset="0"/>
              <a:cs typeface="Khmer MEF1" pitchFamily="2" charset="0"/>
            </a:endParaRPr>
          </a:p>
          <a:p>
            <a:pPr marL="1371531" lvl="1" indent="-522488" eaLnBrk="1" hangingPunct="1">
              <a:lnSpc>
                <a:spcPct val="150000"/>
              </a:lnSpc>
              <a:buAutoNum type="arabicPeriod"/>
            </a:pPr>
            <a:r>
              <a:rPr lang="en-PH" sz="2000" dirty="0" err="1">
                <a:latin typeface="Khmer MEF1" pitchFamily="2" charset="0"/>
                <a:cs typeface="Khmer MEF1" pitchFamily="2" charset="0"/>
              </a:rPr>
              <a:t>អាជ្ញាធរសវនកម្មជាតិ</a:t>
            </a:r>
            <a:r>
              <a:rPr lang="en-PH" sz="20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PH" sz="2000" dirty="0" err="1">
                <a:latin typeface="Khmer MEF1" pitchFamily="2" charset="0"/>
                <a:cs typeface="Khmer MEF1" pitchFamily="2" charset="0"/>
              </a:rPr>
              <a:t>ដើម្បីជ្រាបជារបាយការណ</a:t>
            </a:r>
            <a:r>
              <a:rPr lang="en-PH" sz="2000" dirty="0">
                <a:latin typeface="Khmer MEF1" pitchFamily="2" charset="0"/>
                <a:cs typeface="Khmer MEF1" pitchFamily="2" charset="0"/>
              </a:rPr>
              <a:t>៍</a:t>
            </a:r>
          </a:p>
          <a:p>
            <a:pPr marL="1371531" lvl="1" indent="-522488" eaLnBrk="1" hangingPunct="1">
              <a:lnSpc>
                <a:spcPct val="150000"/>
              </a:lnSpc>
              <a:buAutoNum type="arabicPeriod"/>
            </a:pPr>
            <a:r>
              <a:rPr lang="en-PH" sz="2000" dirty="0" err="1">
                <a:latin typeface="Khmer MEF1" pitchFamily="2" charset="0"/>
                <a:cs typeface="Khmer MEF1" pitchFamily="2" charset="0"/>
              </a:rPr>
              <a:t>សវនដ្</a:t>
            </a:r>
            <a:r>
              <a:rPr lang="en-PH" sz="2000" dirty="0" err="1" smtClean="0">
                <a:latin typeface="Khmer MEF1" pitchFamily="2" charset="0"/>
                <a:cs typeface="Khmer MEF1" pitchFamily="2" charset="0"/>
              </a:rPr>
              <a:t>ឋានដើម្បី</a:t>
            </a:r>
            <a:r>
              <a:rPr lang="en-PH" sz="2000" dirty="0" err="1">
                <a:latin typeface="Khmer MEF1" pitchFamily="2" charset="0"/>
                <a:cs typeface="Khmer MEF1" pitchFamily="2" charset="0"/>
              </a:rPr>
              <a:t>អនុ</a:t>
            </a:r>
            <a:r>
              <a:rPr lang="en-PH" sz="2000" dirty="0" err="1" smtClean="0">
                <a:latin typeface="Khmer MEF1" pitchFamily="2" charset="0"/>
                <a:cs typeface="Khmer MEF1" pitchFamily="2" charset="0"/>
              </a:rPr>
              <a:t>វត្ត</a:t>
            </a:r>
            <a:endParaRPr lang="en-PH" sz="2000" dirty="0" smtClean="0">
              <a:latin typeface="Khmer MEF1" pitchFamily="2" charset="0"/>
              <a:cs typeface="Khmer MEF1" pitchFamily="2" charset="0"/>
            </a:endParaRPr>
          </a:p>
          <a:p>
            <a:pPr marL="1371531" lvl="1" indent="-522488" eaLnBrk="1" hangingPunct="1">
              <a:lnSpc>
                <a:spcPct val="150000"/>
              </a:lnSpc>
              <a:buAutoNum type="arabicPeriod"/>
            </a:pPr>
            <a:r>
              <a:rPr lang="km-KH" sz="2000" dirty="0" smtClean="0">
                <a:latin typeface="Khmer MEF1" pitchFamily="2" charset="0"/>
                <a:cs typeface="Khmer MEF1" pitchFamily="2" charset="0"/>
              </a:rPr>
              <a:t>ភាគីផ្សេងទៀតករណីប្រធានស្ថាប័នតម្រូវ</a:t>
            </a:r>
            <a:r>
              <a:rPr lang="en-PH" sz="2000" dirty="0" smtClean="0">
                <a:latin typeface="Khmer MEF1" pitchFamily="2" charset="0"/>
                <a:cs typeface="Khmer MEF1" pitchFamily="2" charset="0"/>
              </a:rPr>
              <a:t> </a:t>
            </a:r>
            <a:r>
              <a:rPr lang="ca-ES" sz="2000" dirty="0">
                <a:latin typeface="Khmer MEF1" pitchFamily="2" charset="0"/>
                <a:cs typeface="Khmer MEF1" pitchFamily="2" charset="0"/>
              </a:rPr>
              <a:t>។</a:t>
            </a:r>
            <a:endParaRPr lang="en-PH" sz="2000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150" y="513098"/>
            <a:ext cx="8149590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V. គមនាគមន៍លទ្ធផលសវនកម្ម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91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1371600"/>
            <a:ext cx="8149590" cy="47485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algn="ctr"/>
            <a:r>
              <a:rPr lang="km-KH" sz="2400" dirty="0" smtClean="0">
                <a:latin typeface="Khmer MEF2" pitchFamily="2" charset="0"/>
                <a:cs typeface="Khmer MEF2" pitchFamily="2" charset="0"/>
              </a:rPr>
              <a:t>ទម្រង់ឆែកគុណភាព</a:t>
            </a:r>
            <a:r>
              <a:rPr lang="km-KH" sz="2400" dirty="0">
                <a:latin typeface="Khmer MEF2" pitchFamily="2" charset="0"/>
                <a:cs typeface="Khmer MEF2" pitchFamily="2" charset="0"/>
              </a:rPr>
              <a:t>ក្រោយ</a:t>
            </a:r>
            <a:r>
              <a:rPr lang="km-KH" sz="2400" dirty="0" smtClean="0">
                <a:latin typeface="Khmer MEF2" pitchFamily="2" charset="0"/>
                <a:cs typeface="Khmer MEF2" pitchFamily="2" charset="0"/>
              </a:rPr>
              <a:t>បញ្ចប់ការងារសវនកម្ម</a:t>
            </a:r>
            <a:endParaRPr lang="en-US" sz="2400" dirty="0">
              <a:latin typeface="Khmer MEF2" pitchFamily="2" charset="0"/>
              <a:cs typeface="Khmer MEF2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293521"/>
              </p:ext>
            </p:extLst>
          </p:nvPr>
        </p:nvGraphicFramePr>
        <p:xfrm>
          <a:off x="208597" y="3956643"/>
          <a:ext cx="9873955" cy="9963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09857"/>
                <a:gridCol w="1083154"/>
                <a:gridCol w="1280787"/>
                <a:gridCol w="2200157"/>
              </a:tblGrid>
              <a:tr h="326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km-KH" sz="1200" b="1" dirty="0">
                          <a:effectLst/>
                        </a:rPr>
                        <a:t>ចំណុច​ត្រួត​ពិនិត្យ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DaunPenh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km-KH" sz="1200" b="1" dirty="0">
                          <a:effectLst/>
                        </a:rPr>
                        <a:t>បាទ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DaunPenh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km-KH" sz="1200" b="1" dirty="0">
                          <a:effectLst/>
                        </a:rPr>
                        <a:t>ទេ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DaunPenh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km-KH" sz="1200" b="1" dirty="0">
                          <a:effectLst/>
                        </a:rPr>
                        <a:t>យោបល់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DaunPenh"/>
                      </a:endParaRPr>
                    </a:p>
                  </a:txBody>
                  <a:tcPr marL="27305" marR="27305" marT="0" marB="0"/>
                </a:tc>
              </a:tr>
              <a:tr h="670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km-KH" sz="1200" dirty="0" smtClean="0">
                          <a:effectLst/>
                        </a:rPr>
                        <a:t>១.តើ</a:t>
                      </a:r>
                      <a:r>
                        <a:rPr lang="km-KH" sz="1200" dirty="0">
                          <a:effectLst/>
                        </a:rPr>
                        <a:t>​ឯក​សារ​ផែន​ការ​ការ​ងារ​បានដាក់​ក្នុងបញ្ជី និងត្រូវ​បាន​​អនុម័ត​ដោយ​អ្នក​គ្រប់​គ្រង</a:t>
                      </a:r>
                      <a:r>
                        <a:rPr lang="en-US" sz="1200" dirty="0">
                          <a:effectLst/>
                        </a:rPr>
                        <a:t>/</a:t>
                      </a:r>
                      <a:r>
                        <a:rPr lang="km-KH" sz="1200" dirty="0">
                          <a:effectLst/>
                        </a:rPr>
                        <a:t>ប្រធាន និង​នាយក ឬ​អ្នកជំនួស (កំណត់​ដោយ​នាយក) មុន​ពេលចាប់​ផ្ដើម​ការងារ​​ដល់​</a:t>
                      </a:r>
                      <a:r>
                        <a:rPr lang="km-KH" sz="1200" dirty="0" smtClean="0">
                          <a:effectLst/>
                        </a:rPr>
                        <a:t>កន្លែងដែរ</a:t>
                      </a:r>
                      <a:r>
                        <a:rPr lang="km-KH" sz="1200" dirty="0">
                          <a:effectLst/>
                        </a:rPr>
                        <a:t>​ឬ​ទេ?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DaunPenh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DaunPenh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DaunPenh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km-KH" sz="1200" dirty="0" smtClean="0">
                        <a:effectLst/>
                      </a:endParaRPr>
                    </a:p>
                  </a:txBody>
                  <a:tcPr marL="27305" marR="27305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8596" y="1832985"/>
            <a:ext cx="9865995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kumimoji="0" lang="en-US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lnSpc>
                <a:spcPct val="15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kumimoji="0" lang="km-K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ea typeface="Times New Roman" pitchFamily="18" charset="0"/>
                <a:cs typeface="Khmer MEF1" pitchFamily="2" charset="0"/>
              </a:rPr>
              <a:t>សវនដ្ឋានៈ </a:t>
            </a:r>
            <a:r>
              <a:rPr lang="en-GB" sz="1400" b="1" dirty="0">
                <a:solidFill>
                  <a:srgbClr val="000000"/>
                </a:solidFill>
                <a:latin typeface="Khmer MEF1" pitchFamily="2" charset="0"/>
                <a:ea typeface="Times New Roman" pitchFamily="18" charset="0"/>
                <a:cs typeface="Khmer MEF1" pitchFamily="2" charset="0"/>
              </a:rPr>
              <a:t> </a:t>
            </a:r>
            <a:r>
              <a:rPr lang="en-GB" sz="1400" b="1" u="sng" dirty="0">
                <a:solidFill>
                  <a:srgbClr val="000000"/>
                </a:solidFill>
                <a:latin typeface="Khmer MEF1" pitchFamily="2" charset="0"/>
                <a:ea typeface="Times New Roman" pitchFamily="18" charset="0"/>
                <a:cs typeface="Khmer MEF1" pitchFamily="2" charset="0"/>
              </a:rPr>
              <a:t>			</a:t>
            </a:r>
            <a:r>
              <a:rPr kumimoji="0" lang="km-K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ea typeface="Times New Roman" pitchFamily="18" charset="0"/>
                <a:cs typeface="Khmer MEF1" pitchFamily="2" charset="0"/>
              </a:rPr>
              <a:t>          </a:t>
            </a:r>
            <a:r>
              <a:rPr lang="km-KH" sz="1400" b="1" dirty="0" smtClean="0">
                <a:latin typeface="Khmer MEF1" pitchFamily="2" charset="0"/>
                <a:ea typeface="Times New Roman" pitchFamily="18" charset="0"/>
                <a:cs typeface="Khmer MEF1" pitchFamily="2" charset="0"/>
              </a:rPr>
              <a:t>របាយការណ៍សវនកម្មលេខៈ</a:t>
            </a:r>
            <a:r>
              <a:rPr lang="en-GB" sz="1400" b="1" dirty="0" smtClean="0">
                <a:solidFill>
                  <a:srgbClr val="000000"/>
                </a:solidFill>
                <a:latin typeface="Khmer MEF1" pitchFamily="2" charset="0"/>
                <a:ea typeface="Times New Roman" pitchFamily="18" charset="0"/>
                <a:cs typeface="Khmer MEF1" pitchFamily="2" charset="0"/>
              </a:rPr>
              <a:t> </a:t>
            </a:r>
            <a:r>
              <a:rPr lang="en-GB" sz="1400" b="1" u="sng" dirty="0">
                <a:solidFill>
                  <a:srgbClr val="000000"/>
                </a:solidFill>
                <a:latin typeface="Khmer MEF1" pitchFamily="2" charset="0"/>
                <a:ea typeface="Times New Roman" pitchFamily="18" charset="0"/>
                <a:cs typeface="Khmer MEF1" pitchFamily="2" charset="0"/>
              </a:rPr>
              <a:t>			</a:t>
            </a:r>
            <a:r>
              <a:rPr lang="km-KH" sz="1400" dirty="0">
                <a:latin typeface="Khmer MEF1" pitchFamily="2" charset="0"/>
                <a:ea typeface="Times New Roman" pitchFamily="18" charset="0"/>
                <a:cs typeface="Khmer MEF1" pitchFamily="2" charset="0"/>
              </a:rPr>
              <a:t>​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hmer MEF1" pitchFamily="2" charset="0"/>
              <a:cs typeface="Khmer MEF1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kumimoji="0" lang="km-K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ea typeface="Times New Roman" pitchFamily="18" charset="0"/>
                <a:cs typeface="Khmer MEF1" pitchFamily="2" charset="0"/>
              </a:rPr>
              <a:t>អ្នក​ត្រួត​ពិនិត្យ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hmer MEF1" pitchFamily="2" charset="0"/>
                <a:ea typeface="Times New Roman" pitchFamily="18" charset="0"/>
                <a:cs typeface="Khmer MEF1" pitchFamily="2" charset="0"/>
              </a:rPr>
              <a:t>: </a:t>
            </a:r>
            <a:r>
              <a:rPr kumimoji="0" lang="en-GB" sz="1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hmer MEF1" pitchFamily="2" charset="0"/>
                <a:ea typeface="Times New Roman" pitchFamily="18" charset="0"/>
                <a:cs typeface="Khmer MEF1" pitchFamily="2" charset="0"/>
              </a:rPr>
              <a:t>			</a:t>
            </a:r>
            <a:r>
              <a:rPr kumimoji="0" lang="km-K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ea typeface="Times New Roman" pitchFamily="18" charset="0"/>
                <a:cs typeface="Khmer MEF1" pitchFamily="2" charset="0"/>
              </a:rPr>
              <a:t>​កាល​បរិច្ឆេទត្រួត​ពិនិត្យ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hmer MEF1" pitchFamily="2" charset="0"/>
                <a:ea typeface="Times New Roman" pitchFamily="18" charset="0"/>
                <a:cs typeface="Khmer MEF1" pitchFamily="2" charset="0"/>
              </a:rPr>
              <a:t>:</a:t>
            </a:r>
            <a:r>
              <a:rPr kumimoji="0" lang="en-GB" sz="1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hmer MEF1" pitchFamily="2" charset="0"/>
                <a:ea typeface="Times New Roman" pitchFamily="18" charset="0"/>
                <a:cs typeface="Khmer MEF1" pitchFamily="2" charset="0"/>
              </a:rPr>
              <a:t>______________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hmer MEF1" pitchFamily="2" charset="0"/>
              <a:cs typeface="Khmer MEF1" pitchFamily="2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kumimoji="0" lang="km-K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ea typeface="Times New Roman" pitchFamily="18" charset="0"/>
                <a:cs typeface="Khmer MEF1" pitchFamily="2" charset="0"/>
              </a:rPr>
              <a:t>​</a:t>
            </a:r>
            <a:r>
              <a:rPr kumimoji="0" lang="km-KH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ea typeface="Times New Roman" pitchFamily="18" charset="0"/>
                <a:cs typeface="Khmer MEF1" pitchFamily="2" charset="0"/>
              </a:rPr>
              <a:t>ផ្នែក</a:t>
            </a:r>
            <a:r>
              <a:rPr kumimoji="0" lang="en-GB" sz="140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hmer MEF1" pitchFamily="2" charset="0"/>
                <a:ea typeface="Times New Roman" pitchFamily="18" charset="0"/>
                <a:cs typeface="Khmer MEF1" pitchFamily="2" charset="0"/>
              </a:rPr>
              <a:t> 1:</a:t>
            </a:r>
            <a:r>
              <a:rPr kumimoji="0" lang="en-GB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Khmer MEF1" pitchFamily="2" charset="0"/>
                <a:ea typeface="Times New Roman" pitchFamily="18" charset="0"/>
                <a:cs typeface="Khmer MEF1" pitchFamily="2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ea typeface="Times New Roman" pitchFamily="18" charset="0"/>
                <a:cs typeface="Khmer MEF1" pitchFamily="2" charset="0"/>
              </a:rPr>
              <a:t>​</a:t>
            </a:r>
            <a:r>
              <a:rPr kumimoji="0" lang="km-KH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ea typeface="Times New Roman" pitchFamily="18" charset="0"/>
                <a:cs typeface="Khmer MEF1" pitchFamily="2" charset="0"/>
              </a:rPr>
              <a:t>រដ្ឋបាល និង​ការ​រៀប​ចំ​ឯក​សារ​សវន​កម្ម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hmer MEF1" pitchFamily="2" charset="0"/>
              <a:cs typeface="Khmer MEF1" pitchFamily="2" charset="0"/>
            </a:endParaRPr>
          </a:p>
          <a:p>
            <a:pPr lvl="0" algn="just" eaLnBrk="0" hangingPunct="0">
              <a:lnSpc>
                <a:spcPct val="15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kumimoji="0" lang="km-K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ea typeface="Times New Roman" pitchFamily="18" charset="0"/>
                <a:cs typeface="Khmer MEF1" pitchFamily="2" charset="0"/>
              </a:rPr>
              <a:t>អ្នក​ត្រួត​ពិនិត្យ​ត្រូវ​​ពិនិត្យ​សំណេរ​ការងារ​ ដើម្បី​បញ្ជាក់​ពី​ការ​ប្រតិបត្តិ​តាម​គោល​នយោ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ea typeface="Times New Roman" pitchFamily="18" charset="0"/>
                <a:cs typeface="Khmer MEF1" pitchFamily="2" charset="0"/>
              </a:rPr>
              <a:t>​</a:t>
            </a:r>
            <a:r>
              <a:rPr kumimoji="0" lang="km-K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ea typeface="Times New Roman" pitchFamily="18" charset="0"/>
                <a:cs typeface="Khmer MEF1" pitchFamily="2" charset="0"/>
              </a:rPr>
              <a:t>បាយ និង​នីតិវិធី​ផ្ទៃ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ea typeface="Times New Roman" pitchFamily="18" charset="0"/>
                <a:cs typeface="Khmer MEF1" pitchFamily="2" charset="0"/>
              </a:rPr>
              <a:t>​</a:t>
            </a:r>
            <a:r>
              <a:rPr kumimoji="0" lang="km-K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ea typeface="Times New Roman" pitchFamily="18" charset="0"/>
                <a:cs typeface="Khmer MEF1" pitchFamily="2" charset="0"/>
              </a:rPr>
              <a:t>ក្នុង និង​ស្តង់​ដា​សវនកម្ម​សម្រាប់</a:t>
            </a:r>
            <a:r>
              <a:rPr lang="km-KH" sz="1400" dirty="0" smtClean="0">
                <a:latin typeface="Khmer MEF1" pitchFamily="2" charset="0"/>
                <a:ea typeface="Times New Roman" pitchFamily="18" charset="0"/>
                <a:cs typeface="Khmer MEF1" pitchFamily="2" charset="0"/>
              </a:rPr>
              <a:t>រ​</a:t>
            </a:r>
            <a:r>
              <a:rPr lang="km-KH" sz="1400" dirty="0">
                <a:latin typeface="Khmer MEF1" pitchFamily="2" charset="0"/>
                <a:ea typeface="Times New Roman" pitchFamily="18" charset="0"/>
                <a:cs typeface="Khmer MEF1" pitchFamily="2" charset="0"/>
              </a:rPr>
              <a:t>ការ​ងារ</a:t>
            </a:r>
            <a:r>
              <a:rPr kumimoji="0" lang="km-K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ea typeface="Times New Roman" pitchFamily="18" charset="0"/>
                <a:cs typeface="Khmer MEF1" pitchFamily="2" charset="0"/>
              </a:rPr>
              <a:t>​ផែន​ការ ការ​រៀប​ចំ​ឯកសារ ការ​ចុះ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ea typeface="Times New Roman" pitchFamily="18" charset="0"/>
                <a:cs typeface="Khmer MEF1" pitchFamily="2" charset="0"/>
              </a:rPr>
              <a:t>​</a:t>
            </a:r>
            <a:r>
              <a:rPr kumimoji="0" lang="km-K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ea typeface="Times New Roman" pitchFamily="18" charset="0"/>
                <a:cs typeface="Khmer MEF1" pitchFamily="2" charset="0"/>
              </a:rPr>
              <a:t>តាម​ដាន​ដល់​កន្លែង​ ​និងរបាយការណ៍ និង​សម្រាប់​ដោះ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ea typeface="Times New Roman" pitchFamily="18" charset="0"/>
                <a:cs typeface="Khmer MEF1" pitchFamily="2" charset="0"/>
              </a:rPr>
              <a:t>​</a:t>
            </a:r>
            <a:r>
              <a:rPr kumimoji="0" lang="km-K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ea typeface="Times New Roman" pitchFamily="18" charset="0"/>
                <a:cs typeface="Khmer MEF1" pitchFamily="2" charset="0"/>
              </a:rPr>
              <a:t>ស្រាយ​ជា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ea typeface="Times New Roman" pitchFamily="18" charset="0"/>
                <a:cs typeface="Khmer MEF1" pitchFamily="2" charset="0"/>
              </a:rPr>
              <a:t>​</a:t>
            </a:r>
            <a:r>
              <a:rPr kumimoji="0" lang="km-K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ea typeface="Times New Roman" pitchFamily="18" charset="0"/>
                <a:cs typeface="Khmer MEF1" pitchFamily="2" charset="0"/>
              </a:rPr>
              <a:t>មួយ​នឹងបញ្ហា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ea typeface="Times New Roman" pitchFamily="18" charset="0"/>
                <a:cs typeface="Khmer MEF1" pitchFamily="2" charset="0"/>
              </a:rPr>
              <a:t>​</a:t>
            </a:r>
            <a:r>
              <a:rPr kumimoji="0" lang="km-K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ea typeface="Times New Roman" pitchFamily="18" charset="0"/>
                <a:cs typeface="Khmer MEF1" pitchFamily="2" charset="0"/>
              </a:rPr>
              <a:t>រដ្ឋបាល ដែល​ទាក់ទង​នឹង​សវនកម្ម (ឧទាហរណ៍៖ ធានាក្រដាស​ (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ea typeface="Times New Roman" pitchFamily="18" charset="0"/>
                <a:cs typeface="Khmer MEF1" pitchFamily="2" charset="0"/>
              </a:rPr>
              <a:t>securing paper) </a:t>
            </a:r>
            <a:r>
              <a:rPr kumimoji="0" lang="km-K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ea typeface="Times New Roman" pitchFamily="18" charset="0"/>
                <a:cs typeface="Khmer MEF1" pitchFamily="2" charset="0"/>
              </a:rPr>
              <a:t>និង​ឯកសារ​អេឡិចត្រូនិច នៅ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ea typeface="Times New Roman" pitchFamily="18" charset="0"/>
                <a:cs typeface="Khmer MEF1" pitchFamily="2" charset="0"/>
              </a:rPr>
              <a:t>​</a:t>
            </a:r>
            <a:r>
              <a:rPr kumimoji="0" lang="km-K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ea typeface="Times New Roman" pitchFamily="18" charset="0"/>
                <a:cs typeface="Khmer MEF1" pitchFamily="2" charset="0"/>
              </a:rPr>
              <a:t>ពេល​បញ្ចប់​​រាល់​សវនកម្ម​នីមួយៗ)។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150" y="513098"/>
            <a:ext cx="8149590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V. គមនាគមន៍លទ្ធផលសវនកម្ម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316812"/>
              </p:ext>
            </p:extLst>
          </p:nvPr>
        </p:nvGraphicFramePr>
        <p:xfrm>
          <a:off x="208598" y="4953000"/>
          <a:ext cx="9865994" cy="1051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05577"/>
                <a:gridCol w="1082280"/>
                <a:gridCol w="1279754"/>
                <a:gridCol w="2198383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km-KH" sz="1200" dirty="0" smtClean="0">
                          <a:effectLst/>
                        </a:rPr>
                        <a:t>២.តើ</a:t>
                      </a:r>
                      <a:r>
                        <a:rPr lang="km-KH" sz="1200" dirty="0">
                          <a:effectLst/>
                        </a:rPr>
                        <a:t>​កម្ម​វិធី​សវន​កម្ម​បាន​ចុះ​ហត្ថ​លេខា ចុះកាល​បរិច្ឆេទ </a:t>
                      </a:r>
                      <a:r>
                        <a:rPr lang="km-KH" sz="1200" dirty="0">
                          <a:effectLst/>
                          <a:highlight>
                            <a:srgbClr val="FFFF00"/>
                          </a:highlight>
                        </a:rPr>
                        <a:t>​</a:t>
                      </a:r>
                      <a:r>
                        <a:rPr lang="km-KH" sz="1200" dirty="0">
                          <a:effectLst/>
                        </a:rPr>
                        <a:t>ចុះលេខយោង (</a:t>
                      </a:r>
                      <a:r>
                        <a:rPr lang="en-GB" sz="1200" dirty="0">
                          <a:effectLst/>
                        </a:rPr>
                        <a:t>cross-referenced) </a:t>
                      </a:r>
                      <a:r>
                        <a:rPr lang="km-KH" sz="1200" dirty="0">
                          <a:effectLst/>
                        </a:rPr>
                        <a:t>និង​អនុម័ត​ដោយ​អ្នក​គ្រប់​គ្រង</a:t>
                      </a:r>
                      <a:r>
                        <a:rPr lang="en-US" sz="1200" dirty="0">
                          <a:effectLst/>
                        </a:rPr>
                        <a:t>/</a:t>
                      </a:r>
                      <a:r>
                        <a:rPr lang="km-KH" sz="1200" dirty="0">
                          <a:effectLst/>
                        </a:rPr>
                        <a:t>ប្រធាន ​មុន​ពេល​ចាប់​ផ្តើម​ធ្វើ​តេស្ត​សវនកម្ម ដែរ​ឬ​ទេ?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DaunPenh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DaunPenh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DaunPenh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DaunPenh"/>
                      </a:endParaRPr>
                    </a:p>
                  </a:txBody>
                  <a:tcPr marL="27305" marR="27305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km-KH" sz="1200" dirty="0" smtClean="0">
                          <a:effectLst/>
                        </a:rPr>
                        <a:t>៣.តើ</a:t>
                      </a:r>
                      <a:r>
                        <a:rPr lang="km-KH" sz="1200" dirty="0">
                          <a:effectLst/>
                        </a:rPr>
                        <a:t>​សន្លឹក​ការ​​នីមួយៗមាន​ភស្តុ​តាង​ពីចំណង​ជើង​ ចុះ​ហត្ថលេខា មានប្រភព មានកាល​បរិច្ឆេទ​នៃ​ការ​បំពេញ​ការ​ងារ និង​ត្រួត​ពិនិត្យដែរ​ឬ​ទេ?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DaunPenh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DaunPenh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DaunPenh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DaunPenh"/>
                      </a:endParaRPr>
                    </a:p>
                  </a:txBody>
                  <a:tcPr marL="27305" marR="27305" marT="0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785772"/>
              </p:ext>
            </p:extLst>
          </p:nvPr>
        </p:nvGraphicFramePr>
        <p:xfrm>
          <a:off x="192405" y="6019800"/>
          <a:ext cx="9865995" cy="841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05577"/>
                <a:gridCol w="1082280"/>
                <a:gridCol w="1279754"/>
                <a:gridCol w="2198384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km-KH" sz="1200" dirty="0" smtClean="0">
                          <a:effectLst/>
                        </a:rPr>
                        <a:t>៤.តើ</a:t>
                      </a:r>
                      <a:r>
                        <a:rPr lang="km-KH" sz="1200" dirty="0">
                          <a:effectLst/>
                        </a:rPr>
                        <a:t>​មាន​ភស្តុតាង​ពី​ការ​ត្រួត​ពិនិត្យ​របស់​អ្នក​គ្រប់​គ្រង​នៅ​លើ​គ្រប់​​សន្លឹក​ការ​ងារ​ដែរ​ឬ​ទេ?​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DaunPenh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DaunPenh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DaunPenh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DaunPenh"/>
                      </a:endParaRPr>
                    </a:p>
                  </a:txBody>
                  <a:tcPr marL="27305" marR="27305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km-KH" sz="1200" dirty="0" smtClean="0">
                          <a:effectLst/>
                        </a:rPr>
                        <a:t>៥.តើ</a:t>
                      </a:r>
                      <a:r>
                        <a:rPr lang="km-KH" sz="1200" dirty="0">
                          <a:effectLst/>
                        </a:rPr>
                        <a:t>​របាយ​ការណ៍​ថត​ចម្លង​បាន​ដាក់​ចូល​ទៅ​ក្នុង​សន្លឹក​ការ​ងារ​ និង​មានចុះលេខយោង ​(</a:t>
                      </a:r>
                      <a:r>
                        <a:rPr lang="en-GB" sz="1200" dirty="0">
                          <a:effectLst/>
                        </a:rPr>
                        <a:t>cross-referenced) </a:t>
                      </a:r>
                      <a:r>
                        <a:rPr lang="km-KH" sz="1200" dirty="0">
                          <a:effectLst/>
                        </a:rPr>
                        <a:t>ដែរ​ឬ​ទេ?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DaunPenh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DaunPenh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DaunPenh"/>
                      </a:endParaRPr>
                    </a:p>
                  </a:txBody>
                  <a:tcPr marL="27305" marR="273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DaunPenh"/>
                      </a:endParaRPr>
                    </a:p>
                  </a:txBody>
                  <a:tcPr marL="27305" marR="27305" marT="0" marB="0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16557" y="6934200"/>
            <a:ext cx="9865995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lnSpc>
                <a:spcPct val="15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km-KH" sz="1400" dirty="0">
                <a:latin typeface="Khmer MEF1" pitchFamily="2" charset="0"/>
                <a:ea typeface="Times New Roman" pitchFamily="18" charset="0"/>
                <a:cs typeface="Khmer MEF1" pitchFamily="2" charset="0"/>
              </a:rPr>
              <a:t>អ្នក</a:t>
            </a:r>
            <a:r>
              <a:rPr lang="km-KH" sz="1400" dirty="0" smtClean="0">
                <a:latin typeface="Khmer MEF1" pitchFamily="2" charset="0"/>
                <a:ea typeface="Times New Roman" pitchFamily="18" charset="0"/>
                <a:cs typeface="Khmer MEF1" pitchFamily="2" charset="0"/>
              </a:rPr>
              <a:t>​រៀបចំ</a:t>
            </a:r>
            <a:r>
              <a:rPr lang="en-GB" sz="1400" b="1" dirty="0" smtClean="0">
                <a:solidFill>
                  <a:srgbClr val="000000"/>
                </a:solidFill>
                <a:latin typeface="Khmer MEF1" pitchFamily="2" charset="0"/>
                <a:ea typeface="Times New Roman" pitchFamily="18" charset="0"/>
                <a:cs typeface="Khmer MEF1" pitchFamily="2" charset="0"/>
              </a:rPr>
              <a:t>: </a:t>
            </a:r>
            <a:r>
              <a:rPr lang="en-GB" sz="1400" b="1" u="sng" dirty="0">
                <a:solidFill>
                  <a:srgbClr val="000000"/>
                </a:solidFill>
                <a:latin typeface="Khmer MEF1" pitchFamily="2" charset="0"/>
                <a:ea typeface="Times New Roman" pitchFamily="18" charset="0"/>
                <a:cs typeface="Khmer MEF1" pitchFamily="2" charset="0"/>
              </a:rPr>
              <a:t>			</a:t>
            </a:r>
            <a:r>
              <a:rPr lang="km-KH" sz="1400" dirty="0" smtClean="0">
                <a:latin typeface="Khmer MEF1" pitchFamily="2" charset="0"/>
                <a:ea typeface="Times New Roman" pitchFamily="18" charset="0"/>
                <a:cs typeface="Khmer MEF1" pitchFamily="2" charset="0"/>
              </a:rPr>
              <a:t>​                                                                                                  អ្នកត្រួត</a:t>
            </a:r>
            <a:r>
              <a:rPr lang="km-KH" sz="1400" dirty="0">
                <a:latin typeface="Khmer MEF1" pitchFamily="2" charset="0"/>
                <a:ea typeface="Times New Roman" pitchFamily="18" charset="0"/>
                <a:cs typeface="Khmer MEF1" pitchFamily="2" charset="0"/>
              </a:rPr>
              <a:t>​ពិនិត្យ</a:t>
            </a:r>
            <a:r>
              <a:rPr lang="en-GB" sz="1400" dirty="0">
                <a:solidFill>
                  <a:srgbClr val="000000"/>
                </a:solidFill>
                <a:latin typeface="Khmer MEF1" pitchFamily="2" charset="0"/>
                <a:ea typeface="Times New Roman" pitchFamily="18" charset="0"/>
                <a:cs typeface="Khmer MEF1" pitchFamily="2" charset="0"/>
              </a:rPr>
              <a:t>:</a:t>
            </a:r>
            <a:r>
              <a:rPr lang="en-GB" sz="1400" u="sng" dirty="0">
                <a:solidFill>
                  <a:srgbClr val="000000"/>
                </a:solidFill>
                <a:latin typeface="Khmer MEF1" pitchFamily="2" charset="0"/>
                <a:ea typeface="Times New Roman" pitchFamily="18" charset="0"/>
                <a:cs typeface="Khmer MEF1" pitchFamily="2" charset="0"/>
              </a:rPr>
              <a:t>______________</a:t>
            </a:r>
            <a:endParaRPr lang="en-US" sz="1400" dirty="0">
              <a:latin typeface="Khmer MEF1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0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>
          <a:xfrm>
            <a:off x="838200" y="3581400"/>
            <a:ext cx="8149590" cy="1056110"/>
          </a:xfrm>
        </p:spPr>
        <p:txBody>
          <a:bodyPr/>
          <a:lstStyle/>
          <a:p>
            <a:r>
              <a:rPr lang="en-US" sz="2800" dirty="0">
                <a:latin typeface="Khmer OS System" pitchFamily="2" charset="0"/>
                <a:ea typeface="Khmer OS System" pitchFamily="2" charset="0"/>
                <a:cs typeface="Khmer OS System" pitchFamily="2" charset="0"/>
              </a:rPr>
              <a:t>VI.</a:t>
            </a:r>
            <a:r>
              <a:rPr lang="km-KH" sz="2800" dirty="0">
                <a:latin typeface="Khmer OS System" pitchFamily="2" charset="0"/>
                <a:ea typeface="Khmer OS System" pitchFamily="2" charset="0"/>
                <a:cs typeface="Khmer OS System" pitchFamily="2" charset="0"/>
              </a:rPr>
              <a:t> </a:t>
            </a:r>
            <a:r>
              <a:rPr lang="km-KH" sz="28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ការតាមដានការអនុវត្តអនុសាសន៍សវនកម្ម</a:t>
            </a:r>
            <a:endParaRPr lang="en-GB" sz="2800" dirty="0">
              <a:solidFill>
                <a:srgbClr val="0000CC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136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>
          <a:xfrm>
            <a:off x="613410" y="345440"/>
            <a:ext cx="8149590" cy="1056110"/>
          </a:xfrm>
        </p:spPr>
        <p:txBody>
          <a:bodyPr/>
          <a:lstStyle/>
          <a:p>
            <a:pPr algn="l"/>
            <a:r>
              <a:rPr lang="en-US" sz="2800" dirty="0">
                <a:latin typeface="Khmer OS System" pitchFamily="2" charset="0"/>
                <a:ea typeface="Khmer OS System" pitchFamily="2" charset="0"/>
                <a:cs typeface="Khmer OS System" pitchFamily="2" charset="0"/>
              </a:rPr>
              <a:t>VI.</a:t>
            </a:r>
            <a:r>
              <a:rPr lang="km-KH" sz="2800" dirty="0">
                <a:latin typeface="Khmer OS System" pitchFamily="2" charset="0"/>
                <a:ea typeface="Khmer OS System" pitchFamily="2" charset="0"/>
                <a:cs typeface="Khmer OS System" pitchFamily="2" charset="0"/>
              </a:rPr>
              <a:t> </a:t>
            </a:r>
            <a:r>
              <a:rPr lang="km-KH" sz="28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ការតាមដានការអនុវត្តអនុសាសន៍សវនកម្ម</a:t>
            </a:r>
            <a:endParaRPr lang="en-GB" sz="2800" dirty="0">
              <a:solidFill>
                <a:srgbClr val="0000CC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  <p:sp>
        <p:nvSpPr>
          <p:cNvPr id="123907" name="Content Placeholder 2"/>
          <p:cNvSpPr>
            <a:spLocks noGrp="1"/>
          </p:cNvSpPr>
          <p:nvPr>
            <p:ph idx="1"/>
          </p:nvPr>
        </p:nvSpPr>
        <p:spPr>
          <a:xfrm>
            <a:off x="304800" y="1543685"/>
            <a:ext cx="9535240" cy="5030470"/>
          </a:xfrm>
        </p:spPr>
        <p:txBody>
          <a:bodyPr/>
          <a:lstStyle/>
          <a:p>
            <a:pPr marL="391866" lvl="1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4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ការតាមដានអនុវត្តជាផ្នែកមួយនៃដំណើរការសវនកម្មផ្ទៃក្នុង</a:t>
            </a:r>
          </a:p>
          <a:p>
            <a:pPr>
              <a:lnSpc>
                <a:spcPct val="150000"/>
              </a:lnSpc>
            </a:pPr>
            <a:r>
              <a:rPr lang="en-GB" sz="2400" dirty="0" err="1">
                <a:latin typeface="Khmer MEF1" pitchFamily="2" charset="0"/>
                <a:ea typeface="Khmer OS System" pitchFamily="2" charset="0"/>
                <a:cs typeface="Khmer MEF1" pitchFamily="2" charset="0"/>
              </a:rPr>
              <a:t>ប្រធានអង្គភាពសវនកម្ម</a:t>
            </a:r>
            <a:r>
              <a:rPr lang="km-KH" sz="24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ផ្ទៃក្នុង</a:t>
            </a:r>
            <a:r>
              <a:rPr lang="en-GB" sz="24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ត្រូវបង្កើតយន្តការតាមដាននិងធានាថាវិធានការរបស់ថ្នាក់ដឹកនាំត្រូវបានអនុវត្តដោយប្រសិទ្ធភាពឬក៏ថ្នាក់ដឹកនាំជាន់ខ្ពស់ព្រមទទួល</a:t>
            </a:r>
            <a:r>
              <a:rPr lang="km-KH" sz="24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យក</a:t>
            </a:r>
            <a:r>
              <a:rPr lang="en-GB" sz="2400" dirty="0" err="1">
                <a:latin typeface="Khmer MEF1" pitchFamily="2" charset="0"/>
                <a:ea typeface="Khmer OS System" pitchFamily="2" charset="0"/>
                <a:cs typeface="Khmer MEF1" pitchFamily="2" charset="0"/>
              </a:rPr>
              <a:t>ហានិភ័យ</a:t>
            </a:r>
            <a:r>
              <a:rPr lang="km-KH" sz="24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ដែល</a:t>
            </a:r>
            <a:r>
              <a:rPr lang="en-GB" sz="2400" dirty="0" err="1">
                <a:latin typeface="Khmer MEF1" pitchFamily="2" charset="0"/>
                <a:ea typeface="Khmer OS System" pitchFamily="2" charset="0"/>
                <a:cs typeface="Khmer MEF1" pitchFamily="2" charset="0"/>
              </a:rPr>
              <a:t>មិន</a:t>
            </a:r>
            <a:r>
              <a:rPr lang="km-KH" sz="24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បាន</a:t>
            </a:r>
            <a:r>
              <a:rPr lang="en-GB" sz="2400" dirty="0" err="1">
                <a:latin typeface="Khmer MEF1" pitchFamily="2" charset="0"/>
                <a:ea typeface="Khmer OS System" pitchFamily="2" charset="0"/>
                <a:cs typeface="Khmer MEF1" pitchFamily="2" charset="0"/>
              </a:rPr>
              <a:t>ចាត់វិធានការ</a:t>
            </a:r>
            <a:endParaRPr lang="en-GB" sz="2400" dirty="0">
              <a:latin typeface="Khmer MEF1" pitchFamily="2" charset="0"/>
              <a:ea typeface="Khmer OS System" pitchFamily="2" charset="0"/>
              <a:cs typeface="Khmer MEF1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2400" dirty="0">
              <a:latin typeface="Khmer MEF1" pitchFamily="2" charset="0"/>
              <a:ea typeface="Khmer OS System" pitchFamily="2" charset="0"/>
              <a:cs typeface="Khmer MEF1" pitchFamily="2" charset="0"/>
            </a:endParaRPr>
          </a:p>
          <a:p>
            <a:pPr marL="391866" lvl="1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400" dirty="0">
                <a:latin typeface="Khmer MEF1" pitchFamily="2" charset="0"/>
                <a:ea typeface="Khmer MEF1" pitchFamily="2" charset="0"/>
                <a:cs typeface="Khmer MEF1" pitchFamily="2" charset="0"/>
              </a:rPr>
              <a:t>វាគួររៀបចំពេលវេលាមួយសមស្របជាមួយនឹងវិធានការចាំបាច់ដទៃទៀតក្នុងការអនុវត្តសវនកម្ម។</a:t>
            </a:r>
            <a:endParaRPr lang="en-GB" sz="2400" dirty="0">
              <a:latin typeface="Khmer MEF1" pitchFamily="2" charset="0"/>
              <a:ea typeface="Khmer OS System" pitchFamily="2" charset="0"/>
              <a:cs typeface="Khmer MEF1" pitchFamily="2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Khmer MEF1" pitchFamily="2" charset="0"/>
              <a:ea typeface="Khmer MEF1" pitchFamily="2" charset="0"/>
              <a:cs typeface="Khmer MEF1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2458" y="4058920"/>
            <a:ext cx="5170170" cy="459462"/>
          </a:xfrm>
          <a:prstGeom prst="rect">
            <a:avLst/>
          </a:prstGeom>
          <a:noFill/>
        </p:spPr>
        <p:txBody>
          <a:bodyPr wrap="square" lIns="104498" tIns="52249" rIns="104498" bIns="52249">
            <a:spAutoFit/>
          </a:bodyPr>
          <a:lstStyle/>
          <a:p>
            <a:pPr>
              <a:defRPr/>
            </a:pPr>
            <a:r>
              <a:rPr lang="km-KH" sz="23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(</a:t>
            </a:r>
            <a:r>
              <a:rPr lang="en-GB" sz="23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IIA Performance Standard – 2500</a:t>
            </a:r>
            <a:r>
              <a:rPr lang="km-KH" sz="23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)</a:t>
            </a:r>
            <a:endParaRPr lang="en-GB" sz="2300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534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>
          <a:xfrm>
            <a:off x="262890" y="345440"/>
            <a:ext cx="8763000" cy="1056110"/>
          </a:xfrm>
        </p:spPr>
        <p:txBody>
          <a:bodyPr/>
          <a:lstStyle/>
          <a:p>
            <a:pPr algn="l"/>
            <a:r>
              <a:rPr lang="en-US" sz="2800" dirty="0">
                <a:latin typeface="Khmer OS System" pitchFamily="2" charset="0"/>
                <a:ea typeface="Khmer OS System" pitchFamily="2" charset="0"/>
                <a:cs typeface="Khmer OS System" pitchFamily="2" charset="0"/>
              </a:rPr>
              <a:t>VI.</a:t>
            </a:r>
            <a:r>
              <a:rPr lang="km-KH" sz="2800" dirty="0">
                <a:latin typeface="Khmer OS System" pitchFamily="2" charset="0"/>
                <a:ea typeface="Khmer OS System" pitchFamily="2" charset="0"/>
                <a:cs typeface="Khmer OS System" pitchFamily="2" charset="0"/>
              </a:rPr>
              <a:t> </a:t>
            </a:r>
            <a:r>
              <a:rPr lang="km-KH" sz="28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ការតាមដានការអនុវត្តអនុសាសន៍សវនកម្ម</a:t>
            </a:r>
            <a:r>
              <a:rPr lang="ca-ES" sz="28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(ត)</a:t>
            </a:r>
            <a:endParaRPr lang="en-GB" sz="2800" dirty="0">
              <a:solidFill>
                <a:srgbClr val="0000CC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  <p:sp>
        <p:nvSpPr>
          <p:cNvPr id="123909" name="Content Placeholder 2"/>
          <p:cNvSpPr txBox="1">
            <a:spLocks/>
          </p:cNvSpPr>
          <p:nvPr/>
        </p:nvSpPr>
        <p:spPr bwMode="auto">
          <a:xfrm>
            <a:off x="279321" y="1435895"/>
            <a:ext cx="9885759" cy="576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98" tIns="52249" rIns="104498" bIns="52249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km-KH" sz="24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ចំណុចសកម្មភាពដែលបានព្រមព្រៀងនៅក្នុង</a:t>
            </a:r>
            <a:r>
              <a:rPr lang="ca-ES" sz="24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របាយការណ៍</a:t>
            </a:r>
            <a:r>
              <a:rPr lang="km-KH" sz="24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សវនកម្មគួរតាមដានជាប្រចាំដោយប្រធានសវនកម្មផ្ទៃក្នុង ហើយលទ្ធផលនៃការតាមដានត្រូវពិភាក្សាជាមួយថ្នាក់ដឹកនាំសវនដ្ឋាន ។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km-KH" sz="24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ការតាមដានអនុវត្តសវនកម្មគួរត្រូវបានធ្វើឡើងនៅក្នុងរយៈពេល </a:t>
            </a:r>
            <a:r>
              <a:rPr lang="km-KH" sz="2400" b="1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៦ ខែ </a:t>
            </a:r>
            <a:r>
              <a:rPr lang="km-KH" sz="24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បន្ទាប់ពីកាលបរិច្ឆេទនៃកិច្ចប្រជុំបញ្ចប់​ ឬ </a:t>
            </a:r>
            <a:r>
              <a:rPr lang="km-KH" sz="2400" b="1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១ឆ្នាំ </a:t>
            </a:r>
            <a:r>
              <a:rPr lang="km-KH" sz="24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ផ្អែកទៅតាមលទ្ធផលសវនកម្ម </a:t>
            </a:r>
            <a:endParaRPr lang="ca-ES" sz="2400" dirty="0">
              <a:latin typeface="Khmer MEF1" pitchFamily="2" charset="0"/>
              <a:ea typeface="Khmer OS System" pitchFamily="2" charset="0"/>
              <a:cs typeface="Khmer MEF1" pitchFamily="2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ca-ES" sz="24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ការចុះបេសកកម្មតាម</a:t>
            </a:r>
            <a:r>
              <a:rPr lang="km-KH" sz="24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ដានអនុវត្ត</a:t>
            </a:r>
            <a:r>
              <a:rPr lang="ca-ES" sz="24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  ត្រូវរៀបចំឡើងតាមលំដាប់លំដោយ ដូចការចុះធ្វើសវនកម្មធម្មតាដែរ ហើយត្រូវរៀបចំរបាយការណ៍ស្តីពីការតាមដានការអនុ</a:t>
            </a:r>
            <a:r>
              <a:rPr lang="ca-ES" sz="2400" dirty="0" smtClean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វត្ត  អនុ</a:t>
            </a:r>
            <a:r>
              <a:rPr lang="ca-ES" sz="24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សាសន៍</a:t>
            </a:r>
            <a:r>
              <a:rPr lang="km-KH" sz="24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។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3600" dirty="0">
              <a:latin typeface="Khmer MEF1" pitchFamily="2" charset="0"/>
              <a:ea typeface="Khmer OS System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659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>
          <a:xfrm>
            <a:off x="279320" y="345440"/>
            <a:ext cx="9009459" cy="1056110"/>
          </a:xfrm>
        </p:spPr>
        <p:txBody>
          <a:bodyPr/>
          <a:lstStyle/>
          <a:p>
            <a:pPr algn="l"/>
            <a:r>
              <a:rPr lang="en-US" sz="2800" dirty="0">
                <a:latin typeface="Khmer OS System" pitchFamily="2" charset="0"/>
                <a:ea typeface="Khmer OS System" pitchFamily="2" charset="0"/>
                <a:cs typeface="Khmer OS System" pitchFamily="2" charset="0"/>
              </a:rPr>
              <a:t>VI.</a:t>
            </a:r>
            <a:r>
              <a:rPr lang="km-KH" sz="2800" dirty="0">
                <a:latin typeface="Khmer OS System" pitchFamily="2" charset="0"/>
                <a:ea typeface="Khmer OS System" pitchFamily="2" charset="0"/>
                <a:cs typeface="Khmer OS System" pitchFamily="2" charset="0"/>
              </a:rPr>
              <a:t> </a:t>
            </a:r>
            <a:r>
              <a:rPr lang="km-KH" sz="28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ការតាមដានការអនុវត្តអនុសាសន៍សវន</a:t>
            </a:r>
            <a:r>
              <a:rPr lang="km-KH" sz="2800" dirty="0" smtClean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កម្ម</a:t>
            </a:r>
            <a:r>
              <a:rPr lang="ca-ES" sz="2800" dirty="0" smtClean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 </a:t>
            </a:r>
            <a:r>
              <a:rPr lang="ca-ES" sz="28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(ត</a:t>
            </a:r>
            <a:r>
              <a:rPr lang="km-KH" sz="28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ចប់</a:t>
            </a:r>
            <a:r>
              <a:rPr lang="ca-ES" sz="2800" dirty="0">
                <a:solidFill>
                  <a:srgbClr val="0000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)</a:t>
            </a:r>
            <a:endParaRPr lang="en-GB" sz="2800" dirty="0">
              <a:solidFill>
                <a:srgbClr val="0000CC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  <p:sp>
        <p:nvSpPr>
          <p:cNvPr id="123909" name="Content Placeholder 2"/>
          <p:cNvSpPr txBox="1">
            <a:spLocks/>
          </p:cNvSpPr>
          <p:nvPr/>
        </p:nvSpPr>
        <p:spPr bwMode="auto">
          <a:xfrm>
            <a:off x="279321" y="1435895"/>
            <a:ext cx="9885759" cy="576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98" tIns="52249" rIns="104498" bIns="52249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km-KH" sz="2400" dirty="0" smtClean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សវន</a:t>
            </a:r>
            <a:r>
              <a:rPr lang="ca-ES" sz="2400" dirty="0" smtClean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ករ</a:t>
            </a:r>
            <a:r>
              <a:rPr lang="ca-ES" sz="24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គួរបំពេញតារាង</a:t>
            </a:r>
            <a:r>
              <a:rPr lang="ca-ES" sz="2400" b="1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ឧបសម្ព័ន្ធ ១</a:t>
            </a:r>
            <a:r>
              <a:rPr lang="ca-ES" sz="24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 (</a:t>
            </a:r>
            <a:r>
              <a:rPr lang="km-KH" sz="2400" b="1" dirty="0">
                <a:latin typeface="Khmer MEF1" pitchFamily="2" charset="0"/>
                <a:cs typeface="Khmer MEF1" pitchFamily="2" charset="0"/>
              </a:rPr>
              <a:t>ការអនុវត្តអនុសាសន៍សវនកម្មគ្រាមុន</a:t>
            </a:r>
            <a:r>
              <a:rPr lang="ca-ES" sz="2400" b="1" dirty="0">
                <a:latin typeface="Khmer MEF1" pitchFamily="2" charset="0"/>
                <a:cs typeface="Khmer MEF1" pitchFamily="2" charset="0"/>
              </a:rPr>
              <a:t>)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  និងរាល់ចំណុចសកម្មភាពស្តីពីវឌ្ឍនភាពនៃការ</a:t>
            </a:r>
            <a:r>
              <a:rPr lang="ca-ES" sz="24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អនុវត្ត   អនុសាសន៍ ត្រូវតែគាំទ្រដោយភស្តុតាងភ្ជាប់មកជាមួយ </a:t>
            </a:r>
            <a:r>
              <a:rPr lang="km-KH" sz="24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។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ca-ES" sz="24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របាយការណ៍ស្តីពីការតាមដានការអនុវត្តអនុសាសន៍  ត្រូវរាយការណ៍ជូនអ្នកគ្រប់គ្រងក្រសួង ស្ថាប័ន ដែលជាអាណាព្យាបាលរបស់សវនដ្ឋាន ដើម្បីមានវិធានការអនុវត្តបន្ត និងត្រូវចែករំលែកព័ត៌មាននៅក្នុង</a:t>
            </a:r>
            <a:r>
              <a:rPr lang="km-KH" sz="24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    </a:t>
            </a:r>
            <a:r>
              <a:rPr lang="ca-ES" sz="24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របាយការណ៍ជូនសមាជិកសវនករដទៃទៀត ដើម្ប</a:t>
            </a:r>
            <a:r>
              <a:rPr lang="km-KH" sz="24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ី</a:t>
            </a:r>
            <a:r>
              <a:rPr lang="ca-ES" sz="24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តាមដាន ។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km-KH" sz="2400" dirty="0">
              <a:latin typeface="Khmer MEF1" pitchFamily="2" charset="0"/>
              <a:ea typeface="Khmer OS System" pitchFamily="2" charset="0"/>
              <a:cs typeface="Khmer MEF1" pitchFamily="2" charset="0"/>
            </a:endParaRPr>
          </a:p>
          <a:p>
            <a:pPr marL="0" indent="0">
              <a:lnSpc>
                <a:spcPct val="150000"/>
              </a:lnSpc>
              <a:spcBef>
                <a:spcPct val="20000"/>
              </a:spcBef>
            </a:pPr>
            <a:endParaRPr lang="en-US" sz="3600" dirty="0">
              <a:latin typeface="Khmer MEF1" pitchFamily="2" charset="0"/>
              <a:ea typeface="Khmer OS System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773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815130"/>
              </p:ext>
            </p:extLst>
          </p:nvPr>
        </p:nvGraphicFramePr>
        <p:xfrm>
          <a:off x="228601" y="3429000"/>
          <a:ext cx="10058399" cy="21235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000"/>
                <a:gridCol w="1335390"/>
                <a:gridCol w="989746"/>
                <a:gridCol w="923361"/>
                <a:gridCol w="1003829"/>
                <a:gridCol w="804672"/>
                <a:gridCol w="989746"/>
                <a:gridCol w="2868655"/>
              </a:tblGrid>
              <a:tr h="1219200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endParaRPr lang="ca-ES" sz="1400" dirty="0" smtClean="0">
                        <a:effectLst/>
                        <a:latin typeface="Khmer MEF1" pitchFamily="2" charset="0"/>
                        <a:cs typeface="Khmer MEF1" pitchFamily="2" charset="0"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km-KH" sz="14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លេខ</a:t>
                      </a:r>
                      <a:endParaRPr lang="en-US" sz="1400" dirty="0">
                        <a:effectLst/>
                        <a:latin typeface="Khmer MEF1" pitchFamily="2" charset="0"/>
                        <a:cs typeface="Khmer MEF1" pitchFamily="2" charset="0"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km-KH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អនុសាសន៍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endParaRPr lang="ca-ES" sz="1400" dirty="0" smtClean="0">
                        <a:effectLst/>
                        <a:latin typeface="Khmer MEF1" pitchFamily="2" charset="0"/>
                        <a:cs typeface="Khmer MEF1" pitchFamily="2" charset="0"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km-KH" sz="14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អនុ</a:t>
                      </a:r>
                      <a:r>
                        <a:rPr lang="km-KH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សាសន៍សវនកម្ម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endParaRPr lang="en-GB" sz="1400" dirty="0" smtClean="0">
                        <a:effectLst/>
                        <a:latin typeface="Khmer MEF1" pitchFamily="2" charset="0"/>
                        <a:cs typeface="Khmer MEF1" pitchFamily="2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*</a:t>
                      </a:r>
                      <a:r>
                        <a:rPr lang="km-KH" sz="14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 </a:t>
                      </a:r>
                      <a:r>
                        <a:rPr lang="km-KH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អាទិភាព (សូមមើល ខ្ពស់/​មធ្យម /ទាប)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endParaRPr lang="ca-ES" sz="1400" dirty="0" smtClean="0">
                        <a:effectLst/>
                        <a:latin typeface="Khmer MEF1" pitchFamily="2" charset="0"/>
                        <a:cs typeface="Khmer MEF1" pitchFamily="2" charset="0"/>
                      </a:endParaRPr>
                    </a:p>
                    <a:p>
                      <a:pPr indent="20955"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km-KH" sz="14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ម</a:t>
                      </a:r>
                      <a:r>
                        <a:rPr lang="km-KH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ន្ត្រីទទួល បន្ទុក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endParaRPr lang="ca-ES" sz="1400" dirty="0" smtClean="0">
                        <a:effectLst/>
                        <a:latin typeface="Khmer MEF1" pitchFamily="2" charset="0"/>
                        <a:cs typeface="Khmer MEF1" pitchFamily="2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km-KH" sz="14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កាល</a:t>
                      </a:r>
                      <a:r>
                        <a:rPr lang="km-KH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បរិច្ឆេទ</a:t>
                      </a:r>
                      <a:endParaRPr lang="en-US" sz="1400" dirty="0">
                        <a:effectLst/>
                        <a:latin typeface="Khmer MEF1" pitchFamily="2" charset="0"/>
                        <a:cs typeface="Khmer MEF1" pitchFamily="2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​</a:t>
                      </a:r>
                      <a:r>
                        <a:rPr lang="km-KH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ឯកភាព</a:t>
                      </a:r>
                      <a:r>
                        <a:rPr lang="en-GB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​</a:t>
                      </a:r>
                      <a:r>
                        <a:rPr lang="km-KH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អនុវត្ត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endParaRPr lang="ca-ES" sz="1400" dirty="0" smtClean="0">
                        <a:effectLst/>
                        <a:latin typeface="Khmer MEF1" pitchFamily="2" charset="0"/>
                        <a:cs typeface="Khmer MEF1" pitchFamily="2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km-KH" sz="14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កាល </a:t>
                      </a:r>
                      <a:r>
                        <a:rPr lang="km-KH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បរិច្ឆេទ តាមដាន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endParaRPr lang="ca-ES" sz="1400" dirty="0" smtClean="0">
                        <a:effectLst/>
                        <a:latin typeface="Khmer MEF1" pitchFamily="2" charset="0"/>
                        <a:cs typeface="Khmer MEF1" pitchFamily="2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km-KH" sz="14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វិធាន</a:t>
                      </a:r>
                      <a:r>
                        <a:rPr lang="km-KH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ការដោយថ្នាក់ដឹកនាំ (សូម</a:t>
                      </a:r>
                      <a:r>
                        <a:rPr lang="km-KH" sz="14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មើលខាង</a:t>
                      </a:r>
                      <a:r>
                        <a:rPr lang="km-KH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លើ)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endParaRPr lang="ca-ES" sz="1400" dirty="0" smtClean="0">
                        <a:effectLst/>
                        <a:latin typeface="Khmer MEF1" pitchFamily="2" charset="0"/>
                        <a:cs typeface="Khmer MEF1" pitchFamily="2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km-KH" sz="14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ភ</a:t>
                      </a:r>
                      <a:r>
                        <a:rPr lang="km-KH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ស្តុតាងនៃការអនុវត្តដោយថ្នាក់ដឹកនាំ ឬ         កាល​បរិច្ឆេទត្រូវកែសម្រួល និងឯកភាពជាមួយ​ថ្នាក់ដឹកនាំសម្រាប់ការអនុវត្តបន្ត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endParaRPr lang="ca-ES" sz="1400" dirty="0" smtClean="0">
                        <a:effectLst/>
                        <a:latin typeface="Khmer MEF1" pitchFamily="2" charset="0"/>
                        <a:cs typeface="Khmer MEF1" pitchFamily="2" charset="0"/>
                      </a:endParaRPr>
                    </a:p>
                    <a:p>
                      <a:pPr indent="228600" algn="l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ca-ES" sz="14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អ</a:t>
                      </a:r>
                      <a:r>
                        <a:rPr lang="ca-ES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.១៣.០១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4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4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4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4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936"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4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4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4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4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4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4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just"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  <a:tab pos="2971800" algn="ctr"/>
                          <a:tab pos="5943600" algn="r"/>
                        </a:tabLst>
                      </a:pPr>
                      <a:r>
                        <a:rPr lang="en-GB" sz="14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4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2400" y="381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2400" b="1" dirty="0" smtClean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ការតាមដានវឌ្ឍនភាពការអនុ</a:t>
            </a:r>
            <a:r>
              <a:rPr lang="km-KH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វត្តអនុសាសន៍សវន</a:t>
            </a:r>
            <a:r>
              <a:rPr lang="km-KH" sz="2400" b="1" dirty="0" smtClean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កម្ម</a:t>
            </a:r>
            <a:endParaRPr lang="en-US" sz="2400" dirty="0">
              <a:solidFill>
                <a:srgbClr val="0000CC"/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838200"/>
            <a:ext cx="571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b="1" dirty="0">
                <a:latin typeface="Khmer MEF1" pitchFamily="2" charset="0"/>
                <a:cs typeface="Khmer MEF1" pitchFamily="2" charset="0"/>
              </a:rPr>
              <a:t>សវនដ្ឋាន </a:t>
            </a:r>
            <a:r>
              <a:rPr lang="km-KH" sz="1600" b="1" dirty="0" smtClean="0">
                <a:latin typeface="Khmer MEF1" pitchFamily="2" charset="0"/>
                <a:cs typeface="Khmer MEF1" pitchFamily="2" charset="0"/>
              </a:rPr>
              <a:t>:</a:t>
            </a:r>
            <a:r>
              <a:rPr lang="ca-ES" sz="1600" b="1" dirty="0" smtClean="0">
                <a:latin typeface="Khmer MEF1" pitchFamily="2" charset="0"/>
                <a:cs typeface="Khmer MEF1" pitchFamily="2" charset="0"/>
              </a:rPr>
              <a:t>........................</a:t>
            </a:r>
            <a:r>
              <a:rPr lang="km-KH" sz="1600" b="1" dirty="0" smtClean="0">
                <a:latin typeface="Khmer MEF1" pitchFamily="2" charset="0"/>
                <a:cs typeface="Khmer MEF1" pitchFamily="2" charset="0"/>
              </a:rPr>
              <a:t>លេខរបាយការណ៍</a:t>
            </a:r>
            <a:r>
              <a:rPr lang="ca-ES" sz="1600" b="1" dirty="0" smtClean="0">
                <a:latin typeface="Khmer MEF1" pitchFamily="2" charset="0"/>
                <a:cs typeface="Khmer MEF1" pitchFamily="2" charset="0"/>
              </a:rPr>
              <a:t>...</a:t>
            </a:r>
            <a:r>
              <a:rPr lang="km-KH" sz="1600" smtClean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..................</a:t>
            </a:r>
            <a:r>
              <a:rPr lang="ca-ES" sz="1600" b="1" smtClean="0">
                <a:latin typeface="Khmer MEF1" pitchFamily="2" charset="0"/>
                <a:cs typeface="Khmer MEF1" pitchFamily="2" charset="0"/>
              </a:rPr>
              <a:t>..</a:t>
            </a:r>
            <a:r>
              <a:rPr lang="km-KH" sz="1600" b="1" dirty="0">
                <a:latin typeface="Khmer MEF1" pitchFamily="2" charset="0"/>
                <a:cs typeface="Khmer MEF1" pitchFamily="2" charset="0"/>
              </a:rPr>
              <a:t>	</a:t>
            </a:r>
            <a:endParaRPr lang="en-US" sz="1600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304800" y="1295400"/>
            <a:ext cx="4572000" cy="1990560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57150" lvl="0">
              <a:spcAft>
                <a:spcPts val="1000"/>
              </a:spcAft>
            </a:pPr>
            <a:r>
              <a:rPr lang="en-GB" sz="1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*</a:t>
            </a:r>
            <a:r>
              <a:rPr lang="km-KH" sz="1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អាទិភាព (ប្រសិនមាន)</a:t>
            </a:r>
            <a:endParaRPr kumimoji="0" lang="ca-ES" sz="1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Khmer MEF1" pitchFamily="2" charset="0"/>
              <a:cs typeface="Khmer MEF1" pitchFamily="2" charset="0"/>
            </a:endParaRPr>
          </a:p>
          <a:p>
            <a:pPr marL="0" marR="5715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km-K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ខ្ពស់</a:t>
            </a:r>
            <a:r>
              <a:rPr kumimoji="0" lang="km-K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: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 </a:t>
            </a:r>
            <a:r>
              <a:rPr kumimoji="0" lang="km-K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ដើម្បីកាត់បន្ថយហានិភ័យសំខាន់ៗដែលនាំឲ្យខូចខាតងាយ​រង​​​គ្រោះ ឬ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​</a:t>
            </a:r>
            <a:r>
              <a:rPr kumimoji="0" lang="km-K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បាត់បង់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​</a:t>
            </a:r>
            <a:r>
              <a:rPr kumimoji="0" lang="km-K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កេរ្តិ៍ឈ្មោះរបស់ស្ថាប័ន។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hmer MEF1" pitchFamily="2" charset="0"/>
              <a:cs typeface="Khmer MEF1" pitchFamily="2" charset="0"/>
            </a:endParaRPr>
          </a:p>
          <a:p>
            <a:pPr marL="0" marR="180975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km-K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មធ្យម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: </a:t>
            </a:r>
            <a:r>
              <a:rPr kumimoji="0" lang="km-K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ដើម្បីចាត់វិធានការលើបញ្ហាដែលមិនទាន់មានលក្ខណៈ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​</a:t>
            </a:r>
            <a:r>
              <a:rPr kumimoji="0" lang="km-K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ល្អ​ប្រសើរ​និងដែលសំខាន់សម្រាប់ពង្រឹងប្រព័ន្ធ និងនីតិវិធី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hmer MEF1" pitchFamily="2" charset="0"/>
              <a:cs typeface="Khmer MEF1" pitchFamily="2" charset="0"/>
            </a:endParaRPr>
          </a:p>
          <a:p>
            <a:pPr marL="0" marR="180975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km-K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ទាប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:</a:t>
            </a:r>
            <a:r>
              <a:rPr kumimoji="0" lang="km-K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 ពង្រឹងការត្រួតពិនិត្យដែលមានស្រាប់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 </a:t>
            </a:r>
            <a:r>
              <a:rPr kumimoji="0" lang="km-K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ឬចងក្រងឯកសារ​ក្នុង​ទី​ន្លែងដែល​មិនសូវសំខាន់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hmer MEF1" pitchFamily="2" charset="0"/>
              <a:cs typeface="Khmer MEF1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181600" y="1295400"/>
            <a:ext cx="4800600" cy="199056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* </a:t>
            </a:r>
            <a:r>
              <a:rPr kumimoji="0" lang="km-K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អពៈ</a:t>
            </a:r>
            <a:r>
              <a:rPr kumimoji="0" lang="km-K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 បានអនុវត្តតាមនូវអនុសាសន៍ពេញលេញ និងបានកាត់បន្ថយនូវហានិភ័យឲ្យដល់កម្រិតមួយអាចទទួលយកបាន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*</a:t>
            </a:r>
            <a:r>
              <a:rPr kumimoji="0" lang="km-K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អខៈ</a:t>
            </a:r>
            <a:r>
              <a:rPr kumimoji="0" lang="km-K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 បានអនុវត្តតាមនូវអនុសាសន៍ខ្លះ និងហានិភ័យសំណល់ស្ថិតក្នុងកម្រិតមួយមិនអាចទទួលយកបាន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hmer MEF1" pitchFamily="2" charset="0"/>
              <a:cs typeface="Khmer MEF1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*</a:t>
            </a:r>
            <a:r>
              <a:rPr kumimoji="0" lang="km-K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 </a:t>
            </a:r>
            <a:r>
              <a:rPr kumimoji="0" lang="km-K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មអៈ</a:t>
            </a:r>
            <a:r>
              <a:rPr kumimoji="0" lang="km-K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 មិនបានអនុវត្តតាមនូវអនុសាសន៍ និងហានិភ័យនៅតែមាន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hmer MEF1" pitchFamily="2" charset="0"/>
              <a:cs typeface="Khmer MEF1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*’</a:t>
            </a:r>
            <a:r>
              <a:rPr kumimoji="0" lang="km-K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មពៈ</a:t>
            </a:r>
            <a:r>
              <a:rPr kumimoji="0" lang="km-KH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rPr>
              <a:t> មិនមានហានិភ័យពាក់ព័ន្ធ និងមិនមានហានិភ័យសំណល់ទៀតទេ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5715000"/>
            <a:ext cx="10210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1300" b="1" u="sng" dirty="0">
                <a:latin typeface="Khmer MEF1" pitchFamily="2" charset="0"/>
                <a:cs typeface="Khmer MEF1" pitchFamily="2" charset="0"/>
              </a:rPr>
              <a:t>សំគាល់ៈ</a:t>
            </a:r>
            <a:r>
              <a:rPr lang="km-KH" sz="1300" b="1" dirty="0">
                <a:latin typeface="Khmer MEF1" pitchFamily="2" charset="0"/>
                <a:cs typeface="Khmer MEF1" pitchFamily="2" charset="0"/>
              </a:rPr>
              <a:t> </a:t>
            </a:r>
            <a:r>
              <a:rPr lang="km-KH" sz="1300" dirty="0">
                <a:latin typeface="Khmer MEF1" pitchFamily="2" charset="0"/>
                <a:cs typeface="Khmer MEF1" pitchFamily="2" charset="0"/>
              </a:rPr>
              <a:t>លេខអនុសាសន៍មានប្រាំតួ : </a:t>
            </a:r>
            <a:r>
              <a:rPr lang="km-KH" sz="1300" dirty="0" smtClean="0">
                <a:latin typeface="Khmer MEF1" pitchFamily="2" charset="0"/>
                <a:cs typeface="Khmer MEF1" pitchFamily="2" charset="0"/>
              </a:rPr>
              <a:t>តួទី</a:t>
            </a:r>
            <a:r>
              <a:rPr lang="km-KH" sz="1300" dirty="0">
                <a:latin typeface="Khmer MEF1" pitchFamily="2" charset="0"/>
                <a:cs typeface="Khmer MEF1" pitchFamily="2" charset="0"/>
              </a:rPr>
              <a:t>១អក្សរ </a:t>
            </a:r>
            <a:r>
              <a:rPr lang="en-US" sz="1300" dirty="0">
                <a:latin typeface="Khmer MEF1" pitchFamily="2" charset="0"/>
                <a:cs typeface="Khmer MEF1" pitchFamily="2" charset="0"/>
              </a:rPr>
              <a:t>“</a:t>
            </a:r>
            <a:r>
              <a:rPr lang="km-KH" sz="1300" dirty="0">
                <a:latin typeface="Khmer MEF1" pitchFamily="2" charset="0"/>
                <a:cs typeface="Khmer MEF1" pitchFamily="2" charset="0"/>
              </a:rPr>
              <a:t>អ” ពីរតួបន្ទាប់ជាលេខពីរខ្ទង់ចុងក្រោយនៃការិយបរិច្ឆេទ និងពីរតួចុងក្រោយជាលេខលំដាប់អនុសាសន៍</a:t>
            </a:r>
            <a:endParaRPr lang="en-US" sz="1300" dirty="0">
              <a:latin typeface="Khmer MEF1" pitchFamily="2" charset="0"/>
              <a:cs typeface="Khmer MEF1" pitchFamily="2" charset="0"/>
            </a:endParaRPr>
          </a:p>
          <a:p>
            <a:endParaRPr lang="en-US" sz="1300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6324600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1600" b="1" dirty="0">
                <a:latin typeface="Khmer MEF1" pitchFamily="2" charset="0"/>
                <a:cs typeface="Khmer MEF1" pitchFamily="2" charset="0"/>
              </a:rPr>
              <a:t>រៀបចំដោ</a:t>
            </a:r>
            <a:r>
              <a:rPr lang="km-KH" sz="1600" b="1" dirty="0" smtClean="0">
                <a:latin typeface="Khmer MEF1" pitchFamily="2" charset="0"/>
                <a:cs typeface="Khmer MEF1" pitchFamily="2" charset="0"/>
              </a:rPr>
              <a:t>យៈ</a:t>
            </a:r>
            <a:r>
              <a:rPr lang="ca-ES" sz="1600" b="1" dirty="0" smtClean="0">
                <a:latin typeface="Khmer MEF1" pitchFamily="2" charset="0"/>
                <a:cs typeface="Khmer MEF1" pitchFamily="2" charset="0"/>
              </a:rPr>
              <a:t> ......................				</a:t>
            </a:r>
            <a:r>
              <a:rPr lang="km-KH" sz="1600" b="1" dirty="0">
                <a:latin typeface="Khmer MEF1" pitchFamily="2" charset="0"/>
                <a:cs typeface="Khmer MEF1" pitchFamily="2" charset="0"/>
              </a:rPr>
              <a:t>	 ត្រួតពិនិត្យដោ</a:t>
            </a:r>
            <a:r>
              <a:rPr lang="km-KH" sz="1600" b="1" dirty="0" smtClean="0">
                <a:latin typeface="Khmer MEF1" pitchFamily="2" charset="0"/>
                <a:cs typeface="Khmer MEF1" pitchFamily="2" charset="0"/>
              </a:rPr>
              <a:t>យៈ</a:t>
            </a:r>
            <a:r>
              <a:rPr lang="ca-ES" sz="1600" b="1" dirty="0" smtClean="0">
                <a:latin typeface="Khmer MEF1" pitchFamily="2" charset="0"/>
                <a:cs typeface="Khmer MEF1" pitchFamily="2" charset="0"/>
              </a:rPr>
              <a:t> .....................</a:t>
            </a:r>
            <a:endParaRPr lang="en-US" sz="1600" b="1" dirty="0">
              <a:latin typeface="Khmer MEF1" pitchFamily="2" charset="0"/>
              <a:cs typeface="Khmer MEF1" pitchFamily="2" charset="0"/>
            </a:endParaRPr>
          </a:p>
          <a:p>
            <a:r>
              <a:rPr lang="km-KH" sz="1600" b="1" dirty="0">
                <a:latin typeface="Khmer MEF1" pitchFamily="2" charset="0"/>
                <a:cs typeface="Khmer MEF1" pitchFamily="2" charset="0"/>
              </a:rPr>
              <a:t>កាលបរិច្ឆេទៈ </a:t>
            </a:r>
            <a:r>
              <a:rPr lang="ca-ES" sz="1600" b="1" dirty="0" smtClean="0">
                <a:latin typeface="Khmer MEF1" pitchFamily="2" charset="0"/>
                <a:cs typeface="Khmer MEF1" pitchFamily="2" charset="0"/>
              </a:rPr>
              <a:t>......................</a:t>
            </a:r>
            <a:r>
              <a:rPr lang="km-KH" sz="1600" b="1" dirty="0" smtClean="0">
                <a:latin typeface="Khmer MEF1" pitchFamily="2" charset="0"/>
                <a:cs typeface="Khmer MEF1" pitchFamily="2" charset="0"/>
              </a:rPr>
              <a:t>                                                                 </a:t>
            </a:r>
            <a:r>
              <a:rPr lang="km-KH" sz="1600" b="1" dirty="0">
                <a:latin typeface="Khmer MEF1" pitchFamily="2" charset="0"/>
                <a:cs typeface="Khmer MEF1" pitchFamily="2" charset="0"/>
              </a:rPr>
              <a:t>កាលបរិច្ឆេ</a:t>
            </a:r>
            <a:r>
              <a:rPr lang="km-KH" sz="1600" b="1" dirty="0" smtClean="0">
                <a:latin typeface="Khmer MEF1" pitchFamily="2" charset="0"/>
                <a:cs typeface="Khmer MEF1" pitchFamily="2" charset="0"/>
              </a:rPr>
              <a:t>ទៈ</a:t>
            </a:r>
            <a:r>
              <a:rPr lang="ca-ES" sz="1600" b="1" dirty="0" smtClean="0">
                <a:latin typeface="Khmer MEF1" pitchFamily="2" charset="0"/>
                <a:cs typeface="Khmer MEF1" pitchFamily="2" charset="0"/>
              </a:rPr>
              <a:t> ...........................</a:t>
            </a:r>
            <a:endParaRPr lang="en-US" sz="1600" b="1" dirty="0">
              <a:latin typeface="Khmer MEF1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723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TextBox 2"/>
          <p:cNvSpPr txBox="1">
            <a:spLocks noChangeArrowheads="1"/>
          </p:cNvSpPr>
          <p:nvPr/>
        </p:nvSpPr>
        <p:spPr bwMode="auto">
          <a:xfrm>
            <a:off x="1226820" y="2659169"/>
            <a:ext cx="7886700" cy="84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98" tIns="52249" rIns="104498" bIns="5224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a-ES" sz="48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​សូមអរគុណ</a:t>
            </a:r>
            <a:endParaRPr lang="en-US" sz="48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345441"/>
            <a:ext cx="8506763" cy="1071119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sz="33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 </a:t>
            </a:r>
            <a:br>
              <a:rPr lang="en-US" sz="33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</a:br>
            <a:r>
              <a:rPr lang="km-KH" sz="33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/>
            </a:r>
            <a:br>
              <a:rPr lang="km-KH" sz="33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</a:br>
            <a:r>
              <a:rPr lang="km-KH" sz="33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/>
            </a:r>
            <a:br>
              <a:rPr lang="km-KH" sz="33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</a:br>
            <a:r>
              <a:rPr lang="en-US" sz="37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II</a:t>
            </a:r>
            <a:r>
              <a:rPr lang="en-US" sz="3700" dirty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. </a:t>
            </a:r>
            <a:r>
              <a:rPr lang="ca-ES" sz="3700" dirty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ផែនការ</a:t>
            </a:r>
            <a:r>
              <a:rPr lang="km-KH" sz="3700" dirty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សវនកម្មផ្ទៃក្នុង</a:t>
            </a:r>
            <a:r>
              <a:rPr lang="en-US" sz="3700" dirty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 </a:t>
            </a:r>
            <a:r>
              <a:rPr lang="en-US" sz="3700" b="1" dirty="0">
                <a:solidFill>
                  <a:srgbClr val="002060"/>
                </a:solidFill>
                <a:latin typeface="Khmer MEF1" pitchFamily="2" charset="0"/>
                <a:ea typeface="Khmer MEF1" pitchFamily="2" charset="0"/>
                <a:cs typeface="Khmer MEF1" pitchFamily="2" charset="0"/>
              </a:rPr>
              <a:t/>
            </a:r>
            <a:br>
              <a:rPr lang="en-US" sz="3700" b="1" dirty="0">
                <a:solidFill>
                  <a:srgbClr val="002060"/>
                </a:solidFill>
                <a:latin typeface="Khmer MEF1" pitchFamily="2" charset="0"/>
                <a:ea typeface="Khmer MEF1" pitchFamily="2" charset="0"/>
                <a:cs typeface="Khmer MEF1" pitchFamily="2" charset="0"/>
              </a:rPr>
            </a:br>
            <a:r>
              <a:rPr lang="en-US" sz="3700" b="1" dirty="0">
                <a:solidFill>
                  <a:srgbClr val="002060"/>
                </a:solidFill>
                <a:latin typeface="Khmer MEF1" pitchFamily="2" charset="0"/>
                <a:ea typeface="Khmer MEF1" pitchFamily="2" charset="0"/>
                <a:cs typeface="Khmer MEF1" pitchFamily="2" charset="0"/>
              </a:rPr>
              <a:t/>
            </a:r>
            <a:br>
              <a:rPr lang="en-US" sz="3700" b="1" dirty="0">
                <a:solidFill>
                  <a:srgbClr val="002060"/>
                </a:solidFill>
                <a:latin typeface="Khmer MEF1" pitchFamily="2" charset="0"/>
                <a:ea typeface="Khmer MEF1" pitchFamily="2" charset="0"/>
                <a:cs typeface="Khmer MEF1" pitchFamily="2" charset="0"/>
              </a:rPr>
            </a:br>
            <a:r>
              <a:rPr lang="km-KH" sz="3000" b="1" dirty="0">
                <a:solidFill>
                  <a:srgbClr val="3333CC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​ </a:t>
            </a:r>
            <a:r>
              <a:rPr lang="ca-ES" sz="3000" b="1" dirty="0">
                <a:solidFill>
                  <a:srgbClr val="3333CC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/>
            </a:r>
            <a:br>
              <a:rPr lang="ca-ES" sz="3000" b="1" dirty="0">
                <a:solidFill>
                  <a:srgbClr val="3333CC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</a:br>
            <a:endParaRPr lang="en-US" sz="3300" dirty="0">
              <a:solidFill>
                <a:srgbClr val="3333CC"/>
              </a:solidFill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66777" y="1640840"/>
            <a:ext cx="8529348" cy="389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0" tIns="52245" rIns="104490" bIns="52245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6382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92764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89146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85528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81910" indent="0" algn="ctr" defTabSz="99276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8292" indent="0" algn="ctr" defTabSz="99276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74674" indent="0" algn="ctr" defTabSz="99276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71056" indent="0" algn="ctr" defTabSz="99276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1211" indent="-481211" algn="l">
              <a:lnSpc>
                <a:spcPct val="150000"/>
              </a:lnSpc>
              <a:spcBef>
                <a:spcPts val="686"/>
              </a:spcBef>
            </a:pPr>
            <a:r>
              <a:rPr lang="km-KH" sz="3200" b="1" dirty="0">
                <a:solidFill>
                  <a:schemeClr val="tx1"/>
                </a:solidFill>
                <a:latin typeface="Khmer MEF1" pitchFamily="2" charset="0"/>
                <a:ea typeface="Khmer OS System" pitchFamily="2" charset="0"/>
                <a:cs typeface="Khmer MEF1" pitchFamily="2" charset="0"/>
              </a:rPr>
              <a:t>ក.សេចក្តីផ្តើម</a:t>
            </a:r>
            <a:endParaRPr lang="ca-ES" sz="3200" b="1" dirty="0">
              <a:solidFill>
                <a:schemeClr val="tx1"/>
              </a:solidFill>
              <a:latin typeface="Khmer MEF1" pitchFamily="2" charset="0"/>
              <a:ea typeface="Khmer OS System" pitchFamily="2" charset="0"/>
              <a:cs typeface="Khmer MEF1" pitchFamily="2" charset="0"/>
            </a:endParaRPr>
          </a:p>
          <a:p>
            <a:pPr marL="481211" indent="-481211" algn="l">
              <a:lnSpc>
                <a:spcPct val="150000"/>
              </a:lnSpc>
              <a:spcBef>
                <a:spcPts val="686"/>
              </a:spcBef>
            </a:pPr>
            <a:r>
              <a:rPr lang="km-KH" sz="3200" b="1" dirty="0">
                <a:solidFill>
                  <a:schemeClr val="tx1"/>
                </a:solidFill>
                <a:latin typeface="Khmer MEF1" pitchFamily="2" charset="0"/>
                <a:ea typeface="Khmer OS System" pitchFamily="2" charset="0"/>
                <a:cs typeface="Khmer MEF1" pitchFamily="2" charset="0"/>
              </a:rPr>
              <a:t>ខ.</a:t>
            </a:r>
            <a:r>
              <a:rPr lang="ca-ES" sz="3200" b="1" dirty="0">
                <a:solidFill>
                  <a:schemeClr val="tx1"/>
                </a:solidFill>
                <a:latin typeface="Khmer MEF1" pitchFamily="2" charset="0"/>
                <a:ea typeface="Khmer OS System" pitchFamily="2" charset="0"/>
                <a:cs typeface="Khmer MEF1" pitchFamily="2" charset="0"/>
              </a:rPr>
              <a:t>ផែនការសវនកម្ម​ផ្ទៃក្នុង</a:t>
            </a:r>
          </a:p>
          <a:p>
            <a:pPr marL="1048477" lvl="1" indent="-481211" algn="l">
              <a:lnSpc>
                <a:spcPct val="150000"/>
              </a:lnSpc>
              <a:spcBef>
                <a:spcPts val="686"/>
              </a:spcBef>
            </a:pPr>
            <a:r>
              <a:rPr lang="km-KH" sz="2700" b="1" dirty="0">
                <a:solidFill>
                  <a:schemeClr val="tx1"/>
                </a:solidFill>
                <a:latin typeface="Khmer MEF1" pitchFamily="2" charset="0"/>
                <a:ea typeface="Khmer OS System" pitchFamily="2" charset="0"/>
                <a:cs typeface="Khmer MEF1" pitchFamily="2" charset="0"/>
              </a:rPr>
              <a:t>១.</a:t>
            </a:r>
            <a:r>
              <a:rPr lang="ca-ES" sz="2700" b="1" dirty="0">
                <a:solidFill>
                  <a:schemeClr val="tx1"/>
                </a:solidFill>
                <a:latin typeface="Khmer MEF1" pitchFamily="2" charset="0"/>
                <a:ea typeface="Khmer OS System" pitchFamily="2" charset="0"/>
                <a:cs typeface="Khmer MEF1" pitchFamily="2" charset="0"/>
              </a:rPr>
              <a:t>ផែនការយុទ្ធសាស្រ្តសវនកម្ម​ (SAP)</a:t>
            </a:r>
          </a:p>
          <a:p>
            <a:pPr marL="1048477" lvl="1" indent="-481211" algn="l">
              <a:lnSpc>
                <a:spcPct val="150000"/>
              </a:lnSpc>
              <a:spcBef>
                <a:spcPts val="686"/>
              </a:spcBef>
            </a:pPr>
            <a:r>
              <a:rPr lang="km-KH" sz="2700" b="1" dirty="0">
                <a:solidFill>
                  <a:schemeClr val="tx1"/>
                </a:solidFill>
                <a:latin typeface="Khmer MEF1" pitchFamily="2" charset="0"/>
                <a:ea typeface="Khmer OS System" pitchFamily="2" charset="0"/>
                <a:cs typeface="Khmer MEF1" pitchFamily="2" charset="0"/>
              </a:rPr>
              <a:t>២.</a:t>
            </a:r>
            <a:r>
              <a:rPr lang="ca-ES" sz="2700" b="1" dirty="0">
                <a:solidFill>
                  <a:schemeClr val="tx1"/>
                </a:solidFill>
                <a:latin typeface="Khmer MEF1" pitchFamily="2" charset="0"/>
                <a:ea typeface="Khmer OS System" pitchFamily="2" charset="0"/>
                <a:cs typeface="Khmer MEF1" pitchFamily="2" charset="0"/>
              </a:rPr>
              <a:t>ផែនការសវនកម្ម​ប្រចាំឆ្នាំ (AAP</a:t>
            </a:r>
            <a:r>
              <a:rPr lang="ca-ES" sz="2700" b="1" dirty="0" smtClean="0">
                <a:solidFill>
                  <a:schemeClr val="tx1"/>
                </a:solidFill>
                <a:latin typeface="Khmer MEF1" pitchFamily="2" charset="0"/>
                <a:ea typeface="Khmer OS System" pitchFamily="2" charset="0"/>
                <a:cs typeface="Khmer MEF1" pitchFamily="2" charset="0"/>
              </a:rPr>
              <a:t>)</a:t>
            </a:r>
            <a:endParaRPr lang="km-KH" sz="2700" b="1" dirty="0" smtClean="0">
              <a:solidFill>
                <a:schemeClr val="tx1"/>
              </a:solidFill>
              <a:latin typeface="Khmer MEF1" pitchFamily="2" charset="0"/>
              <a:ea typeface="Khmer OS System" pitchFamily="2" charset="0"/>
              <a:cs typeface="Khmer MEF1" pitchFamily="2" charset="0"/>
            </a:endParaRPr>
          </a:p>
          <a:p>
            <a:pPr marL="1048477" lvl="1" indent="-481211" algn="l">
              <a:lnSpc>
                <a:spcPct val="150000"/>
              </a:lnSpc>
              <a:spcBef>
                <a:spcPts val="686"/>
              </a:spcBef>
            </a:pPr>
            <a:r>
              <a:rPr lang="km-KH" sz="2700" b="1" dirty="0" smtClean="0">
                <a:solidFill>
                  <a:schemeClr val="tx1"/>
                </a:solidFill>
                <a:latin typeface="Khmer MEF1" pitchFamily="2" charset="0"/>
                <a:ea typeface="Khmer OS System" pitchFamily="2" charset="0"/>
                <a:cs typeface="Khmer MEF1" pitchFamily="2" charset="0"/>
              </a:rPr>
              <a:t>៣.</a:t>
            </a:r>
            <a:r>
              <a:rPr lang="ca-ES" sz="2700" b="1" dirty="0" smtClean="0">
                <a:solidFill>
                  <a:schemeClr val="tx1"/>
                </a:solidFill>
                <a:latin typeface="Khmer MEF1" pitchFamily="2" charset="0"/>
                <a:ea typeface="Khmer OS System" pitchFamily="2" charset="0"/>
                <a:cs typeface="Khmer MEF1" pitchFamily="2" charset="0"/>
              </a:rPr>
              <a:t>ផែនការ</a:t>
            </a:r>
            <a:r>
              <a:rPr lang="km-KH" sz="2700" b="1" dirty="0" smtClean="0">
                <a:solidFill>
                  <a:schemeClr val="tx1"/>
                </a:solidFill>
                <a:latin typeface="Khmer MEF1" pitchFamily="2" charset="0"/>
                <a:ea typeface="Khmer OS System" pitchFamily="2" charset="0"/>
                <a:cs typeface="Khmer MEF1" pitchFamily="2" charset="0"/>
              </a:rPr>
              <a:t>ចុះ</a:t>
            </a:r>
            <a:r>
              <a:rPr lang="ca-ES" sz="2700" b="1" dirty="0" smtClean="0">
                <a:solidFill>
                  <a:schemeClr val="tx1"/>
                </a:solidFill>
                <a:latin typeface="Khmer MEF1" pitchFamily="2" charset="0"/>
                <a:ea typeface="Khmer OS System" pitchFamily="2" charset="0"/>
                <a:cs typeface="Khmer MEF1" pitchFamily="2" charset="0"/>
              </a:rPr>
              <a:t>សវនកម្ម (Audit Asignment Plan)</a:t>
            </a:r>
            <a:endParaRPr lang="ca-ES" sz="2700" b="1" dirty="0">
              <a:solidFill>
                <a:schemeClr val="tx1"/>
              </a:solidFill>
              <a:latin typeface="Khmer MEF1" pitchFamily="2" charset="0"/>
              <a:ea typeface="Khmer OS System" pitchFamily="2" charset="0"/>
              <a:cs typeface="Khmer MEF1" pitchFamily="2" charset="0"/>
            </a:endParaRPr>
          </a:p>
          <a:p>
            <a:pPr marL="1048477" lvl="1" indent="-481211" algn="l">
              <a:lnSpc>
                <a:spcPct val="150000"/>
              </a:lnSpc>
              <a:spcBef>
                <a:spcPts val="686"/>
              </a:spcBef>
            </a:pPr>
            <a:endParaRPr lang="ca-ES" sz="2700" b="1" dirty="0">
              <a:solidFill>
                <a:schemeClr val="tx1"/>
              </a:solidFill>
              <a:latin typeface="Khmer MEF1" pitchFamily="2" charset="0"/>
              <a:ea typeface="Khmer OS System" pitchFamily="2" charset="0"/>
              <a:cs typeface="Khmer MEF1" pitchFamily="2" charset="0"/>
            </a:endParaRPr>
          </a:p>
          <a:p>
            <a:pPr algn="l">
              <a:lnSpc>
                <a:spcPct val="150000"/>
              </a:lnSpc>
              <a:spcBef>
                <a:spcPts val="686"/>
              </a:spcBef>
            </a:pPr>
            <a:endParaRPr lang="km-KH" sz="3200" b="1" dirty="0">
              <a:solidFill>
                <a:schemeClr val="tx1"/>
              </a:solidFill>
              <a:latin typeface="Khmer MEF1" pitchFamily="2" charset="0"/>
              <a:ea typeface="Khmer OS System" pitchFamily="2" charset="0"/>
              <a:cs typeface="Khmer MEF1" pitchFamily="2" charset="0"/>
            </a:endParaRPr>
          </a:p>
          <a:p>
            <a:pPr algn="l">
              <a:lnSpc>
                <a:spcPct val="150000"/>
              </a:lnSpc>
              <a:spcBef>
                <a:spcPts val="686"/>
              </a:spcBef>
            </a:pPr>
            <a:endParaRPr lang="ca-ES" sz="3200" b="1" dirty="0">
              <a:solidFill>
                <a:schemeClr val="tx1"/>
              </a:solidFill>
              <a:latin typeface="Khmer MEF1" pitchFamily="2" charset="0"/>
              <a:ea typeface="Khmer OS System" pitchFamily="2" charset="0"/>
              <a:cs typeface="Khmer MEF1" pitchFamily="2" charset="0"/>
            </a:endParaRPr>
          </a:p>
          <a:p>
            <a:pPr algn="l">
              <a:lnSpc>
                <a:spcPct val="150000"/>
              </a:lnSpc>
              <a:spcBef>
                <a:spcPts val="686"/>
              </a:spcBef>
            </a:pPr>
            <a:endParaRPr lang="ca-ES" sz="3200" b="1" dirty="0">
              <a:solidFill>
                <a:schemeClr val="tx1"/>
              </a:solidFill>
              <a:latin typeface="Khmer MEF1" pitchFamily="2" charset="0"/>
              <a:ea typeface="Khmer OS System" pitchFamily="2" charset="0"/>
              <a:cs typeface="Khmer MEF1" pitchFamily="2" charset="0"/>
            </a:endParaRPr>
          </a:p>
          <a:p>
            <a:pPr algn="l">
              <a:lnSpc>
                <a:spcPct val="150000"/>
              </a:lnSpc>
              <a:spcBef>
                <a:spcPts val="686"/>
              </a:spcBef>
            </a:pPr>
            <a:endParaRPr lang="en-US" sz="3200" b="1" dirty="0">
              <a:solidFill>
                <a:schemeClr val="tx1"/>
              </a:solidFill>
              <a:latin typeface="Khmer MEF1" pitchFamily="2" charset="0"/>
              <a:ea typeface="Khmer OS System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883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7902" y="290301"/>
            <a:ext cx="7304660" cy="897699"/>
          </a:xfrm>
        </p:spPr>
        <p:txBody>
          <a:bodyPr/>
          <a:lstStyle/>
          <a:p>
            <a:pPr algn="l"/>
            <a:r>
              <a:rPr lang="ca-ES" sz="3000" dirty="0">
                <a:solidFill>
                  <a:srgbClr val="3333CC"/>
                </a:solidFill>
                <a:latin typeface="Khmer OS Muol Light" pitchFamily="2" charset="0"/>
                <a:cs typeface="Khmer OS Muol Light" pitchFamily="2" charset="0"/>
              </a:rPr>
              <a:t/>
            </a:r>
            <a:br>
              <a:rPr lang="ca-ES" sz="3000" dirty="0">
                <a:solidFill>
                  <a:srgbClr val="3333CC"/>
                </a:solidFill>
                <a:latin typeface="Khmer OS Muol Light" pitchFamily="2" charset="0"/>
                <a:cs typeface="Khmer OS Muol Light" pitchFamily="2" charset="0"/>
              </a:rPr>
            </a:br>
            <a:r>
              <a:rPr lang="ca-ES" sz="3000" dirty="0">
                <a:solidFill>
                  <a:srgbClr val="3333CC"/>
                </a:solidFill>
                <a:latin typeface="Khmer OS Muol Light" pitchFamily="2" charset="0"/>
                <a:cs typeface="Khmer OS Muol Light" pitchFamily="2" charset="0"/>
              </a:rPr>
              <a:t/>
            </a:r>
            <a:br>
              <a:rPr lang="ca-ES" sz="3000" dirty="0">
                <a:solidFill>
                  <a:srgbClr val="3333CC"/>
                </a:solidFill>
                <a:latin typeface="Khmer OS Muol Light" pitchFamily="2" charset="0"/>
                <a:cs typeface="Khmer OS Muol Light" pitchFamily="2" charset="0"/>
              </a:rPr>
            </a:br>
            <a:r>
              <a:rPr lang="km-KH" sz="3000" dirty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ក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. </a:t>
            </a:r>
            <a:r>
              <a:rPr lang="ca-E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សេចក្តីផ្តើម</a:t>
            </a:r>
            <a:r>
              <a:rPr lang="en-U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/>
            </a:r>
            <a:br>
              <a:rPr lang="en-U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</a:br>
            <a:r>
              <a:rPr lang="km-KH" sz="3000" b="1" dirty="0">
                <a:solidFill>
                  <a:srgbClr val="3333CC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​ </a:t>
            </a:r>
            <a:r>
              <a:rPr lang="en-U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/>
            </a:r>
            <a:br>
              <a:rPr lang="en-U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</a:br>
            <a:r>
              <a:rPr lang="km-KH" sz="3000" b="1" dirty="0">
                <a:solidFill>
                  <a:srgbClr val="3333CC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​ </a:t>
            </a:r>
            <a:endParaRPr lang="en-US" sz="3000" dirty="0">
              <a:solidFill>
                <a:srgbClr val="3333CC"/>
              </a:solidFill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" y="1381760"/>
            <a:ext cx="9613395" cy="5902672"/>
          </a:xfrm>
        </p:spPr>
        <p:txBody>
          <a:bodyPr/>
          <a:lstStyle/>
          <a:p>
            <a:pPr marL="481211" indent="-481211" algn="l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3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ផែនការសវនកម្មផ្ទៃក្នុង</a:t>
            </a:r>
            <a:r>
              <a:rPr lang="en-US" sz="2300" dirty="0">
                <a:solidFill>
                  <a:schemeClr val="tx1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 (Internal Audit Planning) </a:t>
            </a:r>
            <a:r>
              <a:rPr lang="km-KH" sz="23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គឺចាំបាច់</a:t>
            </a:r>
            <a:r>
              <a:rPr lang="ca-ES" sz="23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 ដែលរៀបចំឡើងដើម្បី</a:t>
            </a:r>
            <a:r>
              <a:rPr lang="km-KH" sz="23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លៃលកធនធានសវនកម្ម</a:t>
            </a:r>
            <a:r>
              <a:rPr lang="ca-ES" sz="23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ឲ្យ</a:t>
            </a:r>
            <a:r>
              <a:rPr lang="km-KH" sz="23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មានប្រសិទ្ធភាព</a:t>
            </a:r>
            <a:r>
              <a:rPr lang="ca-ES" sz="23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ដោយផ្តោត​</a:t>
            </a:r>
            <a:r>
              <a:rPr lang="km-KH" sz="23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លើ​ចំណុច</a:t>
            </a:r>
            <a:r>
              <a:rPr lang="ca-ES" sz="23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មាន</a:t>
            </a:r>
            <a:r>
              <a:rPr lang="km-KH" sz="23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     ហានិភ័យខ្ពស់បំផុត​របស់អង្គភាព</a:t>
            </a:r>
            <a:r>
              <a:rPr lang="ca-ES" sz="23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រងសវនកម្ម</a:t>
            </a:r>
          </a:p>
          <a:p>
            <a:pPr marL="481211" indent="-481211" algn="l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3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ផែនការសវនកម្មត្រូវបានរៀបចំឡើងយោងទៅតាមតម្រូវការនៃក្របខ័ណ្ឌច្បាប់សវនកម្ម និងស្របទៅតាមចក្ខុវិស័យ បេសកកម្ម និងគោលបំណងរបស់អង្គភាពសវនកម្មផ្ទៃក្នុង ។</a:t>
            </a:r>
            <a:endParaRPr lang="ca-ES" sz="2300" b="1" dirty="0">
              <a:solidFill>
                <a:srgbClr val="3333CC"/>
              </a:solidFill>
              <a:latin typeface="Khmer MEF1" pitchFamily="2" charset="0"/>
              <a:ea typeface="DaunPenh" pitchFamily="2" charset="0"/>
              <a:cs typeface="Khmer MEF1" pitchFamily="2" charset="0"/>
            </a:endParaRPr>
          </a:p>
          <a:p>
            <a:pPr marL="481211" indent="-481211" algn="l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300" dirty="0">
                <a:solidFill>
                  <a:schemeClr val="tx1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ផែនការសវនកម្មផ្ទៃក្នុង​</a:t>
            </a:r>
            <a:r>
              <a:rPr lang="ca-ES" sz="2300" dirty="0">
                <a:solidFill>
                  <a:schemeClr val="tx1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មានបីថ្នាក់ ៖</a:t>
            </a:r>
          </a:p>
          <a:p>
            <a:pPr marL="866394" indent="-391866" algn="l">
              <a:lnSpc>
                <a:spcPct val="150000"/>
              </a:lnSpc>
              <a:buFontTx/>
              <a:buChar char="-"/>
            </a:pPr>
            <a:r>
              <a:rPr lang="km-KH" sz="2300" dirty="0">
                <a:solidFill>
                  <a:schemeClr val="tx1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ផែនការ</a:t>
            </a:r>
            <a:r>
              <a:rPr lang="ca-ES" sz="2300" dirty="0">
                <a:solidFill>
                  <a:schemeClr val="tx1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យុទ្ធសាស្រ្ត</a:t>
            </a:r>
            <a:r>
              <a:rPr lang="km-KH" sz="2300" dirty="0">
                <a:solidFill>
                  <a:schemeClr val="tx1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សវនកម្ម</a:t>
            </a:r>
            <a:r>
              <a:rPr lang="ca-ES" sz="2300" dirty="0">
                <a:solidFill>
                  <a:schemeClr val="tx1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 </a:t>
            </a:r>
            <a:r>
              <a:rPr lang="en-US" sz="2300" dirty="0">
                <a:solidFill>
                  <a:schemeClr val="tx1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 (Strategic Audit Plan-SAP)</a:t>
            </a:r>
          </a:p>
          <a:p>
            <a:pPr marL="866394" indent="-391866" algn="l">
              <a:lnSpc>
                <a:spcPct val="150000"/>
              </a:lnSpc>
              <a:buFontTx/>
              <a:buChar char="-"/>
            </a:pPr>
            <a:r>
              <a:rPr lang="km-KH" sz="2300" dirty="0">
                <a:solidFill>
                  <a:schemeClr val="tx1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ផែនការសវនកម្ម</a:t>
            </a:r>
            <a:r>
              <a:rPr lang="en-US" sz="2300" dirty="0" err="1">
                <a:solidFill>
                  <a:schemeClr val="tx1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ប្រចាំឆ្នាំ</a:t>
            </a:r>
            <a:r>
              <a:rPr lang="en-US" sz="2300" dirty="0">
                <a:solidFill>
                  <a:schemeClr val="tx1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 (Annual Audit Plan-AAP)</a:t>
            </a:r>
          </a:p>
          <a:p>
            <a:pPr marL="866394" indent="-391866" algn="l">
              <a:lnSpc>
                <a:spcPct val="150000"/>
              </a:lnSpc>
              <a:buFontTx/>
              <a:buChar char="-"/>
            </a:pPr>
            <a:r>
              <a:rPr lang="ca-ES" sz="2300" dirty="0">
                <a:solidFill>
                  <a:schemeClr val="tx1"/>
                </a:solidFill>
                <a:latin typeface="Khmer MEF1" pitchFamily="2" charset="0"/>
                <a:ea typeface="Khmer OS System" pitchFamily="2" charset="0"/>
                <a:cs typeface="Khmer MEF1" pitchFamily="2" charset="0"/>
              </a:rPr>
              <a:t>ផែនការចុះសវនកម្ម </a:t>
            </a:r>
            <a:r>
              <a:rPr lang="en-US" sz="2300" dirty="0">
                <a:solidFill>
                  <a:schemeClr val="tx1"/>
                </a:solidFill>
                <a:latin typeface="Khmer MEF1" pitchFamily="2" charset="0"/>
                <a:ea typeface="Khmer OS System" pitchFamily="2" charset="0"/>
                <a:cs typeface="Khmer MEF1" pitchFamily="2" charset="0"/>
              </a:rPr>
              <a:t>(Audit Assignment </a:t>
            </a:r>
            <a:r>
              <a:rPr lang="en-US" sz="2300" dirty="0" smtClean="0">
                <a:solidFill>
                  <a:schemeClr val="tx1"/>
                </a:solidFill>
                <a:latin typeface="Khmer MEF1" pitchFamily="2" charset="0"/>
                <a:ea typeface="Khmer OS System" pitchFamily="2" charset="0"/>
                <a:cs typeface="Khmer MEF1" pitchFamily="2" charset="0"/>
              </a:rPr>
              <a:t>Plan</a:t>
            </a:r>
            <a:r>
              <a:rPr lang="en-US" sz="2300" dirty="0">
                <a:solidFill>
                  <a:schemeClr val="tx1"/>
                </a:solidFill>
                <a:latin typeface="Khmer MEF1" pitchFamily="2" charset="0"/>
                <a:ea typeface="Khmer OS System" pitchFamily="2" charset="0"/>
                <a:cs typeface="Khmer MEF1" pitchFamily="2" charset="0"/>
              </a:rPr>
              <a:t>)</a:t>
            </a:r>
            <a:endParaRPr lang="km-KH" sz="2300" dirty="0">
              <a:solidFill>
                <a:schemeClr val="tx1"/>
              </a:solidFill>
              <a:latin typeface="Khmer MEF1" pitchFamily="2" charset="0"/>
              <a:ea typeface="DaunPenh" pitchFamily="2" charset="0"/>
              <a:cs typeface="Khmer MEF1" pitchFamily="2" charset="0"/>
            </a:endParaRPr>
          </a:p>
          <a:p>
            <a:pPr algn="l">
              <a:lnSpc>
                <a:spcPct val="120000"/>
              </a:lnSpc>
            </a:pPr>
            <a:endParaRPr lang="en-US" sz="2500" dirty="0">
              <a:solidFill>
                <a:schemeClr val="tx1"/>
              </a:solidFill>
              <a:latin typeface="Khmer MEF1" pitchFamily="2" charset="0"/>
              <a:cs typeface="Khmer MEF1" pitchFamily="2" charset="0"/>
            </a:endParaRPr>
          </a:p>
          <a:p>
            <a:pPr lvl="1" algn="l">
              <a:lnSpc>
                <a:spcPct val="120000"/>
              </a:lnSpc>
            </a:pPr>
            <a:endParaRPr lang="en-GB" sz="2500" dirty="0">
              <a:solidFill>
                <a:schemeClr val="tx1"/>
              </a:solidFill>
              <a:latin typeface="Khmer MEF1" pitchFamily="2" charset="0"/>
              <a:cs typeface="Khmer MEF1" pitchFamily="2" charset="0"/>
            </a:endParaRPr>
          </a:p>
          <a:p>
            <a:pPr lvl="1" algn="l">
              <a:lnSpc>
                <a:spcPct val="120000"/>
              </a:lnSpc>
            </a:pPr>
            <a:endParaRPr lang="en-US" sz="2500" dirty="0">
              <a:solidFill>
                <a:schemeClr val="tx1"/>
              </a:solidFill>
              <a:latin typeface="Khmer MEF1" pitchFamily="2" charset="0"/>
              <a:ea typeface="Khmer OS System" pitchFamily="2" charset="0"/>
              <a:cs typeface="Khmer MEF1" pitchFamily="2" charset="0"/>
            </a:endParaRPr>
          </a:p>
          <a:p>
            <a:pPr marL="1044903" lvl="1" indent="-522452" algn="l">
              <a:lnSpc>
                <a:spcPct val="120000"/>
              </a:lnSpc>
              <a:buFont typeface="Arial" pitchFamily="34" charset="0"/>
              <a:buChar char="•"/>
            </a:pPr>
            <a:endParaRPr lang="ca-ES" sz="2500" dirty="0">
              <a:solidFill>
                <a:schemeClr val="tx1"/>
              </a:solidFill>
              <a:latin typeface="Khmer MEF1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559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38200" y="457200"/>
            <a:ext cx="8529348" cy="389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0" tIns="52245" rIns="104490" bIns="52245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6382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92764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89146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85528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81910" indent="0" algn="ctr" defTabSz="99276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8292" indent="0" algn="ctr" defTabSz="99276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74674" indent="0" algn="ctr" defTabSz="99276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71056" indent="0" algn="ctr" defTabSz="99276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1211" indent="-481211" algn="l">
              <a:lnSpc>
                <a:spcPct val="150000"/>
              </a:lnSpc>
              <a:spcBef>
                <a:spcPts val="686"/>
              </a:spcBef>
            </a:pP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OS System" pitchFamily="2" charset="0"/>
                <a:cs typeface="Khmer MEF2" pitchFamily="2" charset="0"/>
              </a:rPr>
              <a:t>ខ.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ea typeface="Khmer OS System" pitchFamily="2" charset="0"/>
                <a:cs typeface="Khmer MEF2" pitchFamily="2" charset="0"/>
              </a:rPr>
              <a:t>ផែនការសវនកម្ម​ផ្ទៃក្នុង</a:t>
            </a:r>
          </a:p>
          <a:p>
            <a:pPr marL="1048477" lvl="1" indent="-481211" algn="l">
              <a:lnSpc>
                <a:spcPct val="150000"/>
              </a:lnSpc>
              <a:spcBef>
                <a:spcPts val="686"/>
              </a:spcBef>
            </a:pPr>
            <a:r>
              <a:rPr lang="km-KH" sz="2700" b="1" dirty="0">
                <a:solidFill>
                  <a:schemeClr val="tx1"/>
                </a:solidFill>
                <a:latin typeface="Khmer MEF1" pitchFamily="2" charset="0"/>
                <a:ea typeface="Khmer OS System" pitchFamily="2" charset="0"/>
                <a:cs typeface="Khmer MEF1" pitchFamily="2" charset="0"/>
              </a:rPr>
              <a:t>១.</a:t>
            </a:r>
            <a:r>
              <a:rPr lang="ca-ES" sz="2700" b="1" dirty="0">
                <a:solidFill>
                  <a:schemeClr val="tx1"/>
                </a:solidFill>
                <a:latin typeface="Khmer MEF1" pitchFamily="2" charset="0"/>
                <a:ea typeface="Khmer OS System" pitchFamily="2" charset="0"/>
                <a:cs typeface="Khmer MEF1" pitchFamily="2" charset="0"/>
              </a:rPr>
              <a:t>ផែនការយុទ្ធសាស្រ្តសវនកម្ម​ (SAP)</a:t>
            </a:r>
          </a:p>
          <a:p>
            <a:pPr marL="1048477" lvl="1" indent="-481211" algn="l">
              <a:lnSpc>
                <a:spcPct val="150000"/>
              </a:lnSpc>
              <a:spcBef>
                <a:spcPts val="686"/>
              </a:spcBef>
            </a:pPr>
            <a:r>
              <a:rPr lang="km-KH" sz="2700" b="1" dirty="0">
                <a:solidFill>
                  <a:schemeClr val="tx1"/>
                </a:solidFill>
                <a:latin typeface="Khmer MEF1" pitchFamily="2" charset="0"/>
                <a:ea typeface="Khmer OS System" pitchFamily="2" charset="0"/>
                <a:cs typeface="Khmer MEF1" pitchFamily="2" charset="0"/>
              </a:rPr>
              <a:t>២.</a:t>
            </a:r>
            <a:r>
              <a:rPr lang="ca-ES" sz="2700" b="1" dirty="0">
                <a:solidFill>
                  <a:schemeClr val="tx1"/>
                </a:solidFill>
                <a:latin typeface="Khmer MEF1" pitchFamily="2" charset="0"/>
                <a:ea typeface="Khmer OS System" pitchFamily="2" charset="0"/>
                <a:cs typeface="Khmer MEF1" pitchFamily="2" charset="0"/>
              </a:rPr>
              <a:t>ផែនការសវនកម្ម​ប្រចាំឆ្នាំ (AAP</a:t>
            </a:r>
            <a:r>
              <a:rPr lang="ca-ES" sz="2700" b="1" dirty="0" smtClean="0">
                <a:solidFill>
                  <a:schemeClr val="tx1"/>
                </a:solidFill>
                <a:latin typeface="Khmer MEF1" pitchFamily="2" charset="0"/>
                <a:ea typeface="Khmer OS System" pitchFamily="2" charset="0"/>
                <a:cs typeface="Khmer MEF1" pitchFamily="2" charset="0"/>
              </a:rPr>
              <a:t>)</a:t>
            </a:r>
          </a:p>
          <a:p>
            <a:pPr marL="1048477" lvl="1" indent="-481211" algn="l">
              <a:lnSpc>
                <a:spcPct val="150000"/>
              </a:lnSpc>
              <a:spcBef>
                <a:spcPts val="686"/>
              </a:spcBef>
            </a:pPr>
            <a:r>
              <a:rPr lang="km-KH" sz="2700" b="1" dirty="0">
                <a:solidFill>
                  <a:schemeClr val="tx1"/>
                </a:solidFill>
                <a:latin typeface="Khmer MEF1" pitchFamily="2" charset="0"/>
                <a:ea typeface="Khmer OS System" pitchFamily="2" charset="0"/>
                <a:cs typeface="Khmer MEF1" pitchFamily="2" charset="0"/>
              </a:rPr>
              <a:t>៣.</a:t>
            </a:r>
            <a:r>
              <a:rPr lang="ca-ES" sz="2700" b="1" dirty="0">
                <a:solidFill>
                  <a:schemeClr val="tx1"/>
                </a:solidFill>
                <a:latin typeface="Khmer MEF1" pitchFamily="2" charset="0"/>
                <a:ea typeface="Khmer OS System" pitchFamily="2" charset="0"/>
                <a:cs typeface="Khmer MEF1" pitchFamily="2" charset="0"/>
              </a:rPr>
              <a:t>ផែនការ</a:t>
            </a:r>
            <a:r>
              <a:rPr lang="km-KH" sz="2700" b="1" dirty="0">
                <a:solidFill>
                  <a:schemeClr val="tx1"/>
                </a:solidFill>
                <a:latin typeface="Khmer MEF1" pitchFamily="2" charset="0"/>
                <a:ea typeface="Khmer OS System" pitchFamily="2" charset="0"/>
                <a:cs typeface="Khmer MEF1" pitchFamily="2" charset="0"/>
              </a:rPr>
              <a:t>ចុះ</a:t>
            </a:r>
            <a:r>
              <a:rPr lang="ca-ES" sz="2700" b="1" dirty="0">
                <a:solidFill>
                  <a:schemeClr val="tx1"/>
                </a:solidFill>
                <a:latin typeface="Khmer MEF1" pitchFamily="2" charset="0"/>
                <a:ea typeface="Khmer OS System" pitchFamily="2" charset="0"/>
                <a:cs typeface="Khmer MEF1" pitchFamily="2" charset="0"/>
              </a:rPr>
              <a:t>សវនកម្ម (Audit Asignment Plan)</a:t>
            </a:r>
          </a:p>
          <a:p>
            <a:pPr marL="1048477" lvl="1" indent="-481211" algn="l">
              <a:lnSpc>
                <a:spcPct val="150000"/>
              </a:lnSpc>
              <a:spcBef>
                <a:spcPts val="686"/>
              </a:spcBef>
            </a:pPr>
            <a:endParaRPr lang="ca-ES" sz="2700" b="1" dirty="0">
              <a:solidFill>
                <a:schemeClr val="tx1"/>
              </a:solidFill>
              <a:latin typeface="Khmer MEF1" pitchFamily="2" charset="0"/>
              <a:ea typeface="Khmer OS System" pitchFamily="2" charset="0"/>
              <a:cs typeface="Khmer MEF1" pitchFamily="2" charset="0"/>
            </a:endParaRPr>
          </a:p>
          <a:p>
            <a:pPr algn="l">
              <a:lnSpc>
                <a:spcPct val="150000"/>
              </a:lnSpc>
              <a:spcBef>
                <a:spcPts val="686"/>
              </a:spcBef>
            </a:pPr>
            <a:endParaRPr lang="km-KH" sz="3200" b="1" dirty="0">
              <a:solidFill>
                <a:schemeClr val="tx1"/>
              </a:solidFill>
              <a:latin typeface="Khmer MEF1" pitchFamily="2" charset="0"/>
              <a:ea typeface="Khmer OS System" pitchFamily="2" charset="0"/>
              <a:cs typeface="Khmer MEF1" pitchFamily="2" charset="0"/>
            </a:endParaRPr>
          </a:p>
          <a:p>
            <a:pPr algn="l">
              <a:lnSpc>
                <a:spcPct val="150000"/>
              </a:lnSpc>
              <a:spcBef>
                <a:spcPts val="686"/>
              </a:spcBef>
            </a:pPr>
            <a:endParaRPr lang="ca-ES" sz="3200" b="1" dirty="0">
              <a:solidFill>
                <a:schemeClr val="tx1"/>
              </a:solidFill>
              <a:latin typeface="Khmer MEF1" pitchFamily="2" charset="0"/>
              <a:ea typeface="Khmer OS System" pitchFamily="2" charset="0"/>
              <a:cs typeface="Khmer MEF1" pitchFamily="2" charset="0"/>
            </a:endParaRPr>
          </a:p>
          <a:p>
            <a:pPr algn="l">
              <a:lnSpc>
                <a:spcPct val="150000"/>
              </a:lnSpc>
              <a:spcBef>
                <a:spcPts val="686"/>
              </a:spcBef>
            </a:pPr>
            <a:endParaRPr lang="ca-ES" sz="3200" b="1" dirty="0">
              <a:solidFill>
                <a:schemeClr val="tx1"/>
              </a:solidFill>
              <a:latin typeface="Khmer MEF1" pitchFamily="2" charset="0"/>
              <a:ea typeface="Khmer OS System" pitchFamily="2" charset="0"/>
              <a:cs typeface="Khmer MEF1" pitchFamily="2" charset="0"/>
            </a:endParaRPr>
          </a:p>
          <a:p>
            <a:pPr algn="l">
              <a:lnSpc>
                <a:spcPct val="150000"/>
              </a:lnSpc>
              <a:spcBef>
                <a:spcPts val="686"/>
              </a:spcBef>
            </a:pPr>
            <a:endParaRPr lang="en-US" sz="3200" b="1" dirty="0">
              <a:solidFill>
                <a:schemeClr val="tx1"/>
              </a:solidFill>
              <a:latin typeface="Khmer MEF1" pitchFamily="2" charset="0"/>
              <a:ea typeface="Khmer OS System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883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6777" y="1201439"/>
            <a:ext cx="7304660" cy="525761"/>
          </a:xfrm>
        </p:spPr>
        <p:txBody>
          <a:bodyPr/>
          <a:lstStyle/>
          <a:p>
            <a:pPr algn="l"/>
            <a:r>
              <a:rPr lang="en-US" sz="3000" dirty="0">
                <a:solidFill>
                  <a:srgbClr val="C00000"/>
                </a:solidFill>
                <a:latin typeface="Khmer MEF2" pitchFamily="2" charset="0"/>
                <a:cs typeface="Khmer MEF2" pitchFamily="2" charset="0"/>
              </a:rPr>
              <a:t/>
            </a:r>
            <a:br>
              <a:rPr lang="en-US" sz="3000" dirty="0">
                <a:solidFill>
                  <a:srgbClr val="C00000"/>
                </a:solidFill>
                <a:latin typeface="Khmer MEF2" pitchFamily="2" charset="0"/>
                <a:cs typeface="Khmer MEF2" pitchFamily="2" charset="0"/>
              </a:rPr>
            </a:br>
            <a:r>
              <a:rPr lang="ca-ES" sz="3000" dirty="0">
                <a:solidFill>
                  <a:srgbClr val="C00000"/>
                </a:solidFill>
                <a:latin typeface="Khmer MEF2" pitchFamily="2" charset="0"/>
                <a:cs typeface="Khmer MEF2" pitchFamily="2" charset="0"/>
              </a:rPr>
              <a:t>ក</a:t>
            </a:r>
            <a:r>
              <a:rPr lang="km-KH" sz="3000" dirty="0">
                <a:solidFill>
                  <a:srgbClr val="C00000"/>
                </a:solidFill>
                <a:latin typeface="Khmer MEF2" pitchFamily="2" charset="0"/>
                <a:cs typeface="Khmer MEF2" pitchFamily="2" charset="0"/>
              </a:rPr>
              <a:t>. </a:t>
            </a:r>
            <a:r>
              <a:rPr lang="ca-ES" sz="3000" dirty="0">
                <a:solidFill>
                  <a:srgbClr val="C00000"/>
                </a:solidFill>
                <a:latin typeface="Khmer MEF2" pitchFamily="2" charset="0"/>
                <a:cs typeface="Khmer MEF2" pitchFamily="2" charset="0"/>
              </a:rPr>
              <a:t>និយមន័យ</a:t>
            </a:r>
            <a:endParaRPr lang="en-US" sz="3000" dirty="0">
              <a:solidFill>
                <a:srgbClr val="C00000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151" y="1986280"/>
            <a:ext cx="9711261" cy="5354320"/>
          </a:xfrm>
        </p:spPr>
        <p:txBody>
          <a:bodyPr/>
          <a:lstStyle/>
          <a:p>
            <a:pPr marL="481211" indent="-481211" algn="l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700" b="1" dirty="0">
                <a:solidFill>
                  <a:schemeClr val="tx1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ផែនការ</a:t>
            </a:r>
            <a:r>
              <a:rPr lang="ca-ES" sz="2700" b="1" dirty="0">
                <a:solidFill>
                  <a:schemeClr val="tx1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យុទ្ធសាស្រ្ត</a:t>
            </a:r>
            <a:r>
              <a:rPr lang="km-KH" sz="2700" b="1" dirty="0">
                <a:solidFill>
                  <a:schemeClr val="tx1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សវនកម្ម</a:t>
            </a:r>
            <a:r>
              <a:rPr lang="ca-ES" sz="2700" dirty="0">
                <a:solidFill>
                  <a:schemeClr val="tx1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 -ជាការកំណត់ និងកត់ត្រានូវទីសវនកម្មនៅក្នុងសកលសវនកម្ម (Audit universe)និងដាក់ជាអាទិភាពនៃការងារទាំងនេះសម្រាប់ត្រួតពិនិត្យដោយផ្អែកលើវិធី​សាស្ត្រវាយ</a:t>
            </a:r>
            <a:r>
              <a:rPr lang="ca-ES" sz="2700" dirty="0" smtClean="0">
                <a:solidFill>
                  <a:schemeClr val="tx1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តម្លៃ  ហា</a:t>
            </a:r>
            <a:r>
              <a:rPr lang="ca-ES" sz="2700" dirty="0">
                <a:solidFill>
                  <a:schemeClr val="tx1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និភ័យដែលបានកំណត់ទុកជាមុន ។</a:t>
            </a:r>
          </a:p>
          <a:p>
            <a:pPr marL="481211" indent="-481211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700" dirty="0" err="1">
                <a:solidFill>
                  <a:schemeClr val="tx1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ជាទូទៅ</a:t>
            </a:r>
            <a:r>
              <a:rPr lang="km-KH" sz="2700" dirty="0">
                <a:solidFill>
                  <a:schemeClr val="tx1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ផែនការជាយុទ្ធសាស្ដ្រសវនកម្ម</a:t>
            </a:r>
            <a:r>
              <a:rPr lang="ca-ES" sz="2700" dirty="0">
                <a:solidFill>
                  <a:schemeClr val="tx1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អាចរៀបចំក្នុងកំឡុង៣ឆ្នាំ ឬពី៣ទៅ ៥ឆ្នាំ </a:t>
            </a:r>
          </a:p>
          <a:p>
            <a:pPr marL="481211" indent="-481211" algn="l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700" dirty="0">
                <a:solidFill>
                  <a:schemeClr val="tx1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សម្រាប់ក្រសួងសេដ្ឋកិច្ច និងហិរញ្ញវត្ថុ (កសហវ) បានរៀបចំផែនការ</a:t>
            </a:r>
            <a:r>
              <a:rPr lang="km-KH" sz="2700" dirty="0">
                <a:solidFill>
                  <a:schemeClr val="tx1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យុទ្ធសាស្រ្តសវនកម្ម</a:t>
            </a:r>
            <a:r>
              <a:rPr lang="ca-ES" sz="2700" dirty="0">
                <a:solidFill>
                  <a:schemeClr val="tx1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 </a:t>
            </a:r>
            <a:r>
              <a:rPr lang="km-KH" sz="2700" dirty="0">
                <a:solidFill>
                  <a:schemeClr val="tx1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២០១១</a:t>
            </a:r>
            <a:r>
              <a:rPr lang="ca-ES" sz="2700" dirty="0">
                <a:solidFill>
                  <a:schemeClr val="tx1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 </a:t>
            </a:r>
            <a:r>
              <a:rPr lang="en-US" sz="2700" dirty="0">
                <a:solidFill>
                  <a:schemeClr val="tx1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-</a:t>
            </a:r>
            <a:r>
              <a:rPr lang="km-KH" sz="2700" dirty="0">
                <a:solidFill>
                  <a:schemeClr val="tx1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២០១៣</a:t>
            </a:r>
            <a:r>
              <a:rPr lang="en-US" sz="2700" dirty="0">
                <a:solidFill>
                  <a:schemeClr val="tx1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, </a:t>
            </a:r>
            <a:r>
              <a:rPr lang="km-KH" sz="2700" dirty="0">
                <a:solidFill>
                  <a:schemeClr val="tx1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២០១៤</a:t>
            </a:r>
            <a:r>
              <a:rPr lang="ca-ES" sz="2700" dirty="0">
                <a:solidFill>
                  <a:schemeClr val="tx1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 </a:t>
            </a:r>
            <a:r>
              <a:rPr lang="en-US" sz="2700" dirty="0">
                <a:solidFill>
                  <a:schemeClr val="tx1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-</a:t>
            </a:r>
            <a:r>
              <a:rPr lang="km-KH" sz="2700" dirty="0">
                <a:solidFill>
                  <a:schemeClr val="tx1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២០១៦</a:t>
            </a:r>
            <a:r>
              <a:rPr lang="ca-ES" sz="2700" dirty="0">
                <a:solidFill>
                  <a:schemeClr val="tx1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 ។</a:t>
            </a:r>
          </a:p>
          <a:p>
            <a:pPr lvl="1" algn="l">
              <a:lnSpc>
                <a:spcPct val="150000"/>
              </a:lnSpc>
            </a:pPr>
            <a:endParaRPr lang="ca-ES" sz="2700" dirty="0">
              <a:solidFill>
                <a:schemeClr val="tx1"/>
              </a:solidFill>
              <a:latin typeface="Khmer MEF1" pitchFamily="2" charset="0"/>
              <a:cs typeface="Khmer MEF1" pitchFamily="2" charset="0"/>
            </a:endParaRPr>
          </a:p>
          <a:p>
            <a:pPr lvl="1" algn="l">
              <a:lnSpc>
                <a:spcPct val="150000"/>
              </a:lnSpc>
            </a:pPr>
            <a:endParaRPr lang="ca-ES" sz="2700" dirty="0">
              <a:solidFill>
                <a:schemeClr val="tx1"/>
              </a:solidFill>
              <a:latin typeface="Khmer MEF1" pitchFamily="2" charset="0"/>
              <a:ea typeface="Khmer OS System" pitchFamily="2" charset="0"/>
              <a:cs typeface="Khmer MEF1" pitchFamily="2" charset="0"/>
            </a:endParaRPr>
          </a:p>
          <a:p>
            <a:pPr lvl="1" algn="l">
              <a:lnSpc>
                <a:spcPct val="150000"/>
              </a:lnSpc>
            </a:pPr>
            <a:endParaRPr lang="en-US" sz="2700" dirty="0">
              <a:solidFill>
                <a:schemeClr val="tx1"/>
              </a:solidFill>
              <a:latin typeface="Khmer MEF1" pitchFamily="2" charset="0"/>
              <a:ea typeface="Khmer OS System" pitchFamily="2" charset="0"/>
              <a:cs typeface="Khmer MEF1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62890" y="172720"/>
            <a:ext cx="8675370" cy="89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0" tIns="52245" rIns="104490" bIns="5224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5pPr>
            <a:lvl6pPr marL="496382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6pPr>
            <a:lvl7pPr marL="992764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7pPr>
            <a:lvl8pPr marL="1489146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8pPr>
            <a:lvl9pPr marL="1985528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ca-ES" sz="3000" dirty="0">
                <a:solidFill>
                  <a:srgbClr val="3333CC"/>
                </a:solidFill>
                <a:latin typeface="Khmer OS Muol Light" pitchFamily="2" charset="0"/>
                <a:cs typeface="Khmer OS Muol Light" pitchFamily="2" charset="0"/>
              </a:rPr>
              <a:t/>
            </a:r>
            <a:br>
              <a:rPr lang="ca-ES" sz="3000" dirty="0">
                <a:solidFill>
                  <a:srgbClr val="3333CC"/>
                </a:solidFill>
                <a:latin typeface="Khmer OS Muol Light" pitchFamily="2" charset="0"/>
                <a:cs typeface="Khmer OS Muol Light" pitchFamily="2" charset="0"/>
              </a:rPr>
            </a:br>
            <a:r>
              <a:rPr lang="km-KH" sz="3000" dirty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១. 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ផែនការ</a:t>
            </a:r>
            <a:r>
              <a:rPr lang="ca-E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យុទ្ធសាស្រ្ត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សវនកម្ម</a:t>
            </a:r>
            <a:r>
              <a:rPr lang="en-US" sz="3000" dirty="0" err="1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ផ្ទៃក្នុង</a:t>
            </a:r>
            <a:r>
              <a:rPr lang="en-U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​ (SAP)-</a:t>
            </a:r>
            <a:r>
              <a:rPr lang="en-US" sz="3000" dirty="0" err="1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សង្ខេប</a:t>
            </a:r>
            <a:r>
              <a:rPr lang="en-U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 </a:t>
            </a:r>
            <a:r>
              <a:rPr lang="km-KH" sz="3000" b="1" dirty="0">
                <a:solidFill>
                  <a:srgbClr val="3333CC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​ </a:t>
            </a:r>
            <a:r>
              <a:rPr lang="en-U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/>
            </a:r>
            <a:br>
              <a:rPr lang="en-U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</a:br>
            <a:r>
              <a:rPr lang="km-KH" sz="3000" b="1" dirty="0">
                <a:solidFill>
                  <a:srgbClr val="3333CC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​ </a:t>
            </a:r>
            <a:endParaRPr lang="en-US" sz="3000" dirty="0">
              <a:solidFill>
                <a:srgbClr val="3333CC"/>
              </a:solidFill>
              <a:latin typeface="Khmer OS Muol Light" pitchFamily="2" charset="0"/>
              <a:cs typeface="Khmer OS Muol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735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6777" y="1284913"/>
            <a:ext cx="7304660" cy="897699"/>
          </a:xfrm>
        </p:spPr>
        <p:txBody>
          <a:bodyPr/>
          <a:lstStyle/>
          <a:p>
            <a:pPr algn="l"/>
            <a:r>
              <a:rPr lang="en-US" sz="3000" dirty="0">
                <a:solidFill>
                  <a:srgbClr val="C00000"/>
                </a:solidFill>
                <a:latin typeface="Khmer MEF2" pitchFamily="2" charset="0"/>
                <a:cs typeface="Khmer MEF2" pitchFamily="2" charset="0"/>
              </a:rPr>
              <a:t/>
            </a:r>
            <a:br>
              <a:rPr lang="en-US" sz="3000" dirty="0">
                <a:solidFill>
                  <a:srgbClr val="C00000"/>
                </a:solidFill>
                <a:latin typeface="Khmer MEF2" pitchFamily="2" charset="0"/>
                <a:cs typeface="Khmer MEF2" pitchFamily="2" charset="0"/>
              </a:rPr>
            </a:br>
            <a:r>
              <a:rPr lang="ca-ES" sz="3000" dirty="0">
                <a:solidFill>
                  <a:srgbClr val="C00000"/>
                </a:solidFill>
                <a:latin typeface="Khmer MEF2" pitchFamily="2" charset="0"/>
                <a:cs typeface="Khmer MEF2" pitchFamily="2" charset="0"/>
              </a:rPr>
              <a:t>ខ. គោលបំណង</a:t>
            </a:r>
            <a:r>
              <a:rPr lang="en-US" sz="3000" dirty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/>
            </a:r>
            <a:br>
              <a:rPr lang="en-US" sz="3000" dirty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</a:br>
            <a:endParaRPr lang="en-US" sz="3000" dirty="0">
              <a:solidFill>
                <a:srgbClr val="C00000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091" y="2126505"/>
            <a:ext cx="9711261" cy="4955016"/>
          </a:xfrm>
        </p:spPr>
        <p:txBody>
          <a:bodyPr/>
          <a:lstStyle/>
          <a:p>
            <a:pPr algn="l">
              <a:lnSpc>
                <a:spcPct val="200000"/>
              </a:lnSpc>
              <a:spcBef>
                <a:spcPts val="0"/>
              </a:spcBef>
            </a:pPr>
            <a:r>
              <a:rPr lang="km-KH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គោលបំណងនៃផែនការ</a:t>
            </a: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យុទ្ធសាស្រ្តសវនកម្ម៖</a:t>
            </a:r>
            <a:endParaRPr lang="en-US" sz="2700" dirty="0">
              <a:solidFill>
                <a:schemeClr val="tx1"/>
              </a:solidFill>
              <a:latin typeface="Khmer MEF1" pitchFamily="2" charset="0"/>
              <a:cs typeface="Khmer MEF1" pitchFamily="2" charset="0"/>
            </a:endParaRPr>
          </a:p>
          <a:p>
            <a:pPr marL="883360" lvl="1" indent="-360909" algn="l">
              <a:lnSpc>
                <a:spcPct val="2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km-KH" sz="25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បង្កើតឡើងនូវវិធីសាស្រ្តជាប្រព័ន្ធ និងប្រកបដោយជំនាញក្នុងការរៀបចំការងារសវនកម្ម </a:t>
            </a:r>
            <a:endParaRPr lang="en-US" sz="2500" dirty="0">
              <a:solidFill>
                <a:schemeClr val="tx1"/>
              </a:solidFill>
              <a:latin typeface="Khmer MEF1" pitchFamily="2" charset="0"/>
              <a:cs typeface="Khmer MEF1" pitchFamily="2" charset="0"/>
            </a:endParaRPr>
          </a:p>
          <a:p>
            <a:pPr marL="883360" lvl="1" indent="-360909" algn="l">
              <a:lnSpc>
                <a:spcPct val="2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km-KH" sz="25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កំណត់នូវកំរិតធនធានសវនកម្មផ្ទៃក្នុងដែលត្រូវការ </a:t>
            </a:r>
            <a:endParaRPr lang="en-US" sz="2500" dirty="0">
              <a:solidFill>
                <a:schemeClr val="tx1"/>
              </a:solidFill>
              <a:latin typeface="Khmer MEF1" pitchFamily="2" charset="0"/>
              <a:cs typeface="Khmer MEF1" pitchFamily="2" charset="0"/>
            </a:endParaRPr>
          </a:p>
          <a:p>
            <a:pPr marL="883360" lvl="1" indent="-360909" algn="l">
              <a:lnSpc>
                <a:spcPct val="2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km-KH" sz="25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ប្រើប្រាស់ធនធានសវនកម្មផ្ទៃក្នុងឲ្យចំ</a:t>
            </a:r>
            <a:r>
              <a:rPr lang="ca-ES" sz="25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គោលដៅ</a:t>
            </a:r>
            <a:r>
              <a:rPr lang="km-KH" sz="25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ដោយត</a:t>
            </a:r>
            <a:r>
              <a:rPr lang="ca-ES" sz="25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ម្រង់</a:t>
            </a:r>
            <a:r>
              <a:rPr lang="km-KH" sz="25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ការប្រើប្រាស់</a:t>
            </a:r>
            <a:r>
              <a:rPr lang="ca-ES" sz="25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ទៅរក</a:t>
            </a:r>
            <a:r>
              <a:rPr lang="km-KH" sz="25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កន្លែងដែលមានហានិភ័យខ្ពស់ ។</a:t>
            </a:r>
            <a:endParaRPr lang="ca-ES" sz="2500" dirty="0">
              <a:solidFill>
                <a:schemeClr val="tx1"/>
              </a:solidFill>
              <a:latin typeface="Khmer MEF1" pitchFamily="2" charset="0"/>
              <a:cs typeface="Khmer MEF1" pitchFamily="2" charset="0"/>
            </a:endParaRPr>
          </a:p>
          <a:p>
            <a:pPr lvl="1" algn="l">
              <a:lnSpc>
                <a:spcPct val="150000"/>
              </a:lnSpc>
              <a:spcBef>
                <a:spcPts val="0"/>
              </a:spcBef>
            </a:pPr>
            <a:endParaRPr lang="ca-ES" sz="2700" dirty="0">
              <a:solidFill>
                <a:schemeClr val="tx1"/>
              </a:solidFill>
              <a:latin typeface="Khmer MEF1" pitchFamily="2" charset="0"/>
              <a:ea typeface="Khmer OS System" pitchFamily="2" charset="0"/>
              <a:cs typeface="Khmer MEF1" pitchFamily="2" charset="0"/>
            </a:endParaRPr>
          </a:p>
          <a:p>
            <a:pPr lvl="1" algn="l">
              <a:lnSpc>
                <a:spcPct val="150000"/>
              </a:lnSpc>
              <a:spcBef>
                <a:spcPts val="0"/>
              </a:spcBef>
            </a:pPr>
            <a:endParaRPr lang="en-US" sz="2700" dirty="0">
              <a:solidFill>
                <a:schemeClr val="tx1"/>
              </a:solidFill>
              <a:latin typeface="Khmer MEF1" pitchFamily="2" charset="0"/>
              <a:ea typeface="Khmer OS System" pitchFamily="2" charset="0"/>
              <a:cs typeface="Khmer MEF1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50520" y="290301"/>
            <a:ext cx="8222042" cy="89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0" tIns="52245" rIns="104490" bIns="5224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5pPr>
            <a:lvl6pPr marL="496382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6pPr>
            <a:lvl7pPr marL="992764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7pPr>
            <a:lvl8pPr marL="1489146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8pPr>
            <a:lvl9pPr marL="1985528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ca-ES" sz="3000" dirty="0">
                <a:solidFill>
                  <a:srgbClr val="3333CC"/>
                </a:solidFill>
                <a:latin typeface="Khmer OS Muol Light" pitchFamily="2" charset="0"/>
                <a:cs typeface="Khmer OS Muol Light" pitchFamily="2" charset="0"/>
              </a:rPr>
              <a:t/>
            </a:r>
            <a:br>
              <a:rPr lang="ca-ES" sz="3000" dirty="0">
                <a:solidFill>
                  <a:srgbClr val="3333CC"/>
                </a:solidFill>
                <a:latin typeface="Khmer OS Muol Light" pitchFamily="2" charset="0"/>
                <a:cs typeface="Khmer OS Muol Light" pitchFamily="2" charset="0"/>
              </a:rPr>
            </a:br>
            <a:r>
              <a:rPr lang="ca-ES" sz="3000" dirty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២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. 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ផែនការ</a:t>
            </a:r>
            <a:r>
              <a:rPr lang="ca-E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យុទ្ធសាស្រ្ត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សវនកម្ម</a:t>
            </a:r>
            <a:r>
              <a:rPr lang="en-U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 (SAP)-</a:t>
            </a:r>
            <a:r>
              <a:rPr lang="en-US" sz="3000" dirty="0" err="1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សង្ខេប</a:t>
            </a:r>
            <a:r>
              <a:rPr lang="en-U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 </a:t>
            </a:r>
            <a:r>
              <a:rPr lang="km-KH" sz="3000" b="1" dirty="0">
                <a:solidFill>
                  <a:srgbClr val="3333CC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​ </a:t>
            </a:r>
            <a:r>
              <a:rPr lang="en-U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/>
            </a:r>
            <a:br>
              <a:rPr lang="en-U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</a:br>
            <a:r>
              <a:rPr lang="km-KH" sz="3000" b="1" dirty="0">
                <a:solidFill>
                  <a:srgbClr val="3333CC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​ </a:t>
            </a:r>
            <a:endParaRPr lang="en-US" sz="3000" dirty="0">
              <a:solidFill>
                <a:srgbClr val="3333CC"/>
              </a:solidFill>
              <a:latin typeface="Khmer OS Muol Light" pitchFamily="2" charset="0"/>
              <a:cs typeface="Khmer OS Muol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90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497" y="1200850"/>
            <a:ext cx="7304660" cy="897699"/>
          </a:xfrm>
        </p:spPr>
        <p:txBody>
          <a:bodyPr/>
          <a:lstStyle/>
          <a:p>
            <a:pPr algn="l"/>
            <a:r>
              <a:rPr lang="en-US" sz="3000" dirty="0">
                <a:solidFill>
                  <a:srgbClr val="C00000"/>
                </a:solidFill>
                <a:latin typeface="Khmer MEF2" pitchFamily="2" charset="0"/>
                <a:cs typeface="Khmer MEF2" pitchFamily="2" charset="0"/>
              </a:rPr>
              <a:t/>
            </a:r>
            <a:br>
              <a:rPr lang="en-US" sz="3000" dirty="0">
                <a:solidFill>
                  <a:srgbClr val="C00000"/>
                </a:solidFill>
                <a:latin typeface="Khmer MEF2" pitchFamily="2" charset="0"/>
                <a:cs typeface="Khmer MEF2" pitchFamily="2" charset="0"/>
              </a:rPr>
            </a:br>
            <a:r>
              <a:rPr lang="ca-ES" sz="3000" dirty="0">
                <a:solidFill>
                  <a:srgbClr val="C00000"/>
                </a:solidFill>
                <a:latin typeface="Khmer MEF2" pitchFamily="2" charset="0"/>
                <a:cs typeface="Khmer MEF2" pitchFamily="2" charset="0"/>
              </a:rPr>
              <a:t>គ. សារៈសំខាន់</a:t>
            </a:r>
            <a:r>
              <a:rPr lang="en-US" sz="3000" dirty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/>
            </a:r>
            <a:br>
              <a:rPr lang="en-US" sz="3000" dirty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</a:br>
            <a:endParaRPr lang="en-US" sz="3000" dirty="0">
              <a:solidFill>
                <a:srgbClr val="C00000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6215" y="1973488"/>
            <a:ext cx="9348864" cy="4529164"/>
          </a:xfrm>
          <a:prstGeom prst="rect">
            <a:avLst/>
          </a:prstGeom>
        </p:spPr>
        <p:txBody>
          <a:bodyPr wrap="square" lIns="96242" tIns="48121" rIns="96242" bIns="48121">
            <a:spAutoFit/>
          </a:bodyPr>
          <a:lstStyle/>
          <a:p>
            <a:pPr marL="360909" indent="-360909">
              <a:lnSpc>
                <a:spcPct val="200000"/>
              </a:lnSpc>
              <a:buFont typeface="Arial" pitchFamily="34" charset="0"/>
              <a:buChar char="•"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ការរៀបចំផែនការសវនកម្មផ្ទៃក្នុងគឺចាំបាច់សំរាប់ការ​លៃលកធនធានសវនកម្ម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ឲ្យមាន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ប្រសិទ្ធភាព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សម្រាប់អនុវត្ត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 </a:t>
            </a:r>
          </a:p>
          <a:p>
            <a:pPr marL="360909" indent="-360909">
              <a:lnSpc>
                <a:spcPct val="200000"/>
              </a:lnSpc>
              <a:buFont typeface="Arial" pitchFamily="34" charset="0"/>
              <a:buChar char="•"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ការរៀបចំផែនការសវនកម្ម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 ធ្វើឱ្យសវនករ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ផ្តោ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ត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លើ​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ទីសវនកម្មណា</a:t>
            </a:r>
            <a:r>
              <a:rPr lang="ca-ES" sz="2400" dirty="0" smtClean="0">
                <a:latin typeface="Khmer MEF1" pitchFamily="2" charset="0"/>
                <a:cs typeface="Khmer MEF1" pitchFamily="2" charset="0"/>
              </a:rPr>
              <a:t>មាន       </a:t>
            </a:r>
            <a:r>
              <a:rPr lang="km-KH" sz="2400" dirty="0" smtClean="0">
                <a:latin typeface="Khmer MEF1" pitchFamily="2" charset="0"/>
                <a:cs typeface="Khmer MEF1" pitchFamily="2" charset="0"/>
              </a:rPr>
              <a:t>ហា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និភ័យខ្ពស់បំផុត​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 </a:t>
            </a:r>
          </a:p>
          <a:p>
            <a:pPr marL="360909" indent="-360909">
              <a:lnSpc>
                <a:spcPct val="200000"/>
              </a:lnSpc>
              <a:buFont typeface="Arial" pitchFamily="34" charset="0"/>
              <a:buChar char="•"/>
            </a:pPr>
            <a:r>
              <a:rPr lang="ca-ES" sz="2400" dirty="0">
                <a:latin typeface="Khmer MEF1" pitchFamily="2" charset="0"/>
                <a:cs typeface="Khmer MEF1" pitchFamily="2" charset="0"/>
              </a:rPr>
              <a:t>អង្គភាព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សវនកម្មផ្ទៃក្នុងន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ឹ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ងមិនមានប្រសិទ្ធភាព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ទេ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ប្រសិន​បើ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គ្មាន​ការរៀបចំ ផែនការបាន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ត្រឹមត្រូវ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ល្អ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 ។</a:t>
            </a:r>
            <a:endParaRPr lang="en-US" sz="2400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25780" y="290301"/>
            <a:ext cx="8046782" cy="89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0" tIns="52245" rIns="104490" bIns="5224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5pPr>
            <a:lvl6pPr marL="496382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6pPr>
            <a:lvl7pPr marL="992764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7pPr>
            <a:lvl8pPr marL="1489146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8pPr>
            <a:lvl9pPr marL="1985528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ca-ES" sz="3000" dirty="0">
                <a:solidFill>
                  <a:srgbClr val="3333CC"/>
                </a:solidFill>
                <a:latin typeface="Khmer OS Muol Light" pitchFamily="2" charset="0"/>
                <a:cs typeface="Khmer OS Muol Light" pitchFamily="2" charset="0"/>
              </a:rPr>
              <a:t/>
            </a:r>
            <a:br>
              <a:rPr lang="ca-ES" sz="3000" dirty="0">
                <a:solidFill>
                  <a:srgbClr val="3333CC"/>
                </a:solidFill>
                <a:latin typeface="Khmer OS Muol Light" pitchFamily="2" charset="0"/>
                <a:cs typeface="Khmer OS Muol Light" pitchFamily="2" charset="0"/>
              </a:rPr>
            </a:br>
            <a:r>
              <a:rPr lang="ca-ES" sz="3000" dirty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២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. 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ផែនការ</a:t>
            </a:r>
            <a:r>
              <a:rPr lang="ca-E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យុទ្ធសាស្រ្ត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សវនកម្ម</a:t>
            </a:r>
            <a:r>
              <a:rPr lang="en-U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 (SAP)-</a:t>
            </a:r>
            <a:r>
              <a:rPr lang="en-US" sz="3000" dirty="0" err="1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សង្ខេប</a:t>
            </a:r>
            <a:r>
              <a:rPr lang="en-U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/>
            </a:r>
            <a:br>
              <a:rPr lang="en-U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</a:br>
            <a:r>
              <a:rPr lang="km-KH" sz="3000" b="1" dirty="0">
                <a:solidFill>
                  <a:srgbClr val="3333CC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​ </a:t>
            </a:r>
            <a:endParaRPr lang="en-US" sz="3000" dirty="0">
              <a:solidFill>
                <a:srgbClr val="3333CC"/>
              </a:solidFill>
              <a:latin typeface="Khmer OS Muol Light" pitchFamily="2" charset="0"/>
              <a:cs typeface="Khmer OS Muol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284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497" y="1200850"/>
            <a:ext cx="7304660" cy="897699"/>
          </a:xfrm>
        </p:spPr>
        <p:txBody>
          <a:bodyPr/>
          <a:lstStyle/>
          <a:p>
            <a:pPr algn="l"/>
            <a:r>
              <a:rPr lang="en-US" sz="3000" dirty="0">
                <a:solidFill>
                  <a:srgbClr val="C00000"/>
                </a:solidFill>
                <a:latin typeface="Khmer MEF2" pitchFamily="2" charset="0"/>
                <a:cs typeface="Khmer MEF2" pitchFamily="2" charset="0"/>
              </a:rPr>
              <a:t/>
            </a:r>
            <a:br>
              <a:rPr lang="en-US" sz="3000" dirty="0">
                <a:solidFill>
                  <a:srgbClr val="C00000"/>
                </a:solidFill>
                <a:latin typeface="Khmer MEF2" pitchFamily="2" charset="0"/>
                <a:cs typeface="Khmer MEF2" pitchFamily="2" charset="0"/>
              </a:rPr>
            </a:br>
            <a:r>
              <a:rPr lang="ca-ES" sz="3000" dirty="0">
                <a:solidFill>
                  <a:srgbClr val="C00000"/>
                </a:solidFill>
                <a:latin typeface="Khmer MEF2" pitchFamily="2" charset="0"/>
                <a:cs typeface="Khmer MEF2" pitchFamily="2" charset="0"/>
              </a:rPr>
              <a:t>ឃ. អត្ថប្រយោជន៍</a:t>
            </a:r>
            <a:r>
              <a:rPr lang="en-US" sz="3000" dirty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/>
            </a:r>
            <a:br>
              <a:rPr lang="en-US" sz="3000" dirty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</a:br>
            <a:endParaRPr lang="en-US" sz="3000" dirty="0">
              <a:solidFill>
                <a:srgbClr val="C00000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6216" y="1973488"/>
            <a:ext cx="9109012" cy="4529164"/>
          </a:xfrm>
          <a:prstGeom prst="rect">
            <a:avLst/>
          </a:prstGeom>
        </p:spPr>
        <p:txBody>
          <a:bodyPr wrap="square" lIns="96242" tIns="48121" rIns="96242" bIns="48121">
            <a:spAutoFit/>
          </a:bodyPr>
          <a:lstStyle/>
          <a:p>
            <a:pPr marL="360909" indent="-360909">
              <a:lnSpc>
                <a:spcPct val="200000"/>
              </a:lnSpc>
              <a:buFont typeface="Arial" pitchFamily="34" charset="0"/>
              <a:buChar char="•"/>
            </a:pPr>
            <a:r>
              <a:rPr lang="km-KH" b="1" dirty="0">
                <a:latin typeface="Khmer MEF1" pitchFamily="2" charset="0"/>
                <a:cs typeface="Khmer MEF1" pitchFamily="2" charset="0"/>
              </a:rPr>
              <a:t>ការប្រើប្រាស់ធនធាន</a:t>
            </a:r>
            <a:r>
              <a:rPr lang="ca-ES" b="1" dirty="0">
                <a:latin typeface="Khmer MEF1" pitchFamily="2" charset="0"/>
                <a:cs typeface="Khmer MEF1" pitchFamily="2" charset="0"/>
              </a:rPr>
              <a:t> 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-</a:t>
            </a:r>
            <a:r>
              <a:rPr lang="ca-ES" dirty="0">
                <a:latin typeface="Khmer MEF1" pitchFamily="2" charset="0"/>
                <a:cs typeface="Khmer MEF1" pitchFamily="2" charset="0"/>
              </a:rPr>
              <a:t> ប្រើ</a:t>
            </a:r>
            <a:r>
              <a:rPr lang="ca-ES" dirty="0" smtClean="0">
                <a:latin typeface="Khmer MEF1" pitchFamily="2" charset="0"/>
                <a:cs typeface="Khmer MEF1" pitchFamily="2" charset="0"/>
              </a:rPr>
              <a:t>ប្រាស់</a:t>
            </a:r>
            <a:r>
              <a:rPr lang="km-KH" dirty="0" smtClean="0">
                <a:latin typeface="Khmer MEF1" pitchFamily="2" charset="0"/>
                <a:cs typeface="Khmer MEF1" pitchFamily="2" charset="0"/>
              </a:rPr>
              <a:t>បានចំ</a:t>
            </a:r>
            <a:r>
              <a:rPr lang="ca-ES" dirty="0" smtClean="0">
                <a:latin typeface="Khmer MEF1" pitchFamily="2" charset="0"/>
                <a:cs typeface="Khmer MEF1" pitchFamily="2" charset="0"/>
              </a:rPr>
              <a:t>ទីសវនកម្ម</a:t>
            </a:r>
            <a:r>
              <a:rPr lang="km-KH" dirty="0" smtClean="0">
                <a:latin typeface="Khmer MEF1" pitchFamily="2" charset="0"/>
                <a:cs typeface="Khmer MEF1" pitchFamily="2" charset="0"/>
              </a:rPr>
              <a:t>ដែល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មានហានិភ័យ</a:t>
            </a:r>
            <a:endParaRPr lang="en-GB" dirty="0">
              <a:latin typeface="Khmer MEF1" pitchFamily="2" charset="0"/>
              <a:cs typeface="Khmer MEF1" pitchFamily="2" charset="0"/>
            </a:endParaRPr>
          </a:p>
          <a:p>
            <a:pPr marL="360909" indent="-360909">
              <a:lnSpc>
                <a:spcPct val="200000"/>
              </a:lnSpc>
              <a:buFont typeface="Arial" pitchFamily="34" charset="0"/>
              <a:buChar char="•"/>
            </a:pPr>
            <a:r>
              <a:rPr lang="km-KH" b="1" dirty="0">
                <a:latin typeface="Khmer MEF1" pitchFamily="2" charset="0"/>
                <a:cs typeface="Khmer MEF1" pitchFamily="2" charset="0"/>
              </a:rPr>
              <a:t>ការណែនាំ</a:t>
            </a:r>
            <a:r>
              <a:rPr lang="ca-ES" b="1" dirty="0">
                <a:latin typeface="Khmer MEF1" pitchFamily="2" charset="0"/>
                <a:cs typeface="Khmer MEF1" pitchFamily="2" charset="0"/>
              </a:rPr>
              <a:t> 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-</a:t>
            </a:r>
            <a:r>
              <a:rPr lang="ca-ES" dirty="0">
                <a:latin typeface="Khmer MEF1" pitchFamily="2" charset="0"/>
                <a:cs typeface="Khmer MEF1" pitchFamily="2" charset="0"/>
              </a:rPr>
              <a:t> ផ្តល់ជា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ភស្តុតាងនៃការងារសវនកម្មនាពេលអនាគត</a:t>
            </a:r>
            <a:endParaRPr lang="en-GB" dirty="0">
              <a:latin typeface="Khmer MEF1" pitchFamily="2" charset="0"/>
              <a:cs typeface="Khmer MEF1" pitchFamily="2" charset="0"/>
            </a:endParaRPr>
          </a:p>
          <a:p>
            <a:pPr marL="360909" indent="-360909">
              <a:lnSpc>
                <a:spcPct val="200000"/>
              </a:lnSpc>
              <a:buFont typeface="Arial" pitchFamily="34" charset="0"/>
              <a:buChar char="•"/>
            </a:pPr>
            <a:r>
              <a:rPr lang="km-KH" b="1" dirty="0">
                <a:latin typeface="Khmer MEF1" pitchFamily="2" charset="0"/>
                <a:cs typeface="Khmer MEF1" pitchFamily="2" charset="0"/>
              </a:rPr>
              <a:t>ថវិកា</a:t>
            </a:r>
            <a:r>
              <a:rPr lang="ca-ES" b="1" dirty="0">
                <a:latin typeface="Khmer MEF1" pitchFamily="2" charset="0"/>
                <a:cs typeface="Khmer MEF1" pitchFamily="2" charset="0"/>
              </a:rPr>
              <a:t>​ 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-ជាមូលដ្ឋានស</a:t>
            </a:r>
            <a:r>
              <a:rPr lang="ca-ES" dirty="0">
                <a:latin typeface="Khmer MEF1" pitchFamily="2" charset="0"/>
                <a:cs typeface="Khmer MEF1" pitchFamily="2" charset="0"/>
              </a:rPr>
              <a:t>ម្រាប់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ការគ្រប់គ្រង</a:t>
            </a:r>
            <a:r>
              <a:rPr lang="ca-ES" dirty="0">
                <a:latin typeface="Khmer MEF1" pitchFamily="2" charset="0"/>
                <a:cs typeface="Khmer MEF1" pitchFamily="2" charset="0"/>
              </a:rPr>
              <a:t>រាល់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ការចំណាយ</a:t>
            </a:r>
            <a:endParaRPr lang="en-GB" dirty="0">
              <a:latin typeface="Khmer MEF1" pitchFamily="2" charset="0"/>
              <a:cs typeface="Khmer MEF1" pitchFamily="2" charset="0"/>
            </a:endParaRPr>
          </a:p>
          <a:p>
            <a:pPr marL="360909" indent="-360909">
              <a:lnSpc>
                <a:spcPct val="200000"/>
              </a:lnSpc>
              <a:buFont typeface="Arial" pitchFamily="34" charset="0"/>
              <a:buChar char="•"/>
            </a:pPr>
            <a:r>
              <a:rPr lang="ca-ES" b="1" dirty="0">
                <a:latin typeface="Khmer MEF1" pitchFamily="2" charset="0"/>
                <a:cs typeface="Khmer MEF1" pitchFamily="2" charset="0"/>
              </a:rPr>
              <a:t>ការត្រួតពិនិត្យ 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- ផ្តល់ជាមូលដ្ឋានគ្រឹះស</a:t>
            </a:r>
            <a:r>
              <a:rPr lang="ca-ES" dirty="0">
                <a:latin typeface="Khmer MEF1" pitchFamily="2" charset="0"/>
                <a:cs typeface="Khmer MEF1" pitchFamily="2" charset="0"/>
              </a:rPr>
              <a:t>ម្រាប់ត្រួតពិនិត្យ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ការអនុវត្តការងារសវនកម្ម</a:t>
            </a:r>
            <a:endParaRPr lang="en-GB" dirty="0">
              <a:latin typeface="Khmer MEF1" pitchFamily="2" charset="0"/>
              <a:cs typeface="Khmer MEF1" pitchFamily="2" charset="0"/>
            </a:endParaRPr>
          </a:p>
          <a:p>
            <a:pPr marL="360909" indent="-360909">
              <a:lnSpc>
                <a:spcPct val="200000"/>
              </a:lnSpc>
              <a:buFont typeface="Arial" pitchFamily="34" charset="0"/>
              <a:buChar char="•"/>
            </a:pPr>
            <a:r>
              <a:rPr lang="ca-ES" b="1" dirty="0">
                <a:latin typeface="Khmer MEF1" pitchFamily="2" charset="0"/>
                <a:cs typeface="Khmer MEF1" pitchFamily="2" charset="0"/>
              </a:rPr>
              <a:t>គណនេយ្យភាព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-</a:t>
            </a:r>
            <a:r>
              <a:rPr lang="km-KH" dirty="0"/>
              <a:t> 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ជួយក្នុងការធានាថាធនធានសវនកម្មផ្ទៃក្នុង</a:t>
            </a:r>
            <a:r>
              <a:rPr lang="ca-ES" dirty="0">
                <a:latin typeface="Khmer MEF1" pitchFamily="2" charset="0"/>
                <a:cs typeface="Khmer MEF1" pitchFamily="2" charset="0"/>
              </a:rPr>
              <a:t>ត្រូវបាន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ប្រើប្រាស់</a:t>
            </a:r>
            <a:r>
              <a:rPr lang="ca-ES" dirty="0">
                <a:latin typeface="Khmer MEF1" pitchFamily="2" charset="0"/>
                <a:cs typeface="Khmer MEF1" pitchFamily="2" charset="0"/>
              </a:rPr>
              <a:t>ត្រឹមត្រូវ និងទទួលខុសត្រូវ</a:t>
            </a:r>
            <a:endParaRPr lang="en-GB" dirty="0">
              <a:latin typeface="Khmer MEF1" pitchFamily="2" charset="0"/>
              <a:cs typeface="Khmer MEF1" pitchFamily="2" charset="0"/>
            </a:endParaRPr>
          </a:p>
          <a:p>
            <a:pPr marL="360909" indent="-360909">
              <a:lnSpc>
                <a:spcPct val="200000"/>
              </a:lnSpc>
              <a:buFont typeface="Arial" pitchFamily="34" charset="0"/>
              <a:buChar char="•"/>
            </a:pPr>
            <a:r>
              <a:rPr lang="km-KH" b="1" dirty="0">
                <a:latin typeface="Khmer MEF1" pitchFamily="2" charset="0"/>
                <a:cs typeface="Khmer MEF1" pitchFamily="2" charset="0"/>
              </a:rPr>
              <a:t>ការសម្របសម្រួល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-ជួយ</a:t>
            </a:r>
            <a:r>
              <a:rPr lang="ca-ES" dirty="0">
                <a:latin typeface="Khmer MEF1" pitchFamily="2" charset="0"/>
                <a:cs typeface="Khmer MEF1" pitchFamily="2" charset="0"/>
              </a:rPr>
              <a:t>ក្នុង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ការសម្រប</a:t>
            </a:r>
            <a:r>
              <a:rPr lang="km-KH" dirty="0" smtClean="0">
                <a:latin typeface="Khmer MEF1" pitchFamily="2" charset="0"/>
                <a:cs typeface="Khmer MEF1" pitchFamily="2" charset="0"/>
              </a:rPr>
              <a:t>សម្រួលក្នុងការរៀបចំផែនការ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ជាមួយ</a:t>
            </a:r>
            <a:r>
              <a:rPr lang="ca-ES" dirty="0">
                <a:latin typeface="Khmer MEF1" pitchFamily="2" charset="0"/>
                <a:cs typeface="Khmer MEF1" pitchFamily="2" charset="0"/>
              </a:rPr>
              <a:t> 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ន</a:t>
            </a:r>
            <a:r>
              <a:rPr lang="ca-ES" dirty="0">
                <a:latin typeface="Khmer MEF1" pitchFamily="2" charset="0"/>
                <a:cs typeface="Khmer MEF1" pitchFamily="2" charset="0"/>
              </a:rPr>
              <a:t>ិ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ង</a:t>
            </a:r>
            <a:r>
              <a:rPr lang="ca-ES" dirty="0">
                <a:latin typeface="Khmer MEF1" pitchFamily="2" charset="0"/>
                <a:cs typeface="Khmer MEF1" pitchFamily="2" charset="0"/>
              </a:rPr>
              <a:t>ស្ថ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ា</a:t>
            </a:r>
            <a:r>
              <a:rPr lang="ca-ES" dirty="0">
                <a:latin typeface="Khmer MEF1" pitchFamily="2" charset="0"/>
                <a:cs typeface="Khmer MEF1" pitchFamily="2" charset="0"/>
              </a:rPr>
              <a:t>ប័នត្រួតពិនិត្យ/សវនកម្មដទៃ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ទៀត</a:t>
            </a:r>
            <a:r>
              <a:rPr lang="ca-ES" dirty="0">
                <a:latin typeface="Khmer MEF1" pitchFamily="2" charset="0"/>
                <a:cs typeface="Khmer MEF1" pitchFamily="2" charset="0"/>
              </a:rPr>
              <a:t> ។</a:t>
            </a:r>
            <a:endParaRPr lang="en-US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13410" y="290301"/>
            <a:ext cx="7959152" cy="89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0" tIns="52245" rIns="104490" bIns="5224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5pPr>
            <a:lvl6pPr marL="496382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6pPr>
            <a:lvl7pPr marL="992764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7pPr>
            <a:lvl8pPr marL="1489146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8pPr>
            <a:lvl9pPr marL="1985528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ca-ES" sz="3000" dirty="0">
                <a:solidFill>
                  <a:srgbClr val="3333CC"/>
                </a:solidFill>
                <a:latin typeface="Khmer OS Muol Light" pitchFamily="2" charset="0"/>
                <a:cs typeface="Khmer OS Muol Light" pitchFamily="2" charset="0"/>
              </a:rPr>
              <a:t/>
            </a:r>
            <a:br>
              <a:rPr lang="ca-ES" sz="3000" dirty="0">
                <a:solidFill>
                  <a:srgbClr val="3333CC"/>
                </a:solidFill>
                <a:latin typeface="Khmer OS Muol Light" pitchFamily="2" charset="0"/>
                <a:cs typeface="Khmer OS Muol Light" pitchFamily="2" charset="0"/>
              </a:rPr>
            </a:br>
            <a:r>
              <a:rPr lang="ca-ES" sz="3000" dirty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២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. 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ផែនការ</a:t>
            </a:r>
            <a:r>
              <a:rPr lang="ca-E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យុទ្ធសាស្រ្ត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សវនកម្ម</a:t>
            </a:r>
            <a:r>
              <a:rPr lang="en-U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 (SAP) -</a:t>
            </a:r>
            <a:r>
              <a:rPr lang="en-US" sz="3000" dirty="0" err="1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សង្ខេប</a:t>
            </a:r>
            <a:r>
              <a:rPr lang="en-U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/>
            </a:r>
            <a:br>
              <a:rPr lang="en-U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</a:br>
            <a:r>
              <a:rPr lang="km-KH" sz="3000" b="1" dirty="0">
                <a:solidFill>
                  <a:srgbClr val="3333CC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​ </a:t>
            </a:r>
            <a:endParaRPr lang="en-US" sz="3000" dirty="0">
              <a:solidFill>
                <a:srgbClr val="3333CC"/>
              </a:solidFill>
              <a:latin typeface="Khmer OS Muol Light" pitchFamily="2" charset="0"/>
              <a:cs typeface="Khmer OS Muol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504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497" y="1200850"/>
            <a:ext cx="7304660" cy="897699"/>
          </a:xfrm>
        </p:spPr>
        <p:txBody>
          <a:bodyPr/>
          <a:lstStyle/>
          <a:p>
            <a:pPr algn="l"/>
            <a:r>
              <a:rPr lang="en-US" sz="3000" dirty="0">
                <a:solidFill>
                  <a:srgbClr val="C00000"/>
                </a:solidFill>
                <a:latin typeface="Khmer MEF2" pitchFamily="2" charset="0"/>
                <a:cs typeface="Khmer MEF2" pitchFamily="2" charset="0"/>
              </a:rPr>
              <a:t/>
            </a:r>
            <a:br>
              <a:rPr lang="en-US" sz="3000" dirty="0">
                <a:solidFill>
                  <a:srgbClr val="C00000"/>
                </a:solidFill>
                <a:latin typeface="Khmer MEF2" pitchFamily="2" charset="0"/>
                <a:cs typeface="Khmer MEF2" pitchFamily="2" charset="0"/>
              </a:rPr>
            </a:br>
            <a:r>
              <a:rPr lang="ca-ES" sz="3000" dirty="0">
                <a:solidFill>
                  <a:srgbClr val="C00000"/>
                </a:solidFill>
                <a:latin typeface="Khmer MEF2" pitchFamily="2" charset="0"/>
                <a:cs typeface="Khmer MEF2" pitchFamily="2" charset="0"/>
              </a:rPr>
              <a:t>ង. ស្តង់ដាអនុវត្ត</a:t>
            </a:r>
            <a:r>
              <a:rPr lang="en-US" sz="3000" dirty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/>
            </a:r>
            <a:br>
              <a:rPr lang="en-US" sz="3000" dirty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</a:br>
            <a:endParaRPr lang="en-US" sz="3000" dirty="0">
              <a:solidFill>
                <a:srgbClr val="C00000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6216" y="1973487"/>
            <a:ext cx="9109012" cy="1863972"/>
          </a:xfrm>
          <a:prstGeom prst="rect">
            <a:avLst/>
          </a:prstGeom>
        </p:spPr>
        <p:txBody>
          <a:bodyPr wrap="square" lIns="96242" tIns="48121" rIns="96242" bIns="48121">
            <a:spAutoFit/>
          </a:bodyPr>
          <a:lstStyle/>
          <a:p>
            <a:pPr marL="360909" indent="-360909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500" dirty="0">
                <a:latin typeface="Khmer MEF1" pitchFamily="2" charset="0"/>
                <a:cs typeface="Khmer MEF1" pitchFamily="2" charset="0"/>
              </a:rPr>
              <a:t>ប្រធានប្រតិបត្តិសវនកម្ម គួររៀបចំផែនការផ្អែកលើហានិភ័យ ដើម្បីកំណត់អាទិភាពនៃសកម្មភាពសវនកម្មផ្ទៃក្នុង ដែលស្របតាមគោលដៅរបស់អង្គភាព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 ។ </a:t>
            </a:r>
            <a:r>
              <a:rPr lang="ca-ES" sz="2500" b="1" dirty="0">
                <a:solidFill>
                  <a:schemeClr val="accent6">
                    <a:lumMod val="50000"/>
                  </a:schemeClr>
                </a:solidFill>
                <a:latin typeface="Khmer MEF1" pitchFamily="2" charset="0"/>
                <a:cs typeface="Khmer MEF1" pitchFamily="2" charset="0"/>
              </a:rPr>
              <a:t>(ស្តង់ដាអនុវត្ត ២២០០)</a:t>
            </a:r>
            <a:endParaRPr lang="en-US" sz="2500" b="1" dirty="0">
              <a:solidFill>
                <a:schemeClr val="accent6">
                  <a:lumMod val="50000"/>
                </a:schemeClr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25780" y="290301"/>
            <a:ext cx="8046782" cy="89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0" tIns="52245" rIns="104490" bIns="5224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5pPr>
            <a:lvl6pPr marL="496382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6pPr>
            <a:lvl7pPr marL="992764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7pPr>
            <a:lvl8pPr marL="1489146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8pPr>
            <a:lvl9pPr marL="1985528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ca-ES" sz="3000" dirty="0">
                <a:solidFill>
                  <a:srgbClr val="3333CC"/>
                </a:solidFill>
                <a:latin typeface="Khmer OS Muol Light" pitchFamily="2" charset="0"/>
                <a:cs typeface="Khmer OS Muol Light" pitchFamily="2" charset="0"/>
              </a:rPr>
              <a:t/>
            </a:r>
            <a:br>
              <a:rPr lang="ca-ES" sz="3000" dirty="0">
                <a:solidFill>
                  <a:srgbClr val="3333CC"/>
                </a:solidFill>
                <a:latin typeface="Khmer OS Muol Light" pitchFamily="2" charset="0"/>
                <a:cs typeface="Khmer OS Muol Light" pitchFamily="2" charset="0"/>
              </a:rPr>
            </a:br>
            <a:r>
              <a:rPr lang="ca-ES" sz="3000" dirty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២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. 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ផែនការ</a:t>
            </a:r>
            <a:r>
              <a:rPr lang="ca-E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យុទ្ធសាស្រ្ត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សវនកម្ម</a:t>
            </a:r>
            <a:r>
              <a:rPr lang="en-U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 (SAP) -</a:t>
            </a:r>
            <a:r>
              <a:rPr lang="en-US" sz="3000" dirty="0" err="1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សង្ខេប</a:t>
            </a:r>
            <a:r>
              <a:rPr lang="en-U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/>
            </a:r>
            <a:br>
              <a:rPr lang="en-U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</a:br>
            <a:r>
              <a:rPr lang="km-KH" sz="3000" b="1" dirty="0">
                <a:solidFill>
                  <a:srgbClr val="3333CC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​ </a:t>
            </a:r>
            <a:endParaRPr lang="en-US" sz="3000" dirty="0">
              <a:solidFill>
                <a:srgbClr val="3333CC"/>
              </a:solidFill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936696" y="4231640"/>
            <a:ext cx="9279153" cy="157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242" tIns="48121" rIns="96242" bIns="4812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dirty="0"/>
              <a:t>The chief audit executive should establish risk-based plans to determine the priorities of the Internal Audit activity, consistent with the organisation’s goals.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IIA Performance Standard - </a:t>
            </a:r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</a:rPr>
              <a:t>2200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7810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658441" cy="897334"/>
          </a:xfrm>
        </p:spPr>
        <p:txBody>
          <a:bodyPr/>
          <a:lstStyle/>
          <a:p>
            <a:pPr algn="l"/>
            <a:r>
              <a:rPr lang="en-US" sz="2900" dirty="0">
                <a:solidFill>
                  <a:srgbClr val="3333CC"/>
                </a:solidFill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/>
            </a:r>
            <a:br>
              <a:rPr lang="en-US" sz="2900" dirty="0">
                <a:solidFill>
                  <a:srgbClr val="3333CC"/>
                </a:solidFill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</a:br>
            <a:r>
              <a:rPr lang="ca-ES" sz="2900" dirty="0">
                <a:solidFill>
                  <a:srgbClr val="3333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២</a:t>
            </a:r>
            <a:r>
              <a:rPr lang="km-KH" sz="2900" dirty="0">
                <a:solidFill>
                  <a:srgbClr val="3333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. </a:t>
            </a:r>
            <a:r>
              <a:rPr lang="km-KH" sz="2900" dirty="0">
                <a:solidFill>
                  <a:srgbClr val="3333CC"/>
                </a:solidFill>
                <a:latin typeface="Khmer MEF2" pitchFamily="2" charset="0"/>
                <a:ea typeface="DaunPenh"/>
                <a:cs typeface="Khmer MEF2" pitchFamily="2" charset="0"/>
              </a:rPr>
              <a:t>ផែនការ</a:t>
            </a:r>
            <a:r>
              <a:rPr lang="ca-ES" sz="2900" dirty="0">
                <a:solidFill>
                  <a:srgbClr val="3333CC"/>
                </a:solidFill>
                <a:latin typeface="Khmer MEF2" pitchFamily="2" charset="0"/>
                <a:ea typeface="DaunPenh"/>
                <a:cs typeface="Khmer MEF2" pitchFamily="2" charset="0"/>
              </a:rPr>
              <a:t>យុទ្ធសាស្រ្ត</a:t>
            </a:r>
            <a:r>
              <a:rPr lang="km-KH" sz="2900" dirty="0">
                <a:solidFill>
                  <a:srgbClr val="3333CC"/>
                </a:solidFill>
                <a:latin typeface="Khmer MEF2" pitchFamily="2" charset="0"/>
                <a:ea typeface="DaunPenh"/>
                <a:cs typeface="Khmer MEF2" pitchFamily="2" charset="0"/>
              </a:rPr>
              <a:t>សវនកម្ម</a:t>
            </a:r>
            <a:r>
              <a:rPr lang="ca-ES" sz="2900" dirty="0">
                <a:solidFill>
                  <a:srgbClr val="3333CC"/>
                </a:solidFill>
                <a:latin typeface="Khmer MEF2" pitchFamily="2" charset="0"/>
                <a:ea typeface="DaunPenh"/>
                <a:cs typeface="Khmer MEF2" pitchFamily="2" charset="0"/>
              </a:rPr>
              <a:t> </a:t>
            </a:r>
            <a:r>
              <a:rPr lang="en-US" sz="2900" dirty="0">
                <a:solidFill>
                  <a:srgbClr val="3333CC"/>
                </a:solidFill>
                <a:latin typeface="Khmer MEF2" pitchFamily="2" charset="0"/>
                <a:ea typeface="DaunPenh"/>
                <a:cs typeface="Khmer MEF2" pitchFamily="2" charset="0"/>
              </a:rPr>
              <a:t> (SAP)</a:t>
            </a:r>
            <a:br>
              <a:rPr lang="en-US" sz="2900" dirty="0">
                <a:solidFill>
                  <a:srgbClr val="3333CC"/>
                </a:solidFill>
                <a:latin typeface="Khmer MEF2" pitchFamily="2" charset="0"/>
                <a:ea typeface="DaunPenh"/>
                <a:cs typeface="Khmer MEF2" pitchFamily="2" charset="0"/>
              </a:rPr>
            </a:br>
            <a:endParaRPr lang="en-US" sz="2900" dirty="0">
              <a:solidFill>
                <a:srgbClr val="3333CC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  <p:sp>
        <p:nvSpPr>
          <p:cNvPr id="55300" name="TextBox 2"/>
          <p:cNvSpPr txBox="1">
            <a:spLocks noChangeArrowheads="1"/>
          </p:cNvSpPr>
          <p:nvPr/>
        </p:nvSpPr>
        <p:spPr bwMode="auto">
          <a:xfrm>
            <a:off x="665524" y="1010345"/>
            <a:ext cx="8834365" cy="60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250" tIns="48125" rIns="96250" bIns="48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m-KH" sz="2400" dirty="0" smtClean="0">
                <a:solidFill>
                  <a:srgbClr val="C00000"/>
                </a:solidFill>
                <a:latin typeface="Khmer MEF2" pitchFamily="2" charset="0"/>
                <a:cs typeface="Khmer MEF2" pitchFamily="2" charset="0"/>
              </a:rPr>
              <a:t>ចៈ </a:t>
            </a:r>
            <a:r>
              <a:rPr lang="ca-ES" sz="2400" dirty="0">
                <a:solidFill>
                  <a:srgbClr val="C00000"/>
                </a:solidFill>
                <a:latin typeface="Khmer MEF2" pitchFamily="2" charset="0"/>
                <a:cs typeface="Khmer MEF2" pitchFamily="2" charset="0"/>
              </a:rPr>
              <a:t>ការវាយតម្លៃហានិ</a:t>
            </a:r>
            <a:r>
              <a:rPr lang="ca-ES" sz="2400" dirty="0" smtClean="0">
                <a:solidFill>
                  <a:srgbClr val="C00000"/>
                </a:solidFill>
                <a:latin typeface="Khmer MEF2" pitchFamily="2" charset="0"/>
                <a:cs typeface="Khmer MEF2" pitchFamily="2" charset="0"/>
              </a:rPr>
              <a:t>ភ័យ</a:t>
            </a:r>
            <a:r>
              <a:rPr lang="km-KH" sz="2400" dirty="0" smtClean="0">
                <a:solidFill>
                  <a:srgbClr val="C00000"/>
                </a:solidFill>
                <a:latin typeface="Khmer MEF2" pitchFamily="2" charset="0"/>
                <a:cs typeface="Khmer MEF2" pitchFamily="2" charset="0"/>
              </a:rPr>
              <a:t>កម្រិត</a:t>
            </a:r>
            <a:r>
              <a:rPr lang="ca-ES" sz="2400" dirty="0" smtClean="0">
                <a:solidFill>
                  <a:srgbClr val="C00000"/>
                </a:solidFill>
                <a:latin typeface="Khmer MEF2" pitchFamily="2" charset="0"/>
                <a:cs typeface="Khmer MEF2" pitchFamily="2" charset="0"/>
              </a:rPr>
              <a:t>អង្គ</a:t>
            </a:r>
            <a:r>
              <a:rPr lang="ca-ES" sz="2400" dirty="0">
                <a:solidFill>
                  <a:srgbClr val="C00000"/>
                </a:solidFill>
                <a:latin typeface="Khmer MEF2" pitchFamily="2" charset="0"/>
                <a:cs typeface="Khmer MEF2" pitchFamily="2" charset="0"/>
              </a:rPr>
              <a:t>ភាព/ដំណើរ</a:t>
            </a:r>
            <a:r>
              <a:rPr lang="ca-ES" sz="2400" dirty="0" smtClean="0">
                <a:solidFill>
                  <a:srgbClr val="C00000"/>
                </a:solidFill>
                <a:latin typeface="Khmer MEF2" pitchFamily="2" charset="0"/>
                <a:cs typeface="Khmer MEF2" pitchFamily="2" charset="0"/>
              </a:rPr>
              <a:t>ការ</a:t>
            </a:r>
            <a:endParaRPr lang="km-KH" sz="2400" dirty="0">
              <a:solidFill>
                <a:srgbClr val="C00000"/>
              </a:solidFill>
              <a:latin typeface="Khmer MEF2" pitchFamily="2" charset="0"/>
              <a:cs typeface="Khmer MEF2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39412" y="2059484"/>
          <a:ext cx="10173705" cy="3898447"/>
        </p:xfrm>
        <a:graphic>
          <a:graphicData uri="http://schemas.openxmlformats.org/drawingml/2006/table">
            <a:tbl>
              <a:tblPr/>
              <a:tblGrid>
                <a:gridCol w="2821420"/>
                <a:gridCol w="529432"/>
                <a:gridCol w="285461"/>
                <a:gridCol w="287121"/>
                <a:gridCol w="285461"/>
                <a:gridCol w="285461"/>
                <a:gridCol w="285461"/>
                <a:gridCol w="285461"/>
                <a:gridCol w="285461"/>
                <a:gridCol w="287122"/>
                <a:gridCol w="285461"/>
                <a:gridCol w="285461"/>
                <a:gridCol w="285461"/>
                <a:gridCol w="285461"/>
                <a:gridCol w="287121"/>
                <a:gridCol w="285461"/>
                <a:gridCol w="285461"/>
                <a:gridCol w="285461"/>
                <a:gridCol w="285461"/>
                <a:gridCol w="287122"/>
                <a:gridCol w="285461"/>
                <a:gridCol w="285461"/>
                <a:gridCol w="285461"/>
                <a:gridCol w="285461"/>
                <a:gridCol w="536069"/>
              </a:tblGrid>
              <a:tr h="440234">
                <a:tc gridSpan="25"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aunPenh"/>
                          <a:cs typeface="DaunPenh"/>
                        </a:rPr>
                        <a:t>ការវាយត</a:t>
                      </a:r>
                      <a:r>
                        <a:rPr kumimoji="0" lang="ca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ម្លៃ</a:t>
                      </a:r>
                      <a:r>
                        <a:rPr kumimoji="0" lang="km-K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aunPenh"/>
                          <a:cs typeface="DaunPenh"/>
                        </a:rPr>
                        <a:t>ហានិភ័យនៃកិច្ចដំណើរការ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(PROCESS RISK EVALUATION)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07444"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aunPenh"/>
                          <a:cs typeface="DaunPenh"/>
                        </a:rPr>
                        <a:t>ដំណើរការចម្បង 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Major Process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921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aunPenh"/>
                          <a:cs typeface="DaunPenh"/>
                        </a:rPr>
                        <a:t>បានធ្វើសវនកម្មឆ្នាំមុន</a:t>
                      </a:r>
                    </a:p>
                    <a:p>
                      <a:pPr marL="0" marR="0" lvl="0" indent="0" algn="ctr" defTabSz="9921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m-KH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DaunPenh"/>
                        <a:cs typeface="DaunPenh"/>
                      </a:endParaRPr>
                    </a:p>
                    <a:p>
                      <a:pPr marL="0" marR="0" lvl="0" indent="0" algn="ctr" defTabSz="9921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Reviewed Last Year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921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aunPenh"/>
                          <a:cs typeface="DaunPenh"/>
                        </a:rPr>
                        <a:t>លទ្ធផល</a:t>
                      </a:r>
                      <a:br>
                        <a:rPr kumimoji="0" lang="km-KH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aunPenh"/>
                          <a:cs typeface="DaunPenh"/>
                        </a:rPr>
                      </a:br>
                      <a:r>
                        <a:rPr kumimoji="0" lang="km-KH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aunPenh"/>
                          <a:cs typeface="DaunPenh"/>
                        </a:rPr>
                        <a:t>សវនកម្មលើកមុនដ៏ពេញចិត្ត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Favourable Previous Audit Results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921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aunPenh"/>
                          <a:cs typeface="DaunPenh"/>
                        </a:rPr>
                        <a:t>ដំណើរការសមញ្ញ</a:t>
                      </a:r>
                    </a:p>
                    <a:p>
                      <a:pPr marL="0" marR="0" lvl="0" indent="0" algn="ctr" defTabSz="9921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m-KH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DaunPenh"/>
                        <a:cs typeface="DaunPenh"/>
                      </a:endParaRPr>
                    </a:p>
                    <a:p>
                      <a:pPr marL="0" marR="0" lvl="0" indent="0" algn="ctr" defTabSz="9921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Process is Simple</a:t>
                      </a: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      </a:t>
                      </a:r>
                      <a:endParaRPr kumimoji="0" lang="en-US" sz="6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921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aunPenh"/>
                          <a:cs typeface="DaunPenh"/>
                        </a:rPr>
                        <a:t>ការត្រួតពិនត្យ</a:t>
                      </a:r>
                      <a:br>
                        <a:rPr kumimoji="0" lang="km-KH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aunPenh"/>
                          <a:cs typeface="DaunPenh"/>
                        </a:rPr>
                      </a:br>
                      <a:r>
                        <a:rPr kumimoji="0" lang="km-KH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aunPenh"/>
                          <a:cs typeface="DaunPenh"/>
                        </a:rPr>
                        <a:t>ទ្រព្យសម្បត្តិតាមផ្នែក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Assets are controlled by location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921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aunPenh"/>
                          <a:cs typeface="DaunPenh"/>
                        </a:rPr>
                        <a:t>ក្នុងឆ្នាំគ្មានបំលាស់ប្តូរដំណើរការ </a:t>
                      </a:r>
                    </a:p>
                    <a:p>
                      <a:pPr marL="0" marR="0" lvl="0" indent="0" algn="ctr" defTabSz="9921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m-KH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DaunPenh"/>
                        <a:cs typeface="DaunPenh"/>
                      </a:endParaRPr>
                    </a:p>
                    <a:p>
                      <a:pPr marL="0" marR="0" lvl="0" indent="0" algn="ctr" defTabSz="9921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No Changes in the process during the  Year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921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aunPenh"/>
                          <a:cs typeface="DaunPenh"/>
                        </a:rPr>
                        <a:t>អ្នកទទួលភារកិច្ចមិនដូរច្រើន</a:t>
                      </a:r>
                    </a:p>
                    <a:p>
                      <a:pPr marL="0" marR="0" lvl="0" indent="0" algn="ctr" defTabSz="9921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No Significant turnover of process owners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921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aunPenh"/>
                          <a:cs typeface="DaunPenh"/>
                        </a:rPr>
                        <a:t>គ្មានការបារម្ភពីអ្នកគ្រប់គ្រង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No management concern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921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aunPenh"/>
                          <a:cs typeface="DaunPenh"/>
                        </a:rPr>
                        <a:t>ប្រតិបត្តិការតូច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endParaRPr kumimoji="0" lang="km-KH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DaunPenh"/>
                        <a:cs typeface="DaunPenh"/>
                      </a:endParaRPr>
                    </a:p>
                    <a:p>
                      <a:pPr marL="0" marR="0" lvl="0" indent="0" algn="ctr" defTabSz="9921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</a:b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Low volume of transactions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921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aunPenh"/>
                          <a:cs typeface="DaunPenh"/>
                        </a:rPr>
                        <a:t>ដំណើរការប្រមូលផ្តុំ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endParaRPr kumimoji="0" lang="km-KH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DaunPenh"/>
                        <a:cs typeface="DaunPenh"/>
                      </a:endParaRPr>
                    </a:p>
                    <a:p>
                      <a:pPr marL="0" marR="0" lvl="0" indent="0" algn="ctr" defTabSz="9921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m-KH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DaunPenh"/>
                        <a:cs typeface="DaunPenh"/>
                      </a:endParaRPr>
                    </a:p>
                    <a:p>
                      <a:pPr marL="0" marR="0" lvl="0" indent="0" algn="ctr" defTabSz="9921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Process si not decentralized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921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aunPenh"/>
                          <a:cs typeface="DaunPenh"/>
                        </a:rPr>
                        <a:t>ឃ្លាំមើលដិតដល់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Closely supervised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921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aunPenh"/>
                          <a:cs typeface="DaunPenh"/>
                        </a:rPr>
                        <a:t>បរិស្ថានត្រួតពិនិត្យល្អ </a:t>
                      </a:r>
                    </a:p>
                    <a:p>
                      <a:pPr marL="0" marR="0" lvl="0" indent="0" algn="ctr" defTabSz="9921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m-KH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DaunPenh"/>
                        <a:cs typeface="DaunPenh"/>
                      </a:endParaRPr>
                    </a:p>
                    <a:p>
                      <a:pPr marL="0" marR="0" lvl="0" indent="0" algn="ctr" defTabSz="9921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Favouraple Control Environment / Controls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92188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aunPenh"/>
                          <a:cs typeface="DaunPenh"/>
                        </a:rPr>
                        <a:t>អ្នកទទួលភារកិច្ចមានសមត្ថភាព និងសុច្ចរិតភាព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Process owners are competent and with integrity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790"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aunPenh"/>
                          <a:cs typeface="DaunPenh"/>
                        </a:rPr>
                        <a:t>អង្គភាពថ្នាក់កណ្តាល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Yes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No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Yes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No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Yes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No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Yes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No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Yes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No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Yes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No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Yes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No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Yes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No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Yes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No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Yes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No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Yes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No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Yes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No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9512">
                <a:tc>
                  <a:txBody>
                    <a:bodyPr/>
                    <a:lstStyle/>
                    <a:p>
                      <a:pPr marL="0" marR="0" lvl="0" indent="0" algn="l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aunPenh"/>
                          <a:cs typeface="DaunPenh"/>
                        </a:rPr>
                        <a:t>គ្រប់គ្រងរដ្ឋបាលនិងហិរញ្ញវត្ថុ </a:t>
                      </a:r>
                    </a:p>
                  </a:txBody>
                  <a:tcPr marL="4318" marR="4318" marT="438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Wingdings 2" pitchFamily="18" charset="2"/>
                        </a:rPr>
                        <a:t>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Symbol" pitchFamily="18" charset="2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Symbol" pitchFamily="18" charset="2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Wingdings 2" pitchFamily="18" charset="2"/>
                        </a:rPr>
                        <a:t>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Symbol" pitchFamily="18" charset="2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Wingdings 2" pitchFamily="18" charset="2"/>
                        </a:rPr>
                        <a:t>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Symbol" pitchFamily="18" charset="2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Wingdings 2" pitchFamily="18" charset="2"/>
                        </a:rPr>
                        <a:t>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Symbol" pitchFamily="18" charset="2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Symbol" pitchFamily="18" charset="2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Wingdings 2" pitchFamily="18" charset="2"/>
                        </a:rPr>
                        <a:t>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Symbol" pitchFamily="18" charset="2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Symbol" pitchFamily="18" charset="2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Wingdings 2" pitchFamily="18" charset="2"/>
                        </a:rPr>
                        <a:t>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Symbol" pitchFamily="18" charset="2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Wingdings 2" pitchFamily="18" charset="2"/>
                        </a:rPr>
                        <a:t>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Symbol" pitchFamily="18" charset="2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Wingdings 2" pitchFamily="18" charset="2"/>
                        </a:rPr>
                        <a:t>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Symbol" pitchFamily="18" charset="2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4331">
                <a:tc>
                  <a:txBody>
                    <a:bodyPr/>
                    <a:lstStyle/>
                    <a:p>
                      <a:pPr marL="0" marR="0" lvl="0" indent="0" algn="l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aunPenh"/>
                          <a:cs typeface="DaunPenh"/>
                        </a:rPr>
                        <a:t>គ្រប់គ្រង​មន្រ្តីកសហវ</a:t>
                      </a:r>
                    </a:p>
                  </a:txBody>
                  <a:tcPr marL="4318" marR="4318" marT="438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Wingdings 2" pitchFamily="18" charset="2"/>
                        </a:rPr>
                        <a:t>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Symbol" pitchFamily="18" charset="2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Wingdings 2" pitchFamily="18" charset="2"/>
                        </a:rPr>
                        <a:t>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Symbol" pitchFamily="18" charset="2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Wingdings 2" pitchFamily="18" charset="2"/>
                        </a:rPr>
                        <a:t>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Symbol" pitchFamily="18" charset="2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Wingdings 2" pitchFamily="18" charset="2"/>
                        </a:rPr>
                        <a:t>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Symbol" pitchFamily="18" charset="2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Wingdings 2" pitchFamily="18" charset="2"/>
                        </a:rPr>
                        <a:t>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Symbol" pitchFamily="18" charset="2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Wingdings 2" pitchFamily="18" charset="2"/>
                        </a:rPr>
                        <a:t>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Symbol" pitchFamily="18" charset="2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Wingdings 2" pitchFamily="18" charset="2"/>
                        </a:rPr>
                        <a:t>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Symbol" pitchFamily="18" charset="2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Wingdings 2" pitchFamily="18" charset="2"/>
                        </a:rPr>
                        <a:t>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Symbol" pitchFamily="18" charset="2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Wingdings 2" pitchFamily="18" charset="2"/>
                        </a:rPr>
                        <a:t>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Symbol" pitchFamily="18" charset="2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Symbol" pitchFamily="18" charset="2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Wingdings 2" pitchFamily="18" charset="2"/>
                        </a:rPr>
                        <a:t>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Symbol" pitchFamily="18" charset="2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9512">
                <a:tc>
                  <a:txBody>
                    <a:bodyPr/>
                    <a:lstStyle/>
                    <a:p>
                      <a:pPr marL="0" marR="0" lvl="0" indent="0" algn="l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aunPenh"/>
                          <a:cs typeface="DaunPenh"/>
                        </a:rPr>
                        <a:t>អភិវឌ្ឍសមត្ថភាពមន្រ្តី</a:t>
                      </a:r>
                    </a:p>
                  </a:txBody>
                  <a:tcPr marL="4318" marR="4318" marT="438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Wingdings 2" pitchFamily="18" charset="2"/>
                        </a:rPr>
                        <a:t>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Symbol" pitchFamily="18" charset="2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Wingdings 2" pitchFamily="18" charset="2"/>
                        </a:rPr>
                        <a:t>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Symbol" pitchFamily="18" charset="2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Symbol" pitchFamily="18" charset="2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Symbol" pitchFamily="18" charset="2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Wingdings 2" pitchFamily="18" charset="2"/>
                        </a:rPr>
                        <a:t>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Symbol" pitchFamily="18" charset="2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Symbol" pitchFamily="18" charset="2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Symbol" pitchFamily="18" charset="2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Symbol" pitchFamily="18" charset="2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Wingdings 2" pitchFamily="18" charset="2"/>
                        </a:rPr>
                        <a:t>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Symbol" pitchFamily="18" charset="2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Wingdings 2" pitchFamily="18" charset="2"/>
                        </a:rPr>
                        <a:t>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Symbol" pitchFamily="18" charset="2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Symbol" pitchFamily="18" charset="2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Wingdings 2" pitchFamily="18" charset="2"/>
                        </a:rPr>
                        <a:t>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Symbol" pitchFamily="18" charset="2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Wingdings 2" pitchFamily="18" charset="2"/>
                        </a:rPr>
                        <a:t>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Symbol" pitchFamily="18" charset="2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15967"/>
                        </a:solidFill>
                        <a:effectLst/>
                        <a:latin typeface="Khmer OS System" pitchFamily="2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3929" y="5874842"/>
          <a:ext cx="10047585" cy="1357810"/>
        </p:xfrm>
        <a:graphic>
          <a:graphicData uri="http://schemas.openxmlformats.org/drawingml/2006/table">
            <a:tbl>
              <a:tblPr/>
              <a:tblGrid>
                <a:gridCol w="2705244"/>
                <a:gridCol w="473002"/>
                <a:gridCol w="277164"/>
                <a:gridCol w="278823"/>
                <a:gridCol w="277163"/>
                <a:gridCol w="277164"/>
                <a:gridCol w="277163"/>
                <a:gridCol w="277164"/>
                <a:gridCol w="277163"/>
                <a:gridCol w="277164"/>
                <a:gridCol w="277163"/>
                <a:gridCol w="277164"/>
                <a:gridCol w="277163"/>
                <a:gridCol w="277164"/>
                <a:gridCol w="277163"/>
                <a:gridCol w="277164"/>
                <a:gridCol w="277163"/>
                <a:gridCol w="278823"/>
                <a:gridCol w="277164"/>
                <a:gridCol w="277163"/>
                <a:gridCol w="277164"/>
                <a:gridCol w="277163"/>
                <a:gridCol w="277164"/>
                <a:gridCol w="277163"/>
                <a:gridCol w="768423"/>
              </a:tblGrid>
              <a:tr h="271562"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aunPenh"/>
                          <a:cs typeface="DaunPenh"/>
                        </a:rPr>
                        <a:t>ថ្នាក់រាជធានី-ខេត្ត 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1562">
                <a:tc>
                  <a:txBody>
                    <a:bodyPr/>
                    <a:lstStyle/>
                    <a:p>
                      <a:pPr marL="0" marR="0" lvl="0" indent="0" algn="l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aunPenh"/>
                          <a:cs typeface="DaunPenh"/>
                        </a:rPr>
                        <a:t>គ្រប់គ្រង​ហិរញ្ញវត្ថុ​សាធារណៈ</a:t>
                      </a:r>
                    </a:p>
                  </a:txBody>
                  <a:tcPr marL="4318" marR="4318" marT="438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Wingdings 2" pitchFamily="18" charset="2"/>
                        </a:rPr>
                        <a:t>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Wingdings 2" pitchFamily="18" charset="2"/>
                        </a:rPr>
                        <a:t>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1562">
                <a:tc>
                  <a:txBody>
                    <a:bodyPr/>
                    <a:lstStyle/>
                    <a:p>
                      <a:pPr marL="0" marR="0" lvl="0" indent="0" algn="l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aunPenh"/>
                          <a:cs typeface="DaunPenh"/>
                        </a:rPr>
                        <a:t>គ្រប់គ្រង​ចំណូល​ពន្ធដារ</a:t>
                      </a:r>
                    </a:p>
                  </a:txBody>
                  <a:tcPr marL="4318" marR="4318" marT="438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Wingdings 2" pitchFamily="18" charset="2"/>
                        </a:rPr>
                        <a:t>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Wingdings 2" pitchFamily="18" charset="2"/>
                        </a:rPr>
                        <a:t>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1562">
                <a:tc>
                  <a:txBody>
                    <a:bodyPr/>
                    <a:lstStyle/>
                    <a:p>
                      <a:pPr marL="0" marR="0" lvl="0" indent="0" algn="l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aunPenh"/>
                          <a:cs typeface="DaunPenh"/>
                        </a:rPr>
                        <a:t>គ្រប់គ្រងចំណូលគយ​និង​​​​​​​​ រ​ដ្ឋាករ</a:t>
                      </a:r>
                    </a:p>
                  </a:txBody>
                  <a:tcPr marL="4318" marR="4318" marT="438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Wingdings 2" pitchFamily="18" charset="2"/>
                        </a:rPr>
                        <a:t>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Wingdings 2" pitchFamily="18" charset="2"/>
                        </a:rPr>
                        <a:t>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1562">
                <a:tc>
                  <a:txBody>
                    <a:bodyPr/>
                    <a:lstStyle/>
                    <a:p>
                      <a:pPr marL="0" marR="0" lvl="0" indent="0" algn="l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aunPenh"/>
                          <a:cs typeface="DaunPenh"/>
                        </a:rPr>
                        <a:t>គ្រប់គ្រង​គណនេយ្យនិង​រតនវត្ថុ</a:t>
                      </a:r>
                    </a:p>
                  </a:txBody>
                  <a:tcPr marL="4318" marR="4318" marT="438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Wingdings 2" pitchFamily="18" charset="2"/>
                        </a:rPr>
                        <a:t>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  <a:sym typeface="Wingdings 2" pitchFamily="18" charset="2"/>
                        </a:rPr>
                        <a:t>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4318" marR="4318" marT="438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55607" name="TextBox 6"/>
          <p:cNvSpPr txBox="1">
            <a:spLocks noChangeArrowheads="1"/>
          </p:cNvSpPr>
          <p:nvPr/>
        </p:nvSpPr>
        <p:spPr bwMode="auto">
          <a:xfrm>
            <a:off x="5410200" y="1524000"/>
            <a:ext cx="2635539" cy="42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250" tIns="48125" rIns="96250" bIns="48125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hangingPunct="1"/>
            <a:r>
              <a:rPr lang="ca-ES" sz="21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កត្តាហានិភ័យ</a:t>
            </a:r>
            <a:endParaRPr lang="en-US" sz="2100" b="1" dirty="0">
              <a:solidFill>
                <a:srgbClr val="0000CC"/>
              </a:solidFill>
              <a:latin typeface="Khmer MEF1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709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700" dirty="0">
              <a:solidFill>
                <a:srgbClr val="0000CC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525780" y="1468120"/>
            <a:ext cx="9464040" cy="535432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n-US" sz="3200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32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             </a:t>
            </a:r>
            <a:r>
              <a:rPr lang="en-US" sz="3200" dirty="0" smtClean="0">
                <a:solidFill>
                  <a:srgbClr val="0000CC"/>
                </a:solidFill>
              </a:rPr>
              <a:t>    </a:t>
            </a:r>
            <a:r>
              <a:rPr lang="en-US" sz="48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I</a:t>
            </a:r>
            <a:r>
              <a:rPr lang="en-US" sz="4800" dirty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. </a:t>
            </a:r>
            <a:r>
              <a:rPr lang="km-KH" sz="4800" dirty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សេចក្តីផ្តើម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751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ctrTitle"/>
          </p:nvPr>
        </p:nvSpPr>
        <p:spPr>
          <a:xfrm>
            <a:off x="486061" y="228600"/>
            <a:ext cx="7305819" cy="897334"/>
          </a:xfrm>
        </p:spPr>
        <p:txBody>
          <a:bodyPr/>
          <a:lstStyle/>
          <a:p>
            <a:pPr algn="l"/>
            <a:r>
              <a:rPr lang="en-US" sz="2900" dirty="0">
                <a:solidFill>
                  <a:srgbClr val="3333CC"/>
                </a:solidFill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/>
            </a:r>
            <a:br>
              <a:rPr lang="en-US" sz="2900" dirty="0">
                <a:solidFill>
                  <a:srgbClr val="3333CC"/>
                </a:solidFill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</a:br>
            <a:r>
              <a:rPr lang="ca-ES" sz="2900" dirty="0">
                <a:solidFill>
                  <a:srgbClr val="3333CC"/>
                </a:solidFill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២</a:t>
            </a:r>
            <a:r>
              <a:rPr lang="km-KH" sz="2900" dirty="0">
                <a:solidFill>
                  <a:srgbClr val="3333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​. </a:t>
            </a:r>
            <a:r>
              <a:rPr lang="km-KH" sz="2900" dirty="0">
                <a:solidFill>
                  <a:srgbClr val="3333CC"/>
                </a:solidFill>
                <a:latin typeface="Khmer MEF2" pitchFamily="2" charset="0"/>
                <a:ea typeface="DaunPenh"/>
                <a:cs typeface="Khmer MEF2" pitchFamily="2" charset="0"/>
              </a:rPr>
              <a:t>ផែនការ</a:t>
            </a:r>
            <a:r>
              <a:rPr lang="ca-ES" sz="2900" dirty="0">
                <a:solidFill>
                  <a:srgbClr val="3333CC"/>
                </a:solidFill>
                <a:latin typeface="Khmer MEF2" pitchFamily="2" charset="0"/>
                <a:ea typeface="DaunPenh"/>
                <a:cs typeface="Khmer MEF2" pitchFamily="2" charset="0"/>
              </a:rPr>
              <a:t>យុទ្ធសាស្រ្ត</a:t>
            </a:r>
            <a:r>
              <a:rPr lang="km-KH" sz="2900" dirty="0">
                <a:solidFill>
                  <a:srgbClr val="3333CC"/>
                </a:solidFill>
                <a:latin typeface="Khmer MEF2" pitchFamily="2" charset="0"/>
                <a:ea typeface="DaunPenh"/>
                <a:cs typeface="Khmer MEF2" pitchFamily="2" charset="0"/>
              </a:rPr>
              <a:t>សវនកម្ម</a:t>
            </a:r>
            <a:r>
              <a:rPr lang="ca-ES" sz="2900" dirty="0">
                <a:solidFill>
                  <a:srgbClr val="3333CC"/>
                </a:solidFill>
                <a:latin typeface="Khmer MEF2" pitchFamily="2" charset="0"/>
                <a:ea typeface="DaunPenh"/>
                <a:cs typeface="Khmer MEF2" pitchFamily="2" charset="0"/>
              </a:rPr>
              <a:t> </a:t>
            </a:r>
            <a:r>
              <a:rPr lang="en-US" sz="2900" dirty="0">
                <a:solidFill>
                  <a:srgbClr val="3333CC"/>
                </a:solidFill>
                <a:latin typeface="Khmer MEF2" pitchFamily="2" charset="0"/>
                <a:ea typeface="DaunPenh"/>
                <a:cs typeface="Khmer MEF2" pitchFamily="2" charset="0"/>
              </a:rPr>
              <a:t> (SAP)</a:t>
            </a:r>
            <a:br>
              <a:rPr lang="en-US" sz="2900" dirty="0">
                <a:solidFill>
                  <a:srgbClr val="3333CC"/>
                </a:solidFill>
                <a:latin typeface="Khmer MEF2" pitchFamily="2" charset="0"/>
                <a:ea typeface="DaunPenh"/>
                <a:cs typeface="Khmer MEF2" pitchFamily="2" charset="0"/>
              </a:rPr>
            </a:br>
            <a:endParaRPr lang="en-US" sz="2900" dirty="0">
              <a:solidFill>
                <a:srgbClr val="3333CC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682303"/>
              </p:ext>
            </p:extLst>
          </p:nvPr>
        </p:nvGraphicFramePr>
        <p:xfrm>
          <a:off x="152400" y="2743200"/>
          <a:ext cx="10087408" cy="4076526"/>
        </p:xfrm>
        <a:graphic>
          <a:graphicData uri="http://schemas.openxmlformats.org/drawingml/2006/table">
            <a:tbl>
              <a:tblPr/>
              <a:tblGrid>
                <a:gridCol w="312016"/>
                <a:gridCol w="1063842"/>
                <a:gridCol w="474663"/>
                <a:gridCol w="1219849"/>
                <a:gridCol w="672162"/>
                <a:gridCol w="3964925"/>
                <a:gridCol w="2275393"/>
                <a:gridCol w="104558"/>
              </a:tblGrid>
              <a:tr h="583605">
                <a:tc gridSpan="2">
                  <a:txBody>
                    <a:bodyPr/>
                    <a:lstStyle/>
                    <a:p>
                      <a:pPr marL="0" marR="0" lvl="0" indent="0" algn="ctr" defTabSz="992188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aunPenh"/>
                          <a:cs typeface="DaunPenh"/>
                        </a:rPr>
                        <a:t>​</a:t>
                      </a:r>
                      <a:r>
                        <a:rPr kumimoji="0" lang="km-KH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hmer MEF2" pitchFamily="2" charset="0"/>
                          <a:ea typeface="DaunPenh"/>
                          <a:cs typeface="Khmer MEF2" pitchFamily="2" charset="0"/>
                        </a:rPr>
                        <a:t>ដំណើរការ</a:t>
                      </a:r>
                      <a:r>
                        <a:rPr kumimoji="0" lang="ca-ES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hmer MEF2" pitchFamily="2" charset="0"/>
                          <a:ea typeface="DaunPenh"/>
                          <a:cs typeface="Khmer MEF2" pitchFamily="2" charset="0"/>
                        </a:rPr>
                        <a:t>មេ</a:t>
                      </a:r>
                      <a:endParaRPr kumimoji="0" lang="en-US" sz="1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hmer MEF2" pitchFamily="2" charset="0"/>
                        <a:ea typeface="DaunPenh"/>
                        <a:cs typeface="Khmer MEF2" pitchFamily="2" charset="0"/>
                      </a:endParaRPr>
                    </a:p>
                  </a:txBody>
                  <a:tcPr marL="71615" marR="7161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92188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hmer MEF2" pitchFamily="2" charset="0"/>
                          <a:ea typeface="DaunPenh"/>
                          <a:cs typeface="Khmer MEF2" pitchFamily="2" charset="0"/>
                        </a:rPr>
                        <a:t>ដំណើរការចំបង</a:t>
                      </a:r>
                      <a:endParaRPr kumimoji="0" lang="en-US" sz="1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hmer MEF2" pitchFamily="2" charset="0"/>
                        <a:ea typeface="DaunPenh"/>
                        <a:cs typeface="Khmer MEF2" pitchFamily="2" charset="0"/>
                      </a:endParaRPr>
                    </a:p>
                  </a:txBody>
                  <a:tcPr marL="71615" marR="7161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92188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hmer MEF2" pitchFamily="2" charset="0"/>
                          <a:ea typeface="DaunPenh"/>
                          <a:cs typeface="Khmer MEF2" pitchFamily="2" charset="0"/>
                        </a:rPr>
                        <a:t>ដំណើរការ/អនុដំណើរការ</a:t>
                      </a:r>
                      <a:endParaRPr kumimoji="0" lang="en-US" sz="1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hmer MEF2" pitchFamily="2" charset="0"/>
                        <a:ea typeface="DaunPenh"/>
                        <a:cs typeface="Khmer MEF2" pitchFamily="2" charset="0"/>
                      </a:endParaRPr>
                    </a:p>
                  </a:txBody>
                  <a:tcPr marL="71615" marR="7161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92188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hmer MEF2" pitchFamily="2" charset="0"/>
                          <a:ea typeface="DaunPenh"/>
                          <a:cs typeface="Khmer MEF2" pitchFamily="2" charset="0"/>
                        </a:rPr>
                        <a:t>អង្គភាពពាក់ព័ន្ធ</a:t>
                      </a:r>
                      <a:endParaRPr kumimoji="0" lang="en-US" sz="1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hmer MEF2" pitchFamily="2" charset="0"/>
                        <a:ea typeface="DaunPenh"/>
                        <a:cs typeface="Khmer MEF2" pitchFamily="2" charset="0"/>
                      </a:endParaRPr>
                    </a:p>
                  </a:txBody>
                  <a:tcPr marL="71615" marR="7161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8667">
                <a:tc gridSpan="8">
                  <a:txBody>
                    <a:bodyPr/>
                    <a:lstStyle/>
                    <a:p>
                      <a:pPr marL="0" marR="0" lvl="0" indent="0" algn="ctr" defTabSz="9921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DaunPenh"/>
                          <a:cs typeface="DaunPenh"/>
                        </a:rPr>
                        <a:t>ថ្នាក់កណ្តាល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DaunPenh"/>
                      </a:endParaRPr>
                    </a:p>
                  </a:txBody>
                  <a:tcPr marL="71615" marR="7161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5884"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DaunPenh"/>
                      </a:endParaRPr>
                    </a:p>
                  </a:txBody>
                  <a:tcPr marL="71615" marR="7161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Khmer MEF1" pitchFamily="2" charset="0"/>
                          <a:ea typeface="Calibri" pitchFamily="34" charset="0"/>
                          <a:cs typeface="Khmer MEF1" pitchFamily="2" charset="0"/>
                        </a:rPr>
                        <a:t>សេវាគាំទ្រ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Khmer MEF1" pitchFamily="2" charset="0"/>
                          <a:ea typeface="Calibri" pitchFamily="34" charset="0"/>
                          <a:cs typeface="Khmer MEF1" pitchFamily="2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Khmer MEF1" pitchFamily="2" charset="0"/>
                          <a:ea typeface="Calibri" pitchFamily="34" charset="0"/>
                          <a:cs typeface="Khmer MEF1" pitchFamily="2" charset="0"/>
                        </a:rPr>
                        <a:t>ទូទៅ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Khmer MEF1" pitchFamily="2" charset="0"/>
                        <a:ea typeface="Calibri" pitchFamily="34" charset="0"/>
                        <a:cs typeface="Khmer MEF1" pitchFamily="2" charset="0"/>
                      </a:endParaRPr>
                    </a:p>
                  </a:txBody>
                  <a:tcPr marL="71615" marR="7161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921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DaunPenh"/>
                      </a:endParaRPr>
                    </a:p>
                  </a:txBody>
                  <a:tcPr marL="71615" marR="7161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aunPenh"/>
                          <a:cs typeface="DaunPenh"/>
                        </a:rPr>
                        <a:t> 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DaunPenh"/>
                      </a:endParaRPr>
                    </a:p>
                  </a:txBody>
                  <a:tcPr marL="71615" marR="7161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921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DaunPenh"/>
                      </a:endParaRPr>
                    </a:p>
                  </a:txBody>
                  <a:tcPr marL="71615" marR="7161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aunPenh"/>
                          <a:cs typeface="DaunPenh"/>
                        </a:rPr>
                        <a:t> 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DaunPenh"/>
                      </a:endParaRPr>
                    </a:p>
                  </a:txBody>
                  <a:tcPr marL="71615" marR="7161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aunPenh"/>
                          <a:cs typeface="DaunPenh"/>
                        </a:rPr>
                        <a:t> 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DaunPenh"/>
                      </a:endParaRPr>
                    </a:p>
                  </a:txBody>
                  <a:tcPr marL="71615" marR="7161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DaunPenh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326706"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DaunPenh"/>
                      </a:endParaRPr>
                    </a:p>
                  </a:txBody>
                  <a:tcPr marL="71615" marR="7161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921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aunPenh"/>
                          <a:cs typeface="DaunPenh"/>
                        </a:rPr>
                        <a:t> 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DaunPenh"/>
                      </a:endParaRPr>
                    </a:p>
                  </a:txBody>
                  <a:tcPr marL="71615" marR="7161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921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1.1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DaunPenh"/>
                      </a:endParaRPr>
                    </a:p>
                  </a:txBody>
                  <a:tcPr marL="71615" marR="7161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m-KH" sz="1600" kern="1200" dirty="0" smtClean="0">
                          <a:solidFill>
                            <a:schemeClr val="tx1"/>
                          </a:solidFill>
                          <a:latin typeface="Khmer MEF1" pitchFamily="2" charset="0"/>
                          <a:ea typeface="Calibri" pitchFamily="34" charset="0"/>
                          <a:cs typeface="Khmer MEF1" pitchFamily="2" charset="0"/>
                        </a:rPr>
                        <a:t>គ្រប់គ្រង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Khmer MEF1" pitchFamily="2" charset="0"/>
                          <a:ea typeface="Calibri" pitchFamily="34" charset="0"/>
                          <a:cs typeface="Khmer MEF1" pitchFamily="2" charset="0"/>
                        </a:rPr>
                        <a:t>រដ្ឋបាលនិងហិរញ្ញវត្ថុ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Khmer MEF1" pitchFamily="2" charset="0"/>
                          <a:ea typeface="Calibri" pitchFamily="34" charset="0"/>
                          <a:cs typeface="Khmer MEF1" pitchFamily="2" charset="0"/>
                        </a:rPr>
                        <a:t> </a:t>
                      </a:r>
                    </a:p>
                  </a:txBody>
                  <a:tcPr marL="71615" marR="7161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1.1.1</a:t>
                      </a:r>
                    </a:p>
                  </a:txBody>
                  <a:tcPr marL="71615" marR="7161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m-KH" sz="1600" kern="1200" dirty="0" smtClean="0">
                          <a:solidFill>
                            <a:schemeClr val="tx1"/>
                          </a:solidFill>
                          <a:latin typeface="Khmer MEF1" pitchFamily="2" charset="0"/>
                          <a:ea typeface="Calibri" pitchFamily="34" charset="0"/>
                          <a:cs typeface="Khmer MEF1" pitchFamily="2" charset="0"/>
                        </a:rPr>
                        <a:t>គ្រប់គ្រង និងចរាចរឯកសាររដ្ឋបាលរបស់​ កសហវ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Khmer MEF1" pitchFamily="2" charset="0"/>
                        <a:ea typeface="Calibri" pitchFamily="34" charset="0"/>
                        <a:cs typeface="Khmer MEF1" pitchFamily="2" charset="0"/>
                      </a:endParaRPr>
                    </a:p>
                  </a:txBody>
                  <a:tcPr marL="71615" marR="7161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m-KH" sz="1600" kern="1200" dirty="0" smtClean="0">
                          <a:solidFill>
                            <a:schemeClr val="tx1"/>
                          </a:solidFill>
                          <a:latin typeface="Khmer MEF1" pitchFamily="2" charset="0"/>
                          <a:ea typeface="Calibri" pitchFamily="34" charset="0"/>
                          <a:cs typeface="Khmer MEF1" pitchFamily="2" charset="0"/>
                        </a:rPr>
                        <a:t>នាយកដ្ឋានរដ្ឋបាលនិងហិរញ្ញវត្ថុ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Khmer MEF1" pitchFamily="2" charset="0"/>
                        <a:ea typeface="Calibri" pitchFamily="34" charset="0"/>
                        <a:cs typeface="Khmer MEF1" pitchFamily="2" charset="0"/>
                      </a:endParaRPr>
                    </a:p>
                    <a:p>
                      <a:pPr marL="0" marR="0" lvl="0" indent="0" algn="l" defTabSz="992188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m-KH" sz="1600" kern="1200" dirty="0" smtClean="0">
                          <a:solidFill>
                            <a:schemeClr val="tx1"/>
                          </a:solidFill>
                          <a:latin typeface="Khmer MEF1" pitchFamily="2" charset="0"/>
                          <a:ea typeface="Calibri" pitchFamily="34" charset="0"/>
                          <a:cs typeface="Khmer MEF1" pitchFamily="2" charset="0"/>
                        </a:rPr>
                        <a:t>-ការិ.រដ្ឋបាល និងសរុប (នរហ)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Khmer MEF1" pitchFamily="2" charset="0"/>
                        <a:ea typeface="Calibri" pitchFamily="34" charset="0"/>
                        <a:cs typeface="Khmer MEF1" pitchFamily="2" charset="0"/>
                      </a:endParaRPr>
                    </a:p>
                  </a:txBody>
                  <a:tcPr marL="71615" marR="7161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DaunPenh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55138"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DaunPenh"/>
                      </a:endParaRPr>
                    </a:p>
                  </a:txBody>
                  <a:tcPr marL="71615" marR="7161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921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aunPenh"/>
                          <a:cs typeface="DaunPenh"/>
                        </a:rPr>
                        <a:t> 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DaunPenh"/>
                      </a:endParaRPr>
                    </a:p>
                  </a:txBody>
                  <a:tcPr marL="71615" marR="7161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921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DaunPenh"/>
                      </a:endParaRPr>
                    </a:p>
                  </a:txBody>
                  <a:tcPr marL="71615" marR="7161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DaunPenh"/>
                      </a:endParaRPr>
                    </a:p>
                  </a:txBody>
                  <a:tcPr marL="71615" marR="7161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1.1.2 </a:t>
                      </a:r>
                    </a:p>
                  </a:txBody>
                  <a:tcPr marL="71615" marR="7161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m-KH" sz="1600" kern="1200" dirty="0" smtClean="0">
                          <a:solidFill>
                            <a:schemeClr val="tx1"/>
                          </a:solidFill>
                          <a:latin typeface="Khmer MEF1" pitchFamily="2" charset="0"/>
                          <a:ea typeface="Calibri" pitchFamily="34" charset="0"/>
                          <a:cs typeface="Khmer MEF1" pitchFamily="2" charset="0"/>
                        </a:rPr>
                        <a:t>គ្រោងចំណូល ចំណាយថវិកាតាមកម្មវិធីប្រចាំឆ្នាំ ធ្វើកម្មវិធី​ចំណូល ចំណាយ​ថវិកាប្រចាំខែ និងធ្វើរបាយការណ៍​សំរេច​ទូទាត់​​ចំណូល ចំណាយតាមកម្មវិធីប្រចាំឆ្នាំរបស់ក្រសួង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Khmer MEF1" pitchFamily="2" charset="0"/>
                        <a:ea typeface="Calibri" pitchFamily="34" charset="0"/>
                        <a:cs typeface="Khmer MEF1" pitchFamily="2" charset="0"/>
                      </a:endParaRPr>
                    </a:p>
                  </a:txBody>
                  <a:tcPr marL="71615" marR="7161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hmer MEF1" pitchFamily="2" charset="0"/>
                          <a:cs typeface="Arial" pitchFamily="34" charset="0"/>
                        </a:rPr>
                        <a:t>-</a:t>
                      </a:r>
                      <a:r>
                        <a:rPr lang="km-KH" sz="1600" kern="1200" dirty="0" smtClean="0">
                          <a:solidFill>
                            <a:schemeClr val="tx1"/>
                          </a:solidFill>
                          <a:latin typeface="Khmer MEF1" pitchFamily="2" charset="0"/>
                          <a:ea typeface="Calibri" pitchFamily="34" charset="0"/>
                          <a:cs typeface="Khmer MEF1" pitchFamily="2" charset="0"/>
                        </a:rPr>
                        <a:t>ការិ.គណនេយ្យ(នរហ)</a:t>
                      </a:r>
                      <a:endParaRPr lang="en-US" sz="1600" kern="1200" dirty="0" smtClean="0">
                        <a:solidFill>
                          <a:schemeClr val="tx1"/>
                        </a:solidFill>
                        <a:latin typeface="Khmer MEF1" pitchFamily="2" charset="0"/>
                        <a:ea typeface="Calibri" pitchFamily="34" charset="0"/>
                        <a:cs typeface="Khmer MEF1" pitchFamily="2" charset="0"/>
                      </a:endParaRPr>
                    </a:p>
                  </a:txBody>
                  <a:tcPr marL="71615" marR="7161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 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DaunPenh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64564" name="Rectangle 1"/>
          <p:cNvSpPr>
            <a:spLocks noChangeArrowheads="1"/>
          </p:cNvSpPr>
          <p:nvPr/>
        </p:nvSpPr>
        <p:spPr bwMode="auto">
          <a:xfrm>
            <a:off x="304800" y="1600200"/>
            <a:ext cx="971066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250" tIns="48125" rIns="96250" bIns="48125" anchor="ctr">
            <a:spAutoFit/>
          </a:bodyPr>
          <a:lstStyle/>
          <a:p>
            <a:pPr eaLnBrk="0" hangingPunct="0"/>
            <a:r>
              <a:rPr lang="km-KH" sz="2100" dirty="0">
                <a:latin typeface="Khmer MEF1" pitchFamily="2" charset="0"/>
                <a:ea typeface="Calibri" pitchFamily="34" charset="0"/>
                <a:cs typeface="Khmer MEF1" pitchFamily="2" charset="0"/>
              </a:rPr>
              <a:t>កិច្ចដំណើរការខាងក្រោមត្រូវបានជ្រើសរើសដោយ​ផ្អែកលើព័ត៌មានទទួលបាន និងជាកិច្ចដំណើរការអាចមានហានិភ័យរបស់</a:t>
            </a:r>
            <a:r>
              <a:rPr lang="km-KH" sz="2100" b="1" dirty="0">
                <a:latin typeface="Khmer MEF1" pitchFamily="2" charset="0"/>
                <a:ea typeface="Calibri" pitchFamily="34" charset="0"/>
                <a:cs typeface="Khmer MEF1" pitchFamily="2" charset="0"/>
              </a:rPr>
              <a:t> </a:t>
            </a:r>
            <a:r>
              <a:rPr lang="km-KH" sz="2100" dirty="0">
                <a:latin typeface="Khmer MEF1" pitchFamily="2" charset="0"/>
                <a:ea typeface="Calibri" pitchFamily="34" charset="0"/>
                <a:cs typeface="Khmer MEF1" pitchFamily="2" charset="0"/>
              </a:rPr>
              <a:t>សវនដ្ឋាន​ ។ តារាងនេះនឹងត្រូវធ្វើបច្ចុប្បន្នភាព​ នៅពេលដែលទទួលបានព័ត៌មានថ្មី និងការយល់ដឹងអំពីហានិភ័យរបស់សវនដ្ឋាន</a:t>
            </a:r>
            <a:r>
              <a:rPr lang="km-KH" sz="2100" b="1" dirty="0">
                <a:latin typeface="Khmer MEF1" pitchFamily="2" charset="0"/>
                <a:ea typeface="Calibri" pitchFamily="34" charset="0"/>
                <a:cs typeface="Khmer MEF1" pitchFamily="2" charset="0"/>
              </a:rPr>
              <a:t> </a:t>
            </a:r>
            <a:r>
              <a:rPr lang="km-KH" sz="2100" dirty="0">
                <a:latin typeface="Khmer MEF1" pitchFamily="2" charset="0"/>
                <a:ea typeface="Calibri" pitchFamily="34" charset="0"/>
                <a:cs typeface="Khmer MEF1" pitchFamily="2" charset="0"/>
              </a:rPr>
              <a:t>កាន់តែស៊ីជម្រៅ ។</a:t>
            </a:r>
            <a:endParaRPr lang="en-US" sz="2100" dirty="0">
              <a:ea typeface="Calibri" pitchFamily="34" charset="0"/>
            </a:endParaRPr>
          </a:p>
        </p:txBody>
      </p:sp>
      <p:sp>
        <p:nvSpPr>
          <p:cNvPr id="64565" name="Subtitle 2"/>
          <p:cNvSpPr txBox="1">
            <a:spLocks/>
          </p:cNvSpPr>
          <p:nvPr/>
        </p:nvSpPr>
        <p:spPr bwMode="auto">
          <a:xfrm>
            <a:off x="506533" y="990600"/>
            <a:ext cx="9938039" cy="84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98" tIns="52249" rIns="104498" bIns="52249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20000"/>
              </a:spcBef>
            </a:pPr>
            <a:r>
              <a:rPr lang="ca-ES" sz="2500" b="1" dirty="0" smtClean="0">
                <a:solidFill>
                  <a:srgbClr val="C00000"/>
                </a:solidFill>
                <a:latin typeface="Khmer MEF1" pitchFamily="2" charset="0"/>
                <a:ea typeface="DaunPenh"/>
                <a:cs typeface="Khmer MEF1" pitchFamily="2" charset="0"/>
              </a:rPr>
              <a:t>ឧបសម្ព័ន្ធ</a:t>
            </a:r>
            <a:r>
              <a:rPr lang="km-KH" sz="2500" b="1" dirty="0" smtClean="0">
                <a:solidFill>
                  <a:srgbClr val="C00000"/>
                </a:solidFill>
                <a:latin typeface="Khmer MEF1" pitchFamily="2" charset="0"/>
                <a:ea typeface="DaunPenh"/>
                <a:cs typeface="Khmer MEF1" pitchFamily="2" charset="0"/>
              </a:rPr>
              <a:t>​ </a:t>
            </a:r>
            <a:r>
              <a:rPr lang="en-US" sz="2500" b="1" dirty="0" smtClean="0">
                <a:solidFill>
                  <a:srgbClr val="C00000"/>
                </a:solidFill>
                <a:latin typeface="Khmer MEF1" pitchFamily="2" charset="0"/>
                <a:ea typeface="DaunPenh"/>
                <a:cs typeface="Khmer MEF1" pitchFamily="2" charset="0"/>
              </a:rPr>
              <a:t>“</a:t>
            </a:r>
            <a:r>
              <a:rPr lang="km-KH" sz="2500" b="1" dirty="0" smtClean="0">
                <a:solidFill>
                  <a:srgbClr val="C00000"/>
                </a:solidFill>
                <a:latin typeface="Khmer MEF1" pitchFamily="2" charset="0"/>
                <a:ea typeface="DaunPenh"/>
                <a:cs typeface="Khmer MEF1" pitchFamily="2" charset="0"/>
              </a:rPr>
              <a:t>ក</a:t>
            </a:r>
            <a:r>
              <a:rPr lang="en-US" sz="2500" b="1" dirty="0" smtClean="0">
                <a:solidFill>
                  <a:srgbClr val="C00000"/>
                </a:solidFill>
                <a:latin typeface="Khmer MEF1" pitchFamily="2" charset="0"/>
                <a:ea typeface="DaunPenh"/>
                <a:cs typeface="Khmer MEF1" pitchFamily="2" charset="0"/>
              </a:rPr>
              <a:t>”</a:t>
            </a:r>
            <a:r>
              <a:rPr lang="ca-ES" sz="2500" b="1" dirty="0" smtClean="0">
                <a:solidFill>
                  <a:srgbClr val="C00000"/>
                </a:solidFill>
                <a:latin typeface="Khmer MEF1" pitchFamily="2" charset="0"/>
                <a:ea typeface="DaunPenh"/>
                <a:cs typeface="Khmer MEF1" pitchFamily="2" charset="0"/>
              </a:rPr>
              <a:t> </a:t>
            </a:r>
            <a:r>
              <a:rPr lang="ca-ES" sz="2500" b="1" dirty="0">
                <a:solidFill>
                  <a:srgbClr val="C00000"/>
                </a:solidFill>
                <a:latin typeface="Khmer MEF1" pitchFamily="2" charset="0"/>
                <a:ea typeface="DaunPenh"/>
                <a:cs typeface="Khmer MEF1" pitchFamily="2" charset="0"/>
              </a:rPr>
              <a:t>នៃ </a:t>
            </a:r>
            <a:r>
              <a:rPr lang="en-US" sz="2500" b="1" dirty="0">
                <a:solidFill>
                  <a:srgbClr val="C00000"/>
                </a:solidFill>
                <a:latin typeface="Khmer MEF1" pitchFamily="2" charset="0"/>
                <a:ea typeface="DaunPenh"/>
                <a:cs typeface="Khmer MEF1" pitchFamily="2" charset="0"/>
              </a:rPr>
              <a:t>SAP </a:t>
            </a:r>
            <a:r>
              <a:rPr lang="en-GB" sz="2500" b="1" dirty="0">
                <a:solidFill>
                  <a:srgbClr val="C00000"/>
                </a:solidFill>
                <a:latin typeface="Khmer MEF1" pitchFamily="2" charset="0"/>
                <a:ea typeface="DaunPenh"/>
                <a:cs typeface="Khmer MEF1" pitchFamily="2" charset="0"/>
              </a:rPr>
              <a:t>(SAP Annex A)</a:t>
            </a:r>
            <a:endParaRPr lang="km-KH" sz="2500" b="1" dirty="0">
              <a:solidFill>
                <a:srgbClr val="C00000"/>
              </a:solidFill>
              <a:latin typeface="Khmer MEF1" pitchFamily="2" charset="0"/>
              <a:ea typeface="DaunPenh"/>
              <a:cs typeface="Khmer MEF1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7010400"/>
            <a:ext cx="3462049" cy="374189"/>
          </a:xfrm>
          <a:prstGeom prst="rect">
            <a:avLst/>
          </a:prstGeom>
          <a:noFill/>
        </p:spPr>
        <p:txBody>
          <a:bodyPr lIns="96250" tIns="48125" rIns="96250" bIns="48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a-ES" sz="1700" dirty="0">
                <a:solidFill>
                  <a:srgbClr val="000000"/>
                </a:solidFill>
                <a:latin typeface="Khmer MEF1" pitchFamily="2" charset="0"/>
                <a:ea typeface="Times New Roman" pitchFamily="18" charset="0"/>
                <a:cs typeface="Khmer MEF1" pitchFamily="2" charset="0"/>
              </a:rPr>
              <a:t>ពិនិត្យគំរូ </a:t>
            </a:r>
            <a:r>
              <a:rPr lang="en-GB" b="1" dirty="0">
                <a:solidFill>
                  <a:srgbClr val="E46C0A"/>
                </a:solidFill>
                <a:latin typeface="Khmer MEF1" pitchFamily="2" charset="0"/>
                <a:ea typeface="DaunPenh"/>
                <a:cs typeface="Khmer MEF1" pitchFamily="2" charset="0"/>
              </a:rPr>
              <a:t>SAP Annex B</a:t>
            </a:r>
            <a:r>
              <a:rPr lang="ca-ES" b="1" dirty="0">
                <a:solidFill>
                  <a:srgbClr val="E46C0A"/>
                </a:solidFill>
                <a:latin typeface="Khmer MEF1" pitchFamily="2" charset="0"/>
              </a:rPr>
              <a:t> </a:t>
            </a:r>
            <a:endParaRPr lang="en-US" b="1" dirty="0">
              <a:solidFill>
                <a:srgbClr val="E46C0A"/>
              </a:solidFill>
              <a:latin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835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ctrTitle"/>
          </p:nvPr>
        </p:nvSpPr>
        <p:spPr>
          <a:xfrm>
            <a:off x="1342665" y="377825"/>
            <a:ext cx="7305819" cy="897334"/>
          </a:xfrm>
        </p:spPr>
        <p:txBody>
          <a:bodyPr/>
          <a:lstStyle/>
          <a:p>
            <a:pPr algn="l"/>
            <a:r>
              <a:rPr lang="en-US" sz="2900">
                <a:solidFill>
                  <a:srgbClr val="3333CC"/>
                </a:solidFill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/>
            </a:r>
            <a:br>
              <a:rPr lang="en-US" sz="2900">
                <a:solidFill>
                  <a:srgbClr val="3333CC"/>
                </a:solidFill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</a:br>
            <a:r>
              <a:rPr lang="ca-ES" sz="2900">
                <a:solidFill>
                  <a:srgbClr val="3333CC"/>
                </a:solidFill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២</a:t>
            </a:r>
            <a:r>
              <a:rPr lang="km-KH" sz="2900">
                <a:solidFill>
                  <a:srgbClr val="3333CC"/>
                </a:solidFill>
                <a:latin typeface="Khmer MEF2" pitchFamily="2" charset="0"/>
                <a:ea typeface="Khmer MEF2" pitchFamily="2" charset="0"/>
                <a:cs typeface="Khmer MEF2" pitchFamily="2" charset="0"/>
              </a:rPr>
              <a:t>​. </a:t>
            </a:r>
            <a:r>
              <a:rPr lang="km-KH" sz="2900">
                <a:solidFill>
                  <a:srgbClr val="3333CC"/>
                </a:solidFill>
                <a:latin typeface="Khmer MEF2" pitchFamily="2" charset="0"/>
                <a:ea typeface="DaunPenh"/>
                <a:cs typeface="Khmer MEF2" pitchFamily="2" charset="0"/>
              </a:rPr>
              <a:t>ផែនការ</a:t>
            </a:r>
            <a:r>
              <a:rPr lang="ca-ES" sz="2900">
                <a:solidFill>
                  <a:srgbClr val="3333CC"/>
                </a:solidFill>
                <a:latin typeface="Khmer MEF2" pitchFamily="2" charset="0"/>
                <a:ea typeface="DaunPenh"/>
                <a:cs typeface="Khmer MEF2" pitchFamily="2" charset="0"/>
              </a:rPr>
              <a:t>យុទ្ធសាស្រ្ត</a:t>
            </a:r>
            <a:r>
              <a:rPr lang="km-KH" sz="2900">
                <a:solidFill>
                  <a:srgbClr val="3333CC"/>
                </a:solidFill>
                <a:latin typeface="Khmer MEF2" pitchFamily="2" charset="0"/>
                <a:ea typeface="DaunPenh"/>
                <a:cs typeface="Khmer MEF2" pitchFamily="2" charset="0"/>
              </a:rPr>
              <a:t>សវនកម្ម</a:t>
            </a:r>
            <a:r>
              <a:rPr lang="ca-ES" sz="2900">
                <a:solidFill>
                  <a:srgbClr val="3333CC"/>
                </a:solidFill>
                <a:latin typeface="Khmer MEF2" pitchFamily="2" charset="0"/>
                <a:ea typeface="DaunPenh"/>
                <a:cs typeface="Khmer MEF2" pitchFamily="2" charset="0"/>
              </a:rPr>
              <a:t> </a:t>
            </a:r>
            <a:r>
              <a:rPr lang="en-US" sz="2900">
                <a:solidFill>
                  <a:srgbClr val="3333CC"/>
                </a:solidFill>
                <a:latin typeface="Khmer MEF2" pitchFamily="2" charset="0"/>
                <a:ea typeface="DaunPenh"/>
                <a:cs typeface="Khmer MEF2" pitchFamily="2" charset="0"/>
              </a:rPr>
              <a:t> (SAP)</a:t>
            </a:r>
            <a:br>
              <a:rPr lang="en-US" sz="2900">
                <a:solidFill>
                  <a:srgbClr val="3333CC"/>
                </a:solidFill>
                <a:latin typeface="Khmer MEF2" pitchFamily="2" charset="0"/>
                <a:ea typeface="DaunPenh"/>
                <a:cs typeface="Khmer MEF2" pitchFamily="2" charset="0"/>
              </a:rPr>
            </a:br>
            <a:endParaRPr lang="en-US" sz="2900">
              <a:solidFill>
                <a:srgbClr val="3333CC"/>
              </a:solidFill>
              <a:latin typeface="Khmer MEF2" pitchFamily="2" charset="0"/>
              <a:ea typeface="Khmer MEF2" pitchFamily="2" charset="0"/>
              <a:cs typeface="Khmer MEF2" pitchFamily="2" charset="0"/>
            </a:endParaRPr>
          </a:p>
        </p:txBody>
      </p:sp>
      <p:sp>
        <p:nvSpPr>
          <p:cNvPr id="72707" name="Subtitle 2"/>
          <p:cNvSpPr>
            <a:spLocks noGrp="1"/>
          </p:cNvSpPr>
          <p:nvPr>
            <p:ph type="subTitle" idx="1"/>
          </p:nvPr>
        </p:nvSpPr>
        <p:spPr>
          <a:xfrm>
            <a:off x="381000" y="1295400"/>
            <a:ext cx="9938039" cy="688181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ca-ES" sz="2500" b="1" dirty="0" smtClean="0">
                <a:solidFill>
                  <a:srgbClr val="C00000"/>
                </a:solidFill>
                <a:latin typeface="Khmer MEF1" pitchFamily="2" charset="0"/>
                <a:ea typeface="DaunPenh"/>
                <a:cs typeface="Khmer MEF1" pitchFamily="2" charset="0"/>
              </a:rPr>
              <a:t>ឧបសម្</a:t>
            </a:r>
            <a:r>
              <a:rPr lang="ca-ES" sz="2500" b="1" dirty="0">
                <a:solidFill>
                  <a:srgbClr val="C00000"/>
                </a:solidFill>
                <a:latin typeface="Khmer MEF1" pitchFamily="2" charset="0"/>
                <a:ea typeface="DaunPenh"/>
                <a:cs typeface="Khmer MEF1" pitchFamily="2" charset="0"/>
              </a:rPr>
              <a:t>ព័ន្ធ </a:t>
            </a:r>
            <a:r>
              <a:rPr lang="en-US" sz="2500" b="1" dirty="0" smtClean="0">
                <a:solidFill>
                  <a:srgbClr val="C00000"/>
                </a:solidFill>
                <a:latin typeface="Khmer MEF1" pitchFamily="2" charset="0"/>
                <a:ea typeface="DaunPenh"/>
                <a:cs typeface="Khmer MEF1" pitchFamily="2" charset="0"/>
              </a:rPr>
              <a:t>“</a:t>
            </a:r>
            <a:r>
              <a:rPr lang="km-KH" sz="2500" b="1" dirty="0" smtClean="0">
                <a:solidFill>
                  <a:srgbClr val="C00000"/>
                </a:solidFill>
                <a:latin typeface="Khmer MEF1" pitchFamily="2" charset="0"/>
                <a:ea typeface="DaunPenh"/>
                <a:cs typeface="Khmer MEF1" pitchFamily="2" charset="0"/>
              </a:rPr>
              <a:t>ខ</a:t>
            </a:r>
            <a:r>
              <a:rPr lang="en-US" sz="2500" b="1" dirty="0" smtClean="0">
                <a:solidFill>
                  <a:srgbClr val="C00000"/>
                </a:solidFill>
                <a:latin typeface="Khmer MEF1" pitchFamily="2" charset="0"/>
                <a:ea typeface="DaunPenh"/>
                <a:cs typeface="Khmer MEF1" pitchFamily="2" charset="0"/>
              </a:rPr>
              <a:t>”</a:t>
            </a:r>
            <a:r>
              <a:rPr lang="ca-ES" sz="2500" b="1" dirty="0" smtClean="0">
                <a:solidFill>
                  <a:srgbClr val="C00000"/>
                </a:solidFill>
                <a:latin typeface="Khmer MEF1" pitchFamily="2" charset="0"/>
                <a:ea typeface="DaunPenh"/>
                <a:cs typeface="Khmer MEF1" pitchFamily="2" charset="0"/>
              </a:rPr>
              <a:t> </a:t>
            </a:r>
            <a:r>
              <a:rPr lang="ca-ES" sz="2500" b="1" dirty="0">
                <a:solidFill>
                  <a:srgbClr val="C00000"/>
                </a:solidFill>
                <a:latin typeface="Khmer MEF1" pitchFamily="2" charset="0"/>
                <a:ea typeface="DaunPenh"/>
                <a:cs typeface="Khmer MEF1" pitchFamily="2" charset="0"/>
              </a:rPr>
              <a:t>នៃ </a:t>
            </a:r>
            <a:r>
              <a:rPr lang="en-US" sz="2500" b="1" dirty="0">
                <a:solidFill>
                  <a:srgbClr val="C00000"/>
                </a:solidFill>
                <a:latin typeface="Khmer MEF1" pitchFamily="2" charset="0"/>
                <a:ea typeface="DaunPenh"/>
                <a:cs typeface="Khmer MEF1" pitchFamily="2" charset="0"/>
              </a:rPr>
              <a:t>SAP </a:t>
            </a:r>
            <a:r>
              <a:rPr lang="en-GB" sz="2500" b="1" dirty="0">
                <a:solidFill>
                  <a:srgbClr val="C00000"/>
                </a:solidFill>
                <a:latin typeface="Khmer MEF1" pitchFamily="2" charset="0"/>
                <a:ea typeface="DaunPenh"/>
                <a:cs typeface="Khmer MEF1" pitchFamily="2" charset="0"/>
              </a:rPr>
              <a:t>(SAP Annex B) </a:t>
            </a:r>
            <a:endParaRPr lang="ca-ES" sz="2500" b="1" dirty="0">
              <a:solidFill>
                <a:srgbClr val="C00000"/>
              </a:solidFill>
              <a:latin typeface="Khmer MEF1" pitchFamily="2" charset="0"/>
              <a:ea typeface="DaunPenh"/>
              <a:cs typeface="Khmer MEF1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7010400"/>
            <a:ext cx="3462049" cy="374189"/>
          </a:xfrm>
          <a:prstGeom prst="rect">
            <a:avLst/>
          </a:prstGeom>
          <a:noFill/>
        </p:spPr>
        <p:txBody>
          <a:bodyPr lIns="96250" tIns="48125" rIns="96250" bIns="481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a-ES" sz="1700" dirty="0">
                <a:solidFill>
                  <a:srgbClr val="000000"/>
                </a:solidFill>
                <a:latin typeface="Khmer MEF1" pitchFamily="2" charset="0"/>
                <a:ea typeface="Times New Roman" pitchFamily="18" charset="0"/>
                <a:cs typeface="Khmer MEF1" pitchFamily="2" charset="0"/>
              </a:rPr>
              <a:t>ពិនិត្យគំរូ </a:t>
            </a:r>
            <a:r>
              <a:rPr lang="en-GB" b="1" dirty="0">
                <a:solidFill>
                  <a:srgbClr val="E46C0A"/>
                </a:solidFill>
                <a:latin typeface="Khmer MEF1" pitchFamily="2" charset="0"/>
                <a:ea typeface="DaunPenh"/>
                <a:cs typeface="Khmer MEF1" pitchFamily="2" charset="0"/>
              </a:rPr>
              <a:t>SAP Annex B</a:t>
            </a:r>
            <a:r>
              <a:rPr lang="ca-ES" b="1" dirty="0">
                <a:solidFill>
                  <a:srgbClr val="E46C0A"/>
                </a:solidFill>
                <a:latin typeface="Khmer MEF1" pitchFamily="2" charset="0"/>
              </a:rPr>
              <a:t> </a:t>
            </a:r>
            <a:endParaRPr lang="en-US" b="1" dirty="0">
              <a:solidFill>
                <a:srgbClr val="E46C0A"/>
              </a:solidFill>
              <a:latin typeface="Khmer MEF1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242882"/>
              </p:ext>
            </p:extLst>
          </p:nvPr>
        </p:nvGraphicFramePr>
        <p:xfrm>
          <a:off x="381000" y="2538514"/>
          <a:ext cx="9861695" cy="4331493"/>
        </p:xfrm>
        <a:graphic>
          <a:graphicData uri="http://schemas.openxmlformats.org/drawingml/2006/table">
            <a:tbl>
              <a:tblPr/>
              <a:tblGrid>
                <a:gridCol w="542709"/>
                <a:gridCol w="3664527"/>
                <a:gridCol w="2718522"/>
                <a:gridCol w="904514"/>
                <a:gridCol w="1053884"/>
                <a:gridCol w="977539"/>
              </a:tblGrid>
              <a:tr h="381198">
                <a:tc rowSpan="2" gridSpan="2">
                  <a:txBody>
                    <a:bodyPr/>
                    <a:lstStyle/>
                    <a:p>
                      <a:pPr marL="0" marR="0" lvl="0" indent="0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hmer MEF2" pitchFamily="2" charset="0"/>
                          <a:ea typeface="Times New Roman" pitchFamily="18" charset="0"/>
                          <a:cs typeface="Khmer MEF2" pitchFamily="2" charset="0"/>
                        </a:rPr>
                        <a:t>​ទីសវនកម្ម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Khmer MEF1" pitchFamily="2" charset="0"/>
                          <a:cs typeface="Arial" pitchFamily="34" charset="0"/>
                        </a:rPr>
                        <a:t>(Audit Area)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Khmer MEF1" pitchFamily="2" charset="0"/>
                        <a:ea typeface="Times New Roman" pitchFamily="18" charset="0"/>
                        <a:cs typeface="Khmer MEF1" pitchFamily="2" charset="0"/>
                      </a:endParaRPr>
                    </a:p>
                  </a:txBody>
                  <a:tcPr marL="70474" marR="7047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hmer MEF2" pitchFamily="2" charset="0"/>
                          <a:ea typeface="Times New Roman" pitchFamily="18" charset="0"/>
                          <a:cs typeface="Khmer MEF2" pitchFamily="2" charset="0"/>
                        </a:rPr>
                        <a:t>សវនដ្ឋាន</a:t>
                      </a:r>
                      <a:endParaRPr kumimoji="0" lang="en-US" sz="1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hmer MEF2" pitchFamily="2" charset="0"/>
                        <a:ea typeface="Times New Roman" pitchFamily="18" charset="0"/>
                        <a:cs typeface="Khmer MEF2" pitchFamily="2" charset="0"/>
                      </a:endParaRPr>
                    </a:p>
                  </a:txBody>
                  <a:tcPr marL="70474" marR="7047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hmer MEF2" pitchFamily="2" charset="0"/>
                          <a:ea typeface="Times New Roman" pitchFamily="18" charset="0"/>
                          <a:cs typeface="Khmer MEF2" pitchFamily="2" charset="0"/>
                        </a:rPr>
                        <a:t>ឆ្នាំ</a:t>
                      </a:r>
                      <a:endParaRPr kumimoji="0" lang="en-US" sz="1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hmer MEF2" pitchFamily="2" charset="0"/>
                        <a:ea typeface="Times New Roman" pitchFamily="18" charset="0"/>
                        <a:cs typeface="Khmer MEF2" pitchFamily="2" charset="0"/>
                      </a:endParaRPr>
                    </a:p>
                  </a:txBody>
                  <a:tcPr marL="70474" marR="7047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938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hmer MEF1" pitchFamily="2" charset="0"/>
                          <a:ea typeface="Times New Roman" pitchFamily="18" charset="0"/>
                          <a:cs typeface="Khmer MEF1" pitchFamily="2" charset="0"/>
                        </a:rPr>
                        <a:t>២០១៤       ២០១៥       ​​​​២០១៦</a:t>
                      </a:r>
                      <a:endParaRPr kumimoji="0" lang="en-US" sz="1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hmer MEF1" pitchFamily="2" charset="0"/>
                        <a:ea typeface="Times New Roman" pitchFamily="18" charset="0"/>
                        <a:cs typeface="Khmer MEF1" pitchFamily="2" charset="0"/>
                      </a:endParaRPr>
                    </a:p>
                  </a:txBody>
                  <a:tcPr marL="70474" marR="7047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3123">
                <a:tc gridSpan="6">
                  <a:txBody>
                    <a:bodyPr/>
                    <a:lstStyle/>
                    <a:p>
                      <a:pPr marL="0" marR="0" lvl="0" indent="0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hmer MEF1" pitchFamily="2" charset="0"/>
                          <a:ea typeface="Times New Roman" pitchFamily="18" charset="0"/>
                          <a:cs typeface="Khmer MEF1" pitchFamily="2" charset="0"/>
                        </a:rPr>
                        <a:t>ថ្នាក់កណ្តាល</a:t>
                      </a:r>
                      <a:endParaRPr kumimoji="0" lang="en-US" sz="1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hmer MEF1" pitchFamily="2" charset="0"/>
                        <a:ea typeface="Times New Roman" pitchFamily="18" charset="0"/>
                        <a:cs typeface="Khmer MEF1" pitchFamily="2" charset="0"/>
                      </a:endParaRPr>
                    </a:p>
                  </a:txBody>
                  <a:tcPr marL="70474" marR="7047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65523"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1.1.1 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DaunPenh"/>
                      </a:endParaRPr>
                    </a:p>
                  </a:txBody>
                  <a:tcPr marL="70474" marR="7047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hmer MEF1" pitchFamily="2" charset="0"/>
                          <a:ea typeface="Times New Roman" pitchFamily="18" charset="0"/>
                          <a:cs typeface="Khmer MEF1" pitchFamily="2" charset="0"/>
                        </a:rPr>
                        <a:t>ការរៀបចំនិងការតាមដានគោលនយោបាយ</a:t>
                      </a:r>
                    </a:p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hmer MEF1" pitchFamily="2" charset="0"/>
                          <a:ea typeface="Times New Roman" pitchFamily="18" charset="0"/>
                          <a:cs typeface="Khmer MEF1" pitchFamily="2" charset="0"/>
                        </a:rPr>
                        <a:t>ស/ហិ សាធារណៈ និងកម្មវិធីចំណូល ចំណាយសាធារណៈ</a:t>
                      </a:r>
                      <a:endParaRPr kumimoji="0" lang="en-US" sz="1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hmer MEF1" pitchFamily="2" charset="0"/>
                        <a:ea typeface="Times New Roman" pitchFamily="18" charset="0"/>
                        <a:cs typeface="Khmer MEF1" pitchFamily="2" charset="0"/>
                      </a:endParaRPr>
                    </a:p>
                  </a:txBody>
                  <a:tcPr marL="70474" marR="7047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hmer MEF1" pitchFamily="2" charset="0"/>
                          <a:ea typeface="Times New Roman" pitchFamily="18" charset="0"/>
                          <a:cs typeface="Khmer MEF1" pitchFamily="2" charset="0"/>
                        </a:rPr>
                        <a:t>អគ្គនាយកដ្ឋានគោលនយោបាយស/ហិ សាធារណៈ (អគសហ)និងអង្គភាពពាក់ព័ន្ធ</a:t>
                      </a:r>
                      <a:endParaRPr kumimoji="0" lang="en-US" sz="1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hmer MEF1" pitchFamily="2" charset="0"/>
                        <a:ea typeface="Times New Roman" pitchFamily="18" charset="0"/>
                        <a:cs typeface="Khmer MEF1" pitchFamily="2" charset="0"/>
                      </a:endParaRPr>
                    </a:p>
                  </a:txBody>
                  <a:tcPr marL="70474" marR="7047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hmer MEF1" pitchFamily="2" charset="0"/>
                          <a:cs typeface="Arial" pitchFamily="34" charset="0"/>
                        </a:rPr>
                        <a:t> 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hmer MEF1" pitchFamily="2" charset="0"/>
                        <a:ea typeface="Times New Roman" pitchFamily="18" charset="0"/>
                        <a:cs typeface="Khmer MEF1" pitchFamily="2" charset="0"/>
                      </a:endParaRPr>
                    </a:p>
                  </a:txBody>
                  <a:tcPr marL="70474" marR="7047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hmer MEF1" pitchFamily="2" charset="0"/>
                          <a:cs typeface="Arial" pitchFamily="34" charset="0"/>
                          <a:sym typeface="Symbol" pitchFamily="18" charset="2"/>
                        </a:rPr>
                        <a:t>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hmer MEF1" pitchFamily="2" charset="0"/>
                        <a:ea typeface="Times New Roman" pitchFamily="18" charset="0"/>
                        <a:cs typeface="Khmer MEF1" pitchFamily="2" charset="0"/>
                      </a:endParaRPr>
                    </a:p>
                  </a:txBody>
                  <a:tcPr marL="70474" marR="7047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hmer MEF1" pitchFamily="2" charset="0"/>
                          <a:cs typeface="Arial" pitchFamily="34" charset="0"/>
                        </a:rPr>
                        <a:t> 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hmer MEF1" pitchFamily="2" charset="0"/>
                        <a:ea typeface="Times New Roman" pitchFamily="18" charset="0"/>
                        <a:cs typeface="Khmer MEF1" pitchFamily="2" charset="0"/>
                      </a:endParaRPr>
                    </a:p>
                  </a:txBody>
                  <a:tcPr marL="70474" marR="7047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73720"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1.1.2 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DaunPenh"/>
                      </a:endParaRPr>
                    </a:p>
                  </a:txBody>
                  <a:tcPr marL="70474" marR="7047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m-KH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hmer MEF1" pitchFamily="2" charset="0"/>
                        <a:ea typeface="Times New Roman" pitchFamily="18" charset="0"/>
                        <a:cs typeface="Khmer MEF1" pitchFamily="2" charset="0"/>
                      </a:endParaRPr>
                    </a:p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hmer MEF1" pitchFamily="2" charset="0"/>
                          <a:ea typeface="Times New Roman" pitchFamily="18" charset="0"/>
                          <a:cs typeface="Khmer MEF1" pitchFamily="2" charset="0"/>
                        </a:rPr>
                        <a:t>ការរៀបចំក្របខណ្ឌចំណាយរយៈពេលមធ្យមនិងក្របខណ្ឌម៉ាក្រូសេដ្ឋកិច្ច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hmer MEF1" pitchFamily="2" charset="0"/>
                        <a:ea typeface="Times New Roman" pitchFamily="18" charset="0"/>
                        <a:cs typeface="Khmer MEF1" pitchFamily="2" charset="0"/>
                      </a:endParaRPr>
                    </a:p>
                  </a:txBody>
                  <a:tcPr marL="70474" marR="7047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hmer MEF1" pitchFamily="2" charset="0"/>
                          <a:ea typeface="Times New Roman" pitchFamily="18" charset="0"/>
                          <a:cs typeface="Khmer MEF1" pitchFamily="2" charset="0"/>
                        </a:rPr>
                        <a:t>(អគសហ) និងអង្គភាពពាក់ព័ន្ធ</a:t>
                      </a:r>
                      <a:endParaRPr kumimoji="0" lang="en-US" sz="1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hmer MEF1" pitchFamily="2" charset="0"/>
                        <a:ea typeface="Times New Roman" pitchFamily="18" charset="0"/>
                        <a:cs typeface="Khmer MEF1" pitchFamily="2" charset="0"/>
                      </a:endParaRPr>
                    </a:p>
                  </a:txBody>
                  <a:tcPr marL="70474" marR="7047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hmer MEF1" pitchFamily="2" charset="0"/>
                          <a:cs typeface="Arial" pitchFamily="34" charset="0"/>
                        </a:rPr>
                        <a:t> 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hmer MEF1" pitchFamily="2" charset="0"/>
                        <a:ea typeface="Times New Roman" pitchFamily="18" charset="0"/>
                        <a:cs typeface="Khmer MEF1" pitchFamily="2" charset="0"/>
                      </a:endParaRPr>
                    </a:p>
                  </a:txBody>
                  <a:tcPr marL="70474" marR="7047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hmer MEF1" pitchFamily="2" charset="0"/>
                          <a:cs typeface="Arial" pitchFamily="34" charset="0"/>
                          <a:sym typeface="Symbol" pitchFamily="18" charset="2"/>
                        </a:rPr>
                        <a:t>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hmer MEF1" pitchFamily="2" charset="0"/>
                        <a:ea typeface="Times New Roman" pitchFamily="18" charset="0"/>
                        <a:cs typeface="Khmer MEF1" pitchFamily="2" charset="0"/>
                      </a:endParaRPr>
                    </a:p>
                  </a:txBody>
                  <a:tcPr marL="70474" marR="7047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hmer MEF1" pitchFamily="2" charset="0"/>
                          <a:cs typeface="Arial" pitchFamily="34" charset="0"/>
                        </a:rPr>
                        <a:t> 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hmer MEF1" pitchFamily="2" charset="0"/>
                        <a:ea typeface="Times New Roman" pitchFamily="18" charset="0"/>
                        <a:cs typeface="Khmer MEF1" pitchFamily="2" charset="0"/>
                      </a:endParaRPr>
                    </a:p>
                  </a:txBody>
                  <a:tcPr marL="70474" marR="7047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58540"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1.1.3 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DaunPenh"/>
                      </a:endParaRPr>
                    </a:p>
                  </a:txBody>
                  <a:tcPr marL="70474" marR="7047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m-KH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hmer MEF1" pitchFamily="2" charset="0"/>
                        <a:ea typeface="Times New Roman" pitchFamily="18" charset="0"/>
                        <a:cs typeface="Khmer MEF1" pitchFamily="2" charset="0"/>
                      </a:endParaRPr>
                    </a:p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hmer MEF1" pitchFamily="2" charset="0"/>
                          <a:ea typeface="Times New Roman" pitchFamily="18" charset="0"/>
                          <a:cs typeface="Khmer MEF1" pitchFamily="2" charset="0"/>
                        </a:rPr>
                        <a:t>ការរៀបចំតារាងប្រតិបត្តិការហិ/សា និងស្ថិតិ</a:t>
                      </a:r>
                    </a:p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hmer MEF1" pitchFamily="2" charset="0"/>
                          <a:ea typeface="Times New Roman" pitchFamily="18" charset="0"/>
                          <a:cs typeface="Khmer MEF1" pitchFamily="2" charset="0"/>
                        </a:rPr>
                        <a:t>ហិ/រដ្ឋាភិបាល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hmer MEF1" pitchFamily="2" charset="0"/>
                        <a:ea typeface="Times New Roman" pitchFamily="18" charset="0"/>
                        <a:cs typeface="Khmer MEF1" pitchFamily="2" charset="0"/>
                      </a:endParaRPr>
                    </a:p>
                  </a:txBody>
                  <a:tcPr marL="70474" marR="7047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m-KH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hmer MEF1" pitchFamily="2" charset="0"/>
                          <a:ea typeface="Times New Roman" pitchFamily="18" charset="0"/>
                          <a:cs typeface="Khmer MEF1" pitchFamily="2" charset="0"/>
                        </a:rPr>
                        <a:t>(អគសហ)</a:t>
                      </a:r>
                      <a:endParaRPr kumimoji="0" lang="en-US" sz="1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hmer MEF1" pitchFamily="2" charset="0"/>
                        <a:ea typeface="Times New Roman" pitchFamily="18" charset="0"/>
                        <a:cs typeface="Khmer MEF1" pitchFamily="2" charset="0"/>
                      </a:endParaRPr>
                    </a:p>
                  </a:txBody>
                  <a:tcPr marL="70474" marR="7047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hmer MEF1" pitchFamily="2" charset="0"/>
                          <a:cs typeface="Arial" pitchFamily="34" charset="0"/>
                          <a:sym typeface="Symbol" pitchFamily="18" charset="2"/>
                        </a:rPr>
                        <a:t>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hmer MEF1" pitchFamily="2" charset="0"/>
                        <a:ea typeface="Times New Roman" pitchFamily="18" charset="0"/>
                        <a:cs typeface="Khmer MEF1" pitchFamily="2" charset="0"/>
                      </a:endParaRPr>
                    </a:p>
                  </a:txBody>
                  <a:tcPr marL="70474" marR="7047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hmer MEF1" pitchFamily="2" charset="0"/>
                          <a:cs typeface="Arial" pitchFamily="34" charset="0"/>
                        </a:rPr>
                        <a:t> 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hmer MEF1" pitchFamily="2" charset="0"/>
                        <a:ea typeface="Times New Roman" pitchFamily="18" charset="0"/>
                        <a:cs typeface="Khmer MEF1" pitchFamily="2" charset="0"/>
                      </a:endParaRPr>
                    </a:p>
                  </a:txBody>
                  <a:tcPr marL="70474" marR="7047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921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Khmer MEF1" pitchFamily="2" charset="0"/>
                          <a:cs typeface="Arial" pitchFamily="34" charset="0"/>
                          <a:sym typeface="Symbol" pitchFamily="18" charset="2"/>
                        </a:rPr>
                        <a:t>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Khmer MEF1" pitchFamily="2" charset="0"/>
                        <a:ea typeface="Times New Roman" pitchFamily="18" charset="0"/>
                        <a:cs typeface="Khmer MEF1" pitchFamily="2" charset="0"/>
                      </a:endParaRPr>
                    </a:p>
                  </a:txBody>
                  <a:tcPr marL="70474" marR="7047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2751" name="Rectangle 1"/>
          <p:cNvSpPr>
            <a:spLocks noChangeArrowheads="1"/>
          </p:cNvSpPr>
          <p:nvPr/>
        </p:nvSpPr>
        <p:spPr bwMode="auto">
          <a:xfrm>
            <a:off x="514495" y="2104147"/>
            <a:ext cx="9297410" cy="48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250" tIns="48125" rIns="96250" bIns="48125" anchor="ctr">
            <a:spAutoFit/>
          </a:bodyPr>
          <a:lstStyle/>
          <a:p>
            <a:pPr algn="ctr" eaLnBrk="0" hangingPunct="0"/>
            <a:r>
              <a:rPr lang="en-US" sz="2500" b="1" dirty="0">
                <a:solidFill>
                  <a:srgbClr val="0000CC"/>
                </a:solidFill>
                <a:latin typeface="Khmer MEF1" pitchFamily="2" charset="0"/>
                <a:ea typeface="Times New Roman" pitchFamily="18" charset="0"/>
                <a:cs typeface="Khmer MEF1" pitchFamily="2" charset="0"/>
              </a:rPr>
              <a:t> </a:t>
            </a:r>
            <a:r>
              <a:rPr lang="km-KH" sz="2500" b="1" dirty="0">
                <a:solidFill>
                  <a:srgbClr val="0000CC"/>
                </a:solidFill>
                <a:latin typeface="Khmer MEF1" pitchFamily="2" charset="0"/>
                <a:ea typeface="Times New Roman" pitchFamily="18" charset="0"/>
                <a:cs typeface="Khmer MEF1" pitchFamily="2" charset="0"/>
              </a:rPr>
              <a:t>វិសាលភាពសវនកម្ម</a:t>
            </a:r>
            <a:r>
              <a:rPr lang="en-US" sz="2500" b="1" dirty="0">
                <a:solidFill>
                  <a:srgbClr val="0000CC"/>
                </a:solidFill>
                <a:latin typeface="Khmer MEF1" pitchFamily="2" charset="0"/>
                <a:ea typeface="Times New Roman" pitchFamily="18" charset="0"/>
                <a:cs typeface="Khmer MEF1" pitchFamily="2" charset="0"/>
              </a:rPr>
              <a:t>  </a:t>
            </a:r>
            <a:r>
              <a:rPr lang="en-US" sz="2500" b="1" dirty="0" err="1">
                <a:solidFill>
                  <a:srgbClr val="0000CC"/>
                </a:solidFill>
                <a:latin typeface="Khmer MEF1" pitchFamily="2" charset="0"/>
                <a:ea typeface="Times New Roman" pitchFamily="18" charset="0"/>
                <a:cs typeface="Khmer MEF1" pitchFamily="2" charset="0"/>
              </a:rPr>
              <a:t>កម្មវិធីស</a:t>
            </a:r>
            <a:r>
              <a:rPr lang="km-KH" sz="2500" b="1" dirty="0">
                <a:solidFill>
                  <a:srgbClr val="0000CC"/>
                </a:solidFill>
                <a:latin typeface="Khmer MEF1" pitchFamily="2" charset="0"/>
                <a:ea typeface="Times New Roman" pitchFamily="18" charset="0"/>
                <a:cs typeface="Khmer MEF1" pitchFamily="2" charset="0"/>
              </a:rPr>
              <a:t>វនកម្មផ្ទៃក្នុង</a:t>
            </a:r>
            <a:r>
              <a:rPr lang="ca-ES" sz="2500" b="1" dirty="0">
                <a:solidFill>
                  <a:srgbClr val="0000CC"/>
                </a:solidFill>
                <a:latin typeface="Khmer MEF1" pitchFamily="2" charset="0"/>
                <a:ea typeface="Times New Roman" pitchFamily="18" charset="0"/>
                <a:cs typeface="Khmer MEF1" pitchFamily="2" charset="0"/>
              </a:rPr>
              <a:t>៣ឆ្នាំ</a:t>
            </a:r>
            <a:r>
              <a:rPr lang="km-KH" sz="2500" b="1" dirty="0">
                <a:solidFill>
                  <a:srgbClr val="0000CC"/>
                </a:solidFill>
                <a:latin typeface="Khmer MEF1" pitchFamily="2" charset="0"/>
                <a:ea typeface="Times New Roman" pitchFamily="18" charset="0"/>
                <a:cs typeface="Khmer MEF1" pitchFamily="2" charset="0"/>
              </a:rPr>
              <a:t> ២០១៤</a:t>
            </a:r>
            <a:r>
              <a:rPr lang="en-US" sz="2500" b="1" dirty="0">
                <a:solidFill>
                  <a:srgbClr val="0000CC"/>
                </a:solidFill>
                <a:latin typeface="Khmer MEF1" pitchFamily="2" charset="0"/>
                <a:ea typeface="Times New Roman" pitchFamily="18" charset="0"/>
                <a:cs typeface="Khmer MEF1" pitchFamily="2" charset="0"/>
              </a:rPr>
              <a:t>-</a:t>
            </a:r>
            <a:r>
              <a:rPr lang="km-KH" sz="2500" b="1" dirty="0">
                <a:solidFill>
                  <a:srgbClr val="0000CC"/>
                </a:solidFill>
                <a:latin typeface="Khmer MEF1" pitchFamily="2" charset="0"/>
                <a:ea typeface="Times New Roman" pitchFamily="18" charset="0"/>
                <a:cs typeface="Khmer MEF1" pitchFamily="2" charset="0"/>
              </a:rPr>
              <a:t>២០១៦</a:t>
            </a:r>
            <a:r>
              <a:rPr lang="en-US" sz="2500" b="1" dirty="0">
                <a:solidFill>
                  <a:srgbClr val="0000CC"/>
                </a:solidFill>
                <a:latin typeface="Khmer MEF1" pitchFamily="2" charset="0"/>
                <a:ea typeface="Times New Roman" pitchFamily="18" charset="0"/>
                <a:cs typeface="Khmer MEF1" pitchFamily="2" charset="0"/>
              </a:rPr>
              <a:t>​ </a:t>
            </a:r>
            <a:endParaRPr lang="en-US" sz="2500" b="1" dirty="0">
              <a:solidFill>
                <a:srgbClr val="0000CC"/>
              </a:solidFill>
              <a:latin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022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410" y="377013"/>
            <a:ext cx="8034434" cy="897699"/>
          </a:xfrm>
        </p:spPr>
        <p:txBody>
          <a:bodyPr/>
          <a:lstStyle/>
          <a:p>
            <a:pPr algn="l"/>
            <a:r>
              <a:rPr lang="en-US" sz="3000" dirty="0">
                <a:solidFill>
                  <a:srgbClr val="3333CC"/>
                </a:solidFill>
                <a:latin typeface="Khmer OS Muol Light" pitchFamily="2" charset="0"/>
                <a:cs typeface="Khmer OS Muol Light" pitchFamily="2" charset="0"/>
              </a:rPr>
              <a:t/>
            </a:r>
            <a:br>
              <a:rPr lang="en-US" sz="3000" dirty="0">
                <a:solidFill>
                  <a:srgbClr val="3333CC"/>
                </a:solidFill>
                <a:latin typeface="Khmer OS Muol Light" pitchFamily="2" charset="0"/>
                <a:cs typeface="Khmer OS Muol Light" pitchFamily="2" charset="0"/>
              </a:rPr>
            </a:br>
            <a:r>
              <a:rPr lang="ca-ES" sz="3000" dirty="0">
                <a:solidFill>
                  <a:srgbClr val="3333CC"/>
                </a:solidFill>
                <a:latin typeface="Khmer OS Muol Light" pitchFamily="2" charset="0"/>
                <a:cs typeface="Khmer OS Muol Light" pitchFamily="2" charset="0"/>
              </a:rPr>
              <a:t>៣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​. 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ផែនការ</a:t>
            </a:r>
            <a:r>
              <a:rPr lang="ca-E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ស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វនកម្ម</a:t>
            </a:r>
            <a:r>
              <a:rPr lang="ca-E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ប្រចាំឆ្នាំ </a:t>
            </a:r>
            <a:r>
              <a:rPr lang="en-U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(AAP)-</a:t>
            </a:r>
            <a:r>
              <a:rPr lang="en-US" sz="3000" dirty="0" err="1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សង្ខេប</a:t>
            </a:r>
            <a:r>
              <a:rPr lang="en-U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/>
            </a:r>
            <a:br>
              <a:rPr lang="en-U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</a:br>
            <a:endParaRPr lang="en-US" sz="3000" dirty="0">
              <a:solidFill>
                <a:srgbClr val="3333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091" y="1209041"/>
            <a:ext cx="8883169" cy="765085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ca-ES" sz="2700" dirty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ក. សេចក្តីផ្តើម</a:t>
            </a:r>
            <a:endParaRPr lang="en-US" sz="2700" dirty="0">
              <a:solidFill>
                <a:srgbClr val="C00000"/>
              </a:solidFill>
              <a:latin typeface="Khmer MEF2" pitchFamily="2" charset="0"/>
              <a:ea typeface="DaunPenh" pitchFamily="2" charset="0"/>
              <a:cs typeface="Khmer MEF2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00705" y="2072641"/>
            <a:ext cx="9635980" cy="451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0" tIns="52245" rIns="104490" bIns="52245" numCol="1" anchor="t" anchorCtr="0" compatLnSpc="1">
            <a:prstTxWarp prst="textNoShape">
              <a:avLst/>
            </a:prstTxWarp>
          </a:bodyPr>
          <a:lstStyle>
            <a:lvl1pPr marL="372287" indent="-37228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621" indent="-3102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0955" indent="-2481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7337" indent="-2481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3719" indent="-2481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101" indent="-248191" algn="l" defTabSz="9927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6483" indent="-248191" algn="l" defTabSz="9927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22865" indent="-248191" algn="l" defTabSz="9927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9247" indent="-248191" algn="l" defTabSz="9927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ca-ES" sz="2500" dirty="0">
                <a:latin typeface="Khmer MEF1" pitchFamily="2" charset="0"/>
                <a:cs typeface="Khmer MEF1" pitchFamily="2" charset="0"/>
              </a:rPr>
              <a:t>ផែនការសវនកម្មប្រចាំឆ្នាំជាការ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ពិពណ៍នា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អំពី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សកម្មភាពត្រូវធ្វើសវនកម្ម គោល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បំណងសម្រាប់ត្រួតពិនិត្យ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ប្រភព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ធនធាន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មនុស្ស និងហិរញ្ញវត្ថុត្រូវបានរៀបចំ 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វិធី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សាស្រ្ត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សវនកម្ម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ត្រូវបានអនុម័ត 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ពេលវេលាសម្រាប់អនុវត្តការងារនិងសម្រាប់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រៀបចំរបាយការណ៍ 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ត្រូវបានគោរពតាមគោលដៅ 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។ល។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ca-ES" sz="2500" dirty="0">
              <a:latin typeface="Khmer MEF1" pitchFamily="2" charset="0"/>
              <a:cs typeface="Khmer MEF1" pitchFamily="2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km-KH" sz="2500" dirty="0">
                <a:latin typeface="Khmer MEF1" pitchFamily="2" charset="0"/>
                <a:cs typeface="Khmer MEF1" pitchFamily="2" charset="0"/>
              </a:rPr>
              <a:t>ប្រធាន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អង្គភាព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សវនកម្ម គួររៀបចំផែនការ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ប្រចាំឆ្នាំ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ផ្អែកលើហានិភ័យ ដើម្បីកំណត់អាទិភាពនៃសកម្មភាពសវនកម្មផ្ទៃក្នុង ស្របតាមគោលដៅរបស់    អង្គភាព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 ។</a:t>
            </a:r>
            <a:endParaRPr lang="en-GB" sz="2500" dirty="0">
              <a:latin typeface="Khmer MEF1" pitchFamily="2" charset="0"/>
              <a:cs typeface="Khmer MEF1" pitchFamily="2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en-GB" sz="2500" dirty="0">
              <a:latin typeface="Khmer MEF1" pitchFamily="2" charset="0"/>
              <a:cs typeface="Khmer MEF1" pitchFamily="2" charset="0"/>
            </a:endParaRP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buNone/>
            </a:pPr>
            <a:endParaRPr lang="en-GB" sz="2500" dirty="0">
              <a:latin typeface="Khmer MEF1" pitchFamily="2" charset="0"/>
              <a:ea typeface="Khmer OS System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326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091" y="377013"/>
            <a:ext cx="8132753" cy="897699"/>
          </a:xfrm>
        </p:spPr>
        <p:txBody>
          <a:bodyPr/>
          <a:lstStyle/>
          <a:p>
            <a:pPr algn="l"/>
            <a:r>
              <a:rPr lang="en-US" sz="3000" dirty="0">
                <a:solidFill>
                  <a:srgbClr val="3333CC"/>
                </a:solidFill>
                <a:latin typeface="Khmer OS Muol Light" pitchFamily="2" charset="0"/>
                <a:cs typeface="Khmer OS Muol Light" pitchFamily="2" charset="0"/>
              </a:rPr>
              <a:t/>
            </a:r>
            <a:br>
              <a:rPr lang="en-US" sz="3000" dirty="0">
                <a:solidFill>
                  <a:srgbClr val="3333CC"/>
                </a:solidFill>
                <a:latin typeface="Khmer OS Muol Light" pitchFamily="2" charset="0"/>
                <a:cs typeface="Khmer OS Muol Light" pitchFamily="2" charset="0"/>
              </a:rPr>
            </a:br>
            <a:r>
              <a:rPr lang="ca-ES" sz="3000" dirty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៣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. 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ផែនការវនកម្ម</a:t>
            </a:r>
            <a:r>
              <a:rPr lang="ca-E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ប្រចាំឆ្នាំ </a:t>
            </a:r>
            <a:r>
              <a:rPr lang="en-U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(AAP)-</a:t>
            </a:r>
            <a:r>
              <a:rPr lang="en-US" sz="3000" dirty="0" err="1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សង្ខេប</a:t>
            </a:r>
            <a:r>
              <a:rPr lang="en-U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/>
            </a:r>
            <a:br>
              <a:rPr lang="en-U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</a:br>
            <a:endParaRPr lang="en-US" sz="3000" dirty="0">
              <a:solidFill>
                <a:srgbClr val="3333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501" y="1036321"/>
            <a:ext cx="8883169" cy="765085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ca-ES" sz="2700" dirty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ខ. គោលបំណង</a:t>
            </a:r>
            <a:endParaRPr lang="en-US" sz="2700" dirty="0">
              <a:solidFill>
                <a:srgbClr val="C00000"/>
              </a:solidFill>
              <a:latin typeface="Khmer MEF2" pitchFamily="2" charset="0"/>
              <a:ea typeface="DaunPenh" pitchFamily="2" charset="0"/>
              <a:cs typeface="Khmer MEF2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1813560"/>
            <a:ext cx="10134600" cy="544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0" tIns="52245" rIns="104490" bIns="52245" numCol="1" anchor="t" anchorCtr="0" compatLnSpc="1">
            <a:prstTxWarp prst="textNoShape">
              <a:avLst/>
            </a:prstTxWarp>
          </a:bodyPr>
          <a:lstStyle>
            <a:lvl1pPr marL="372287" indent="-37228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621" indent="-31023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0955" indent="-2481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7337" indent="-2481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3719" indent="-2481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0101" indent="-248191" algn="l" defTabSz="9927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6483" indent="-248191" algn="l" defTabSz="9927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22865" indent="-248191" algn="l" defTabSz="9927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9247" indent="-248191" algn="l" defTabSz="99276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ប្រហាក់ប្រហែលទៅនឹង 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SAP 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ដែរ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គោលបំណងគឺ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៖</a:t>
            </a:r>
            <a:endParaRPr lang="en-GB" sz="2400" dirty="0">
              <a:latin typeface="Khmer MEF1" pitchFamily="2" charset="0"/>
              <a:cs typeface="Khmer MEF1" pitchFamily="2" charset="0"/>
            </a:endParaRPr>
          </a:p>
          <a:p>
            <a:pPr marL="998508" lvl="1" indent="-541363">
              <a:lnSpc>
                <a:spcPct val="200000"/>
              </a:lnSpc>
              <a:spcBef>
                <a:spcPts val="0"/>
              </a:spcBef>
              <a:defRPr/>
            </a:pPr>
            <a:r>
              <a:rPr lang="ca-ES" sz="2400" dirty="0">
                <a:latin typeface="Khmer MEF1" pitchFamily="2" charset="0"/>
                <a:cs typeface="Khmer MEF1" pitchFamily="2" charset="0"/>
              </a:rPr>
              <a:t>ជួយសម្របសម្រួលជា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ប្រព័ន្ធ 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និង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ជាវិន័យសម្រាប់ការងារសវនកម្ម</a:t>
            </a:r>
            <a:endParaRPr lang="en-GB" sz="2400" dirty="0">
              <a:latin typeface="Khmer MEF1" pitchFamily="2" charset="0"/>
              <a:cs typeface="Khmer MEF1" pitchFamily="2" charset="0"/>
            </a:endParaRPr>
          </a:p>
          <a:p>
            <a:pPr marL="998508" lvl="1" indent="-541363">
              <a:lnSpc>
                <a:spcPct val="200000"/>
              </a:lnSpc>
              <a:spcBef>
                <a:spcPts val="0"/>
              </a:spcBef>
              <a:defRPr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កំណត់ក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ម្រិត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នៃត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ម្រូវ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ការធនធានសវនកម្មផ្ទៃក្នុង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(ធនធានមនុស្សនិងហិរញ្ញវត្ថុ)</a:t>
            </a:r>
            <a:endParaRPr lang="en-US" sz="2400" dirty="0">
              <a:latin typeface="Khmer MEF1" pitchFamily="2" charset="0"/>
              <a:cs typeface="Khmer MEF1" pitchFamily="2" charset="0"/>
            </a:endParaRPr>
          </a:p>
          <a:p>
            <a:pPr marL="998508" lvl="1" indent="-541363">
              <a:lnSpc>
                <a:spcPct val="200000"/>
              </a:lnSpc>
              <a:spcBef>
                <a:spcPts val="0"/>
              </a:spcBef>
              <a:defRPr/>
            </a:pPr>
            <a:r>
              <a:rPr lang="ca-ES" sz="2400" dirty="0">
                <a:latin typeface="Khmer MEF1" pitchFamily="2" charset="0"/>
                <a:cs typeface="Khmer MEF1" pitchFamily="2" charset="0"/>
              </a:rPr>
              <a:t>ធ្វើឲ្យ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ការប្រើប្រាស់ធនធានសវនកម្មផ្ទៃក្នុង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បានល្អប្រសើរ (</a:t>
            </a:r>
            <a:r>
              <a:rPr lang="en-GB" sz="2400" dirty="0"/>
              <a:t>Optimise the use of internal audit resources)</a:t>
            </a:r>
          </a:p>
          <a:p>
            <a:pPr marL="998508" lvl="1" indent="-541363">
              <a:lnSpc>
                <a:spcPct val="200000"/>
              </a:lnSpc>
              <a:spcBef>
                <a:spcPts val="0"/>
              </a:spcBef>
              <a:defRPr/>
            </a:pPr>
            <a:r>
              <a:rPr lang="en-GB" sz="2400" dirty="0" err="1">
                <a:latin typeface="Khmer MEF1" pitchFamily="2" charset="0"/>
                <a:cs typeface="Khmer MEF1" pitchFamily="2" charset="0"/>
              </a:rPr>
              <a:t>ជាយាន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្ត</a:t>
            </a:r>
            <a:r>
              <a:rPr lang="en-GB" sz="2400" dirty="0" err="1">
                <a:latin typeface="Khmer MEF1" pitchFamily="2" charset="0"/>
                <a:cs typeface="Khmer MEF1" pitchFamily="2" charset="0"/>
              </a:rPr>
              <a:t>សម្រាប់គ្រប់គ្រងការងារសវនកម្មក្នុងឆ្នាំយ៉ាងមានប្រសិទ្ធភាព</a:t>
            </a:r>
            <a:r>
              <a:rPr lang="en-GB" sz="2400" dirty="0">
                <a:latin typeface="Khmer MEF1" pitchFamily="2" charset="0"/>
                <a:cs typeface="Khmer MEF1" pitchFamily="2" charset="0"/>
              </a:rPr>
              <a:t> ។</a:t>
            </a:r>
            <a:endParaRPr lang="en-US" sz="2400" dirty="0">
              <a:latin typeface="Khmer MEF1" pitchFamily="2" charset="0"/>
              <a:cs typeface="Khmer MEF1" pitchFamily="2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GB" sz="2400" dirty="0">
              <a:latin typeface="Khmer MEF1" pitchFamily="2" charset="0"/>
              <a:ea typeface="Khmer OS System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528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133" y="377013"/>
            <a:ext cx="8193711" cy="897699"/>
          </a:xfrm>
        </p:spPr>
        <p:txBody>
          <a:bodyPr/>
          <a:lstStyle/>
          <a:p>
            <a:pPr algn="l"/>
            <a:r>
              <a:rPr lang="en-US" sz="3000" dirty="0">
                <a:solidFill>
                  <a:srgbClr val="3333CC"/>
                </a:solidFill>
                <a:latin typeface="Khmer OS Muol Light" pitchFamily="2" charset="0"/>
                <a:cs typeface="Khmer OS Muol Light" pitchFamily="2" charset="0"/>
              </a:rPr>
              <a:t/>
            </a:r>
            <a:br>
              <a:rPr lang="en-US" sz="3000" dirty="0">
                <a:solidFill>
                  <a:srgbClr val="3333CC"/>
                </a:solidFill>
                <a:latin typeface="Khmer OS Muol Light" pitchFamily="2" charset="0"/>
                <a:cs typeface="Khmer OS Muol Light" pitchFamily="2" charset="0"/>
              </a:rPr>
            </a:br>
            <a:r>
              <a:rPr lang="ca-ES" sz="3000" dirty="0">
                <a:solidFill>
                  <a:srgbClr val="3333CC"/>
                </a:solidFill>
                <a:latin typeface="Khmer OS Muol Light" pitchFamily="2" charset="0"/>
                <a:cs typeface="Khmer OS Muol Light" pitchFamily="2" charset="0"/>
              </a:rPr>
              <a:t>៣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​. 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ផែនការសវនកម្ម</a:t>
            </a:r>
            <a:r>
              <a:rPr lang="ca-E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ប្រចាំឆ្នាំ </a:t>
            </a:r>
            <a:r>
              <a:rPr lang="en-U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(AAP)-</a:t>
            </a:r>
            <a:r>
              <a:rPr lang="en-US" sz="3000" dirty="0" err="1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សង្ខេប</a:t>
            </a:r>
            <a:r>
              <a:rPr lang="en-U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/>
            </a:r>
            <a:br>
              <a:rPr lang="en-U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</a:br>
            <a:endParaRPr lang="en-US" sz="3000" dirty="0">
              <a:solidFill>
                <a:srgbClr val="3333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410" y="1250255"/>
            <a:ext cx="9363251" cy="765085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ca-ES" sz="2700" dirty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គ. ការរៀបចំផែនការសវនកម្មប្រចាំឆ្នាំ</a:t>
            </a:r>
            <a:endParaRPr lang="en-US" sz="2700" dirty="0">
              <a:solidFill>
                <a:srgbClr val="C00000"/>
              </a:solidFill>
              <a:latin typeface="Khmer MEF2" pitchFamily="2" charset="0"/>
              <a:ea typeface="DaunPenh" pitchFamily="2" charset="0"/>
              <a:cs typeface="Khmer MEF2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12279" y="2418081"/>
            <a:ext cx="9522527" cy="4741224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242" tIns="48121" rIns="96242" bIns="48121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6382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92764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89146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85528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81910" indent="0" algn="ctr" defTabSz="99276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8292" indent="0" algn="ctr" defTabSz="99276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74674" indent="0" algn="ctr" defTabSz="99276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71056" indent="0" algn="ctr" defTabSz="99276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8054" lvl="1" indent="-360909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ca-ES" sz="24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ការរៀបចំផែនការសវនកម្មប្រចាំឆ្នាំ(AAP) គឺត្រូវស្រង់ចេញពី</a:t>
            </a:r>
            <a:r>
              <a:rPr lang="km-KH" sz="2400" dirty="0">
                <a:solidFill>
                  <a:schemeClr val="tx1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ផែនការជាយុទ្ធសាស្ដ្រសវនកម្ម</a:t>
            </a:r>
            <a:r>
              <a:rPr lang="en-US" sz="2400" dirty="0">
                <a:solidFill>
                  <a:schemeClr val="tx1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(SAP) </a:t>
            </a:r>
            <a:r>
              <a:rPr lang="km-KH" sz="2400" dirty="0">
                <a:solidFill>
                  <a:schemeClr val="tx1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និងកែតម្រូវតាមចាំបាច់</a:t>
            </a:r>
            <a:r>
              <a:rPr lang="ca-ES" sz="24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 </a:t>
            </a:r>
          </a:p>
          <a:p>
            <a:pPr marL="818054" lvl="1" indent="-360909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sz="2400" dirty="0" err="1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ដើម្បីជាជំនួយក្នុង</a:t>
            </a:r>
            <a:r>
              <a:rPr lang="ca-ES" sz="24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ការរៀបចំផែនការសវនកម្មប្រចាំឆ្នាំ</a:t>
            </a:r>
            <a:r>
              <a:rPr lang="en-GB" sz="2400" dirty="0" err="1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សវនករគួរបំពេញតារាងឧបករណ៍ជំនួយនៃ</a:t>
            </a:r>
            <a:r>
              <a:rPr lang="en-GB" sz="24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ca-ES" sz="24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 AAP ដូចជា តារាងស្វែងយល់</a:t>
            </a:r>
            <a:r>
              <a:rPr lang="ca-ES" sz="2400" dirty="0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សវ</a:t>
            </a:r>
            <a:r>
              <a:rPr lang="km-KH" sz="2400" dirty="0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ន</a:t>
            </a:r>
            <a:r>
              <a:rPr lang="ca-ES" sz="2400" dirty="0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ដ្</a:t>
            </a:r>
            <a:r>
              <a:rPr lang="ca-ES" sz="24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ឋាន </a:t>
            </a:r>
            <a:r>
              <a:rPr lang="km-KH" sz="2400" dirty="0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      </a:t>
            </a:r>
            <a:r>
              <a:rPr lang="ca-ES" sz="2400" dirty="0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តារាង</a:t>
            </a:r>
            <a:r>
              <a:rPr lang="ca-ES" sz="24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វាយតម្លៃហានិភ័យ តារាងផែនការសវនកម្មប្រចាំឆ្នាំ និងតារាងផែនការអនុវត្តសវនកម្ម </a:t>
            </a:r>
            <a:r>
              <a:rPr lang="km-KH" sz="2400" dirty="0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ក៏ដូចជាការកំណត់រយៈពេលសម្រាប់សវនកម្ម</a:t>
            </a:r>
            <a:r>
              <a:rPr lang="ca-ES" sz="2400" dirty="0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។ </a:t>
            </a:r>
            <a:endParaRPr lang="en-GB" sz="2400" dirty="0">
              <a:solidFill>
                <a:schemeClr val="tx1"/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9521" y="6568516"/>
            <a:ext cx="6747510" cy="459462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ca-ES" sz="2300" b="1" dirty="0">
                <a:solidFill>
                  <a:schemeClr val="accent6">
                    <a:lumMod val="75000"/>
                  </a:schemeClr>
                </a:solidFill>
                <a:latin typeface="Khmer MEF1" pitchFamily="2" charset="0"/>
                <a:cs typeface="Khmer MEF1" pitchFamily="2" charset="0"/>
              </a:rPr>
              <a:t>(ពិនិត្យគំរូ  SAP, AAP </a:t>
            </a:r>
            <a:r>
              <a:rPr lang="en-US" sz="2300" b="1" dirty="0" err="1">
                <a:solidFill>
                  <a:schemeClr val="accent6">
                    <a:lumMod val="75000"/>
                  </a:schemeClr>
                </a:solidFill>
                <a:latin typeface="Khmer MEF1" pitchFamily="2" charset="0"/>
                <a:cs typeface="Khmer MEF1" pitchFamily="2" charset="0"/>
              </a:rPr>
              <a:t>របស</a:t>
            </a: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latin typeface="Khmer MEF1" pitchFamily="2" charset="0"/>
                <a:cs typeface="Khmer MEF1" pitchFamily="2" charset="0"/>
              </a:rPr>
              <a:t>់  GDIA</a:t>
            </a:r>
            <a:r>
              <a:rPr lang="ca-ES" sz="2300" b="1" dirty="0">
                <a:solidFill>
                  <a:schemeClr val="accent6">
                    <a:lumMod val="75000"/>
                  </a:schemeClr>
                </a:solidFill>
                <a:latin typeface="Khmer MEF1" pitchFamily="2" charset="0"/>
                <a:cs typeface="Khmer MEF1" pitchFamily="2" charset="0"/>
              </a:rPr>
              <a:t>)  </a:t>
            </a:r>
            <a:endParaRPr lang="en-US" sz="2300" b="1" dirty="0">
              <a:solidFill>
                <a:schemeClr val="accent6">
                  <a:lumMod val="75000"/>
                </a:schemeClr>
              </a:solidFill>
              <a:latin typeface="Khmer MEF1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445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396" y="2203013"/>
            <a:ext cx="9711261" cy="4820036"/>
          </a:xfrm>
        </p:spPr>
        <p:txBody>
          <a:bodyPr/>
          <a:lstStyle/>
          <a:p>
            <a:pPr marL="360937" indent="-360937" algn="l">
              <a:lnSpc>
                <a:spcPct val="150000"/>
              </a:lnSpc>
              <a:buFont typeface="Wingdings" pitchFamily="2" charset="2"/>
              <a:buChar char="Ø"/>
            </a:pPr>
            <a:r>
              <a:rPr lang="ca-ES" sz="2500" b="1" dirty="0">
                <a:solidFill>
                  <a:srgbClr val="0000CC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គណនា</a:t>
            </a:r>
            <a:r>
              <a:rPr lang="km-KH" sz="2500" b="1" dirty="0" smtClean="0">
                <a:solidFill>
                  <a:srgbClr val="0000CC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ធនធានពេលវេលា</a:t>
            </a:r>
            <a:r>
              <a:rPr lang="ca-ES" sz="2500" b="1" dirty="0" smtClean="0">
                <a:solidFill>
                  <a:srgbClr val="0000CC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សម្រាប់</a:t>
            </a:r>
            <a:r>
              <a:rPr lang="ca-ES" sz="2500" b="1" dirty="0">
                <a:solidFill>
                  <a:srgbClr val="0000CC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សវនកម្ម</a:t>
            </a:r>
          </a:p>
          <a:p>
            <a:pPr marL="360937" indent="-360937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km-KH" sz="25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គណនា</a:t>
            </a:r>
            <a:r>
              <a:rPr lang="ca-ES" sz="25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តម្រូវ</a:t>
            </a:r>
            <a:r>
              <a:rPr lang="km-KH" sz="25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ការផ្គត់ផ្គង់នៃធនធានសវនកម្មដែលអាចប្រើប្រាស់បាន</a:t>
            </a:r>
            <a:r>
              <a:rPr lang="ca-ES" sz="25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 ពោលគឺ</a:t>
            </a:r>
            <a:r>
              <a:rPr lang="km-KH" sz="25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ពេលវេលា</a:t>
            </a:r>
            <a:r>
              <a:rPr lang="ca-ES" sz="25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ជាចំនួនថ្ងៃ</a:t>
            </a:r>
          </a:p>
          <a:p>
            <a:pPr marL="360937" indent="-360937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ca-ES" sz="25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គិតគូរអំពី</a:t>
            </a:r>
            <a:r>
              <a:rPr lang="km-KH" sz="25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ចំនួនថៃ្ងចាំបាច់ស</a:t>
            </a:r>
            <a:r>
              <a:rPr lang="ca-ES" sz="25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ម្រាប់ធ្វើ</a:t>
            </a:r>
            <a:r>
              <a:rPr lang="km-KH" sz="25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សវនកម្មន</a:t>
            </a:r>
            <a:r>
              <a:rPr lang="ca-ES" sz="25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ី</a:t>
            </a:r>
            <a:r>
              <a:rPr lang="km-KH" sz="25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មួយៗ</a:t>
            </a:r>
            <a:r>
              <a:rPr lang="ca-ES" sz="25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 ពេលវេលានៃការទទួលខុសត្រូវរបស់អ្នកគ្រប់គ្រងសវនកម្ម និងពេលវេលាដែលមិនបានគ្រោងទុក</a:t>
            </a:r>
          </a:p>
          <a:p>
            <a:pPr marL="360937" indent="-360937" algn="l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ca-ES" sz="25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គ</a:t>
            </a:r>
            <a:r>
              <a:rPr lang="km-KH" sz="25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ណនា</a:t>
            </a:r>
            <a:r>
              <a:rPr lang="ca-ES" sz="25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ចំនួនថ្ងៃ</a:t>
            </a:r>
            <a:r>
              <a:rPr lang="km-KH" sz="25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សវនកម្មដែលអាចប្រើប្រាស់បាន</a:t>
            </a:r>
            <a:r>
              <a:rPr lang="ca-ES" sz="25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 គឺជា</a:t>
            </a:r>
            <a:r>
              <a:rPr lang="km-KH" sz="25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ពេលវេលាសរុប = ៣៦៥ ថ្ងៃ</a:t>
            </a:r>
            <a:r>
              <a:rPr lang="en-US" sz="25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ca-ES" sz="2500" b="1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ដក</a:t>
            </a:r>
            <a:r>
              <a:rPr lang="ca-ES" sz="25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ចេញ ថ្ងៃ</a:t>
            </a:r>
            <a:r>
              <a:rPr lang="km-KH" sz="25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ចុងសប្ដាហ៍ ថ្ងៃបុណ្យ</a:t>
            </a:r>
            <a:r>
              <a:rPr lang="ca-ES" sz="25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km-KH" sz="25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ថ្ងៃឈប់សម្រាកប្រចាំឆ្នាំ </a:t>
            </a:r>
            <a:r>
              <a:rPr lang="ca-ES" sz="25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និង</a:t>
            </a:r>
            <a:r>
              <a:rPr lang="km-KH" sz="25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ការឈប់ដោយមានជំងឺជាមធ្យម</a:t>
            </a:r>
            <a:endParaRPr lang="ca-ES" sz="2500" dirty="0">
              <a:solidFill>
                <a:schemeClr val="tx1"/>
              </a:solidFill>
              <a:latin typeface="Khmer MEF1" pitchFamily="2" charset="0"/>
              <a:cs typeface="Khmer MEF1" pitchFamily="2" charset="0"/>
            </a:endParaRPr>
          </a:p>
          <a:p>
            <a:pPr lvl="1" algn="l">
              <a:lnSpc>
                <a:spcPct val="150000"/>
              </a:lnSpc>
            </a:pPr>
            <a:endParaRPr lang="en-US" sz="2500" dirty="0">
              <a:solidFill>
                <a:schemeClr val="tx1"/>
              </a:solidFill>
              <a:latin typeface="Khmer MEF1" pitchFamily="2" charset="0"/>
              <a:ea typeface="Khmer OS System" pitchFamily="2" charset="0"/>
              <a:cs typeface="Khmer MEF1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96250" tIns="48125" rIns="96250" bIns="48125"/>
          <a:lstStyle/>
          <a:p>
            <a:pPr>
              <a:defRPr/>
            </a:pPr>
            <a:fld id="{CCE0B793-AABE-4033-A127-AC11D524E7E0}" type="slidenum">
              <a:rPr lang="en-GB" smtClean="0"/>
              <a:pPr>
                <a:defRPr/>
              </a:pPr>
              <a:t>35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04800" y="352556"/>
            <a:ext cx="8193711" cy="89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5pPr>
            <a:lvl6pPr marL="522488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6pPr>
            <a:lvl7pPr marL="1044976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7pPr>
            <a:lvl8pPr marL="1567464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8pPr>
            <a:lvl9pPr marL="2089953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000" dirty="0" smtClean="0">
                <a:solidFill>
                  <a:srgbClr val="3333CC"/>
                </a:solidFill>
                <a:latin typeface="Khmer OS Muol Light" pitchFamily="2" charset="0"/>
                <a:cs typeface="Khmer OS Muol Light" pitchFamily="2" charset="0"/>
              </a:rPr>
              <a:t/>
            </a:r>
            <a:br>
              <a:rPr lang="en-US" sz="3000" dirty="0" smtClean="0">
                <a:solidFill>
                  <a:srgbClr val="3333CC"/>
                </a:solidFill>
                <a:latin typeface="Khmer OS Muol Light" pitchFamily="2" charset="0"/>
                <a:cs typeface="Khmer OS Muol Light" pitchFamily="2" charset="0"/>
              </a:rPr>
            </a:br>
            <a:r>
              <a:rPr lang="ca-ES" sz="3000" dirty="0" smtClean="0">
                <a:solidFill>
                  <a:srgbClr val="3333CC"/>
                </a:solidFill>
                <a:latin typeface="Khmer OS Muol Light" pitchFamily="2" charset="0"/>
                <a:cs typeface="Khmer OS Muol Light" pitchFamily="2" charset="0"/>
              </a:rPr>
              <a:t>៣</a:t>
            </a:r>
            <a:r>
              <a:rPr lang="km-KH" sz="3000" dirty="0" smtClean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​. </a:t>
            </a:r>
            <a:r>
              <a:rPr lang="km-KH" sz="3000" dirty="0" smtClean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ផែនការសវនកម្ម</a:t>
            </a:r>
            <a:r>
              <a:rPr lang="ca-ES" sz="3000" dirty="0" smtClean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ប្រចាំឆ្នាំ </a:t>
            </a:r>
            <a:r>
              <a:rPr lang="en-US" sz="3000" dirty="0" smtClean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(AAP)-</a:t>
            </a:r>
            <a:r>
              <a:rPr lang="en-US" sz="3000" dirty="0" err="1" smtClean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សង្ខេប</a:t>
            </a:r>
            <a:r>
              <a:rPr lang="en-US" sz="3000" dirty="0" smtClean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/>
            </a:r>
            <a:br>
              <a:rPr lang="en-US" sz="3000" dirty="0" smtClean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</a:br>
            <a:endParaRPr lang="en-US" sz="3000" dirty="0">
              <a:solidFill>
                <a:srgbClr val="3333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613410" y="1250255"/>
            <a:ext cx="9363251" cy="76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2488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4976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7464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9953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12441" indent="0" algn="ctr" defTabSz="104497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34929" indent="0" algn="ctr" defTabSz="104497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417" indent="0" algn="ctr" defTabSz="104497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9905" indent="0" algn="ctr" defTabSz="104497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ca-ES" sz="2700" smtClean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គ. ការរៀបចំផែនការសវនកម្មប្រចាំឆ្នាំ</a:t>
            </a:r>
            <a:endParaRPr lang="en-US" sz="2700" dirty="0">
              <a:solidFill>
                <a:srgbClr val="C00000"/>
              </a:solidFill>
              <a:latin typeface="Khmer MEF2" pitchFamily="2" charset="0"/>
              <a:ea typeface="DaunPenh" pitchFamily="2" charset="0"/>
              <a:cs typeface="Khmer MEF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372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96250" tIns="48125" rIns="96250" bIns="48125"/>
          <a:lstStyle/>
          <a:p>
            <a:pPr>
              <a:defRPr/>
            </a:pPr>
            <a:fld id="{CCE0B793-AABE-4033-A127-AC11D524E7E0}" type="slidenum">
              <a:rPr lang="en-GB" smtClean="0"/>
              <a:pPr>
                <a:defRPr/>
              </a:pPr>
              <a:t>36</a:t>
            </a:fld>
            <a:endParaRPr lang="en-GB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7700367"/>
              </p:ext>
            </p:extLst>
          </p:nvPr>
        </p:nvGraphicFramePr>
        <p:xfrm>
          <a:off x="685800" y="2158311"/>
          <a:ext cx="8883169" cy="4953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2082"/>
                <a:gridCol w="2501087"/>
              </a:tblGrid>
              <a:tr h="53372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km-KH" sz="2100" b="1" i="0" u="none" strike="noStrike" dirty="0" smtClean="0">
                          <a:solidFill>
                            <a:srgbClr val="000000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latin typeface="Khmer MEF1" pitchFamily="2" charset="0"/>
                          <a:cs typeface="Khmer MEF1" pitchFamily="2" charset="0"/>
                        </a:rPr>
                        <a:t>ចំនូនថ្ងៃសរុបក្នុងឆ្នាំ</a:t>
                      </a:r>
                      <a:endParaRPr lang="en-GB" sz="2100" b="1" i="0" u="none" strike="noStrike" dirty="0">
                        <a:solidFill>
                          <a:srgbClr val="000000"/>
                        </a:solidFill>
                        <a:uFill>
                          <a:solidFill>
                            <a:schemeClr val="bg1"/>
                          </a:solidFill>
                        </a:uFill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 marL="9958" marR="9958" marT="10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100" b="1" i="0" u="none" strike="noStrike" dirty="0">
                          <a:solidFill>
                            <a:srgbClr val="000000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latin typeface="Khmer MEF1" pitchFamily="2" charset="0"/>
                          <a:cs typeface="Khmer MEF1" pitchFamily="2" charset="0"/>
                        </a:rPr>
                        <a:t>365.0</a:t>
                      </a:r>
                    </a:p>
                  </a:txBody>
                  <a:tcPr marL="9958" marR="9958" marT="10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372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km-KH" sz="2100" b="0" i="0" u="sng" strike="noStrike" dirty="0" smtClean="0">
                          <a:solidFill>
                            <a:srgbClr val="000000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latin typeface="Khmer MEF1" pitchFamily="2" charset="0"/>
                          <a:cs typeface="Khmer MEF1" pitchFamily="2" charset="0"/>
                        </a:rPr>
                        <a:t>ដក</a:t>
                      </a:r>
                      <a:r>
                        <a:rPr lang="ca-ES" sz="2100" b="0" i="0" u="none" strike="noStrike" dirty="0" smtClean="0">
                          <a:solidFill>
                            <a:srgbClr val="000000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latin typeface="Khmer MEF1" pitchFamily="2" charset="0"/>
                          <a:cs typeface="Khmer MEF1" pitchFamily="2" charset="0"/>
                        </a:rPr>
                        <a:t>៖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uFill>
                          <a:solidFill>
                            <a:schemeClr val="bg1"/>
                          </a:solidFill>
                        </a:uFill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 marL="9958" marR="9958" marT="10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3000" b="0" i="0" u="none" strike="noStrike" dirty="0">
                        <a:solidFill>
                          <a:srgbClr val="000000"/>
                        </a:solidFill>
                        <a:uFill>
                          <a:solidFill>
                            <a:schemeClr val="bg1"/>
                          </a:solidFill>
                        </a:uFill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 marL="9958" marR="9958" marT="10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372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km-KH" sz="2100" b="0" i="0" u="none" strike="noStrike" dirty="0" smtClean="0">
                          <a:solidFill>
                            <a:srgbClr val="000000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latin typeface="Khmer MEF1" pitchFamily="2" charset="0"/>
                          <a:cs typeface="Khmer MEF1" pitchFamily="2" charset="0"/>
                        </a:rPr>
                        <a:t>ថ្ងៃចុងសប្ដាហ៍</a:t>
                      </a:r>
                      <a:r>
                        <a:rPr lang="ca-ES" sz="2100" b="0" i="0" u="none" strike="noStrike" dirty="0" smtClean="0">
                          <a:solidFill>
                            <a:srgbClr val="000000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latin typeface="Khmer MEF1" pitchFamily="2" charset="0"/>
                          <a:cs typeface="Khmer MEF1" pitchFamily="2" charset="0"/>
                        </a:rPr>
                        <a:t> (2 ថ្ងៃ  x</a:t>
                      </a:r>
                      <a:r>
                        <a:rPr lang="ca-ES" sz="2100" b="0" i="0" u="none" strike="noStrike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latin typeface="Khmer MEF1" pitchFamily="2" charset="0"/>
                          <a:cs typeface="Khmer MEF1" pitchFamily="2" charset="0"/>
                        </a:rPr>
                        <a:t> 5</a:t>
                      </a:r>
                      <a:r>
                        <a:rPr lang="en-US" sz="2100" b="0" i="0" u="none" strike="noStrike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latin typeface="Khmer MEF1" pitchFamily="2" charset="0"/>
                          <a:cs typeface="Khmer MEF1" pitchFamily="2" charset="0"/>
                        </a:rPr>
                        <a:t>2 </a:t>
                      </a:r>
                      <a:r>
                        <a:rPr lang="en-US" sz="2100" b="0" i="0" u="none" strike="noStrike" baseline="0" dirty="0" err="1" smtClean="0">
                          <a:solidFill>
                            <a:srgbClr val="000000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latin typeface="Khmer MEF1" pitchFamily="2" charset="0"/>
                          <a:cs typeface="Khmer MEF1" pitchFamily="2" charset="0"/>
                        </a:rPr>
                        <a:t>អាទិត្យ</a:t>
                      </a:r>
                      <a:r>
                        <a:rPr lang="ca-ES" sz="2100" b="0" i="0" u="none" strike="noStrike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latin typeface="Khmer MEF1" pitchFamily="2" charset="0"/>
                          <a:cs typeface="Khmer MEF1" pitchFamily="2" charset="0"/>
                        </a:rPr>
                        <a:t>)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uFill>
                          <a:solidFill>
                            <a:schemeClr val="bg1"/>
                          </a:solidFill>
                        </a:uFill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 marL="9958" marR="9958" marT="10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latin typeface="Khmer MEF1" pitchFamily="2" charset="0"/>
                          <a:cs typeface="Khmer MEF1" pitchFamily="2" charset="0"/>
                        </a:rPr>
                        <a:t>104.0</a:t>
                      </a:r>
                    </a:p>
                  </a:txBody>
                  <a:tcPr marL="9958" marR="9958" marT="10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372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km-KH" sz="2100" b="0" i="0" u="none" strike="noStrike" dirty="0" smtClean="0">
                          <a:solidFill>
                            <a:srgbClr val="000000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latin typeface="Khmer MEF1" pitchFamily="2" charset="0"/>
                          <a:cs typeface="Khmer MEF1" pitchFamily="2" charset="0"/>
                        </a:rPr>
                        <a:t>ថ្ងៃបុណ្យឈប់សម្រាក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uFill>
                          <a:solidFill>
                            <a:schemeClr val="bg1"/>
                          </a:solidFill>
                        </a:uFill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 marL="9958" marR="9958" marT="10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latin typeface="Khmer MEF1" pitchFamily="2" charset="0"/>
                          <a:cs typeface="Khmer MEF1" pitchFamily="2" charset="0"/>
                        </a:rPr>
                        <a:t>29.0</a:t>
                      </a:r>
                    </a:p>
                  </a:txBody>
                  <a:tcPr marL="9958" marR="9958" marT="10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372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km-KH" sz="2100" b="0" i="0" u="none" strike="noStrike" dirty="0" smtClean="0">
                          <a:solidFill>
                            <a:srgbClr val="000000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latin typeface="Khmer MEF1" pitchFamily="2" charset="0"/>
                          <a:cs typeface="Khmer MEF1" pitchFamily="2" charset="0"/>
                        </a:rPr>
                        <a:t>ការឈប់ប្រចាំឆ្នាំ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uFill>
                          <a:solidFill>
                            <a:schemeClr val="bg1"/>
                          </a:solidFill>
                        </a:uFill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 marL="9958" marR="9958" marT="10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latin typeface="Khmer MEF1" pitchFamily="2" charset="0"/>
                          <a:cs typeface="Khmer MEF1" pitchFamily="2" charset="0"/>
                        </a:rPr>
                        <a:t>18.0</a:t>
                      </a:r>
                    </a:p>
                  </a:txBody>
                  <a:tcPr marL="9958" marR="9958" marT="10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372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km-KH" sz="2100" b="0" i="0" u="none" strike="noStrike" dirty="0" smtClean="0">
                          <a:solidFill>
                            <a:srgbClr val="000000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latin typeface="Khmer MEF1" pitchFamily="2" charset="0"/>
                          <a:cs typeface="Khmer MEF1" pitchFamily="2" charset="0"/>
                        </a:rPr>
                        <a:t>ការឈប់ដោយមានជំងឺជាមធ្យម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uFill>
                          <a:solidFill>
                            <a:schemeClr val="bg1"/>
                          </a:solidFill>
                        </a:uFill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 marL="9958" marR="9958" marT="10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latin typeface="Khmer MEF1" pitchFamily="2" charset="0"/>
                          <a:cs typeface="Khmer MEF1" pitchFamily="2" charset="0"/>
                        </a:rPr>
                        <a:t>5.0</a:t>
                      </a:r>
                    </a:p>
                  </a:txBody>
                  <a:tcPr marL="9958" marR="9958" marT="10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372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km-KH" sz="2100" b="0" i="0" u="none" strike="noStrike" dirty="0" smtClean="0">
                          <a:solidFill>
                            <a:srgbClr val="000000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latin typeface="Khmer MEF1" pitchFamily="2" charset="0"/>
                          <a:cs typeface="Khmer MEF1" pitchFamily="2" charset="0"/>
                        </a:rPr>
                        <a:t>សរុបការដកចេញ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uFill>
                          <a:solidFill>
                            <a:schemeClr val="bg1"/>
                          </a:solidFill>
                        </a:uFill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 marL="9958" marR="9958" marT="10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latin typeface="Khmer MEF1" pitchFamily="2" charset="0"/>
                          <a:cs typeface="Khmer MEF1" pitchFamily="2" charset="0"/>
                        </a:rPr>
                        <a:t>156.0</a:t>
                      </a:r>
                    </a:p>
                  </a:txBody>
                  <a:tcPr marL="9958" marR="9958" marT="10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372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km-KH" sz="2100" b="1" i="0" u="none" strike="noStrike" dirty="0" smtClean="0">
                          <a:solidFill>
                            <a:srgbClr val="C00000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latin typeface="Khmer MEF1" pitchFamily="2" charset="0"/>
                          <a:cs typeface="Khmer MEF1" pitchFamily="2" charset="0"/>
                        </a:rPr>
                        <a:t>ពេលវេលាសវនកម្មដែលអាចប្រើប្រាស់បាន</a:t>
                      </a:r>
                      <a:endParaRPr lang="en-GB" sz="2100" b="1" i="0" u="none" strike="noStrike" dirty="0">
                        <a:solidFill>
                          <a:srgbClr val="C00000"/>
                        </a:solidFill>
                        <a:uFill>
                          <a:solidFill>
                            <a:schemeClr val="bg1"/>
                          </a:solidFill>
                        </a:uFill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 marL="9958" marR="9958" marT="10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100" b="1" i="0" u="none" strike="noStrike" dirty="0">
                          <a:solidFill>
                            <a:srgbClr val="C00000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latin typeface="Khmer MEF1" pitchFamily="2" charset="0"/>
                          <a:cs typeface="Khmer MEF1" pitchFamily="2" charset="0"/>
                        </a:rPr>
                        <a:t>209.0</a:t>
                      </a:r>
                    </a:p>
                  </a:txBody>
                  <a:tcPr marL="9958" marR="9958" marT="10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3235">
                <a:tc gridSpan="2"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km-KH" sz="2100" b="1" i="0" u="none" strike="noStrike" dirty="0" smtClean="0">
                          <a:solidFill>
                            <a:srgbClr val="000000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latin typeface="Khmer MEF1" pitchFamily="2" charset="0"/>
                          <a:cs typeface="Khmer MEF1" pitchFamily="2" charset="0"/>
                        </a:rPr>
                        <a:t>សម្គាល់ៈ </a:t>
                      </a:r>
                      <a:r>
                        <a:rPr lang="km-KH" sz="2100" b="0" i="0" u="none" strike="noStrike" dirty="0" smtClean="0">
                          <a:solidFill>
                            <a:srgbClr val="000000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latin typeface="Khmer MEF1" pitchFamily="2" charset="0"/>
                          <a:cs typeface="Khmer MEF1" pitchFamily="2" charset="0"/>
                        </a:rPr>
                        <a:t>ធ្វើសម្រាប់គ្រប់ឆ្នាំនៃផែនការ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uFill>
                          <a:solidFill>
                            <a:schemeClr val="bg1"/>
                          </a:solidFill>
                        </a:uFill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 marL="9958" marR="9958" marT="101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16213" y="1676400"/>
            <a:ext cx="6270385" cy="481911"/>
          </a:xfrm>
          <a:prstGeom prst="rect">
            <a:avLst/>
          </a:prstGeom>
          <a:noFill/>
        </p:spPr>
        <p:txBody>
          <a:bodyPr wrap="square" lIns="96250" tIns="48125" rIns="96250" bIns="48125" rtlCol="0">
            <a:spAutoFit/>
          </a:bodyPr>
          <a:lstStyle/>
          <a:p>
            <a:pPr marL="300780" indent="-300780">
              <a:buFont typeface="Wingdings" pitchFamily="2" charset="2"/>
              <a:buChar char="Ø"/>
            </a:pPr>
            <a:r>
              <a:rPr lang="ca-ES" sz="2500" b="1" dirty="0">
                <a:solidFill>
                  <a:srgbClr val="0000CC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គណនា</a:t>
            </a:r>
            <a:r>
              <a:rPr lang="km-KH" sz="2500" b="1" dirty="0" smtClean="0">
                <a:solidFill>
                  <a:srgbClr val="0000CC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ធនធានពេលវេលា</a:t>
            </a:r>
            <a:r>
              <a:rPr lang="ca-ES" sz="2500" b="1" dirty="0" smtClean="0">
                <a:solidFill>
                  <a:srgbClr val="0000CC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សម្រាប់</a:t>
            </a:r>
            <a:r>
              <a:rPr lang="ca-ES" sz="2500" b="1" dirty="0">
                <a:solidFill>
                  <a:srgbClr val="0000CC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សវនកម្ម</a:t>
            </a:r>
            <a:endParaRPr lang="en-US" sz="2500" dirty="0">
              <a:solidFill>
                <a:srgbClr val="0000CC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54133" y="377013"/>
            <a:ext cx="8193711" cy="89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5pPr>
            <a:lvl6pPr marL="522488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6pPr>
            <a:lvl7pPr marL="1044976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7pPr>
            <a:lvl8pPr marL="1567464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8pPr>
            <a:lvl9pPr marL="2089953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000" dirty="0" smtClean="0">
                <a:solidFill>
                  <a:srgbClr val="3333CC"/>
                </a:solidFill>
                <a:latin typeface="Khmer OS Muol Light" pitchFamily="2" charset="0"/>
                <a:cs typeface="Khmer OS Muol Light" pitchFamily="2" charset="0"/>
              </a:rPr>
              <a:t/>
            </a:r>
            <a:br>
              <a:rPr lang="en-US" sz="3000" dirty="0" smtClean="0">
                <a:solidFill>
                  <a:srgbClr val="3333CC"/>
                </a:solidFill>
                <a:latin typeface="Khmer OS Muol Light" pitchFamily="2" charset="0"/>
                <a:cs typeface="Khmer OS Muol Light" pitchFamily="2" charset="0"/>
              </a:rPr>
            </a:br>
            <a:r>
              <a:rPr lang="ca-ES" sz="3000" dirty="0" smtClean="0">
                <a:solidFill>
                  <a:srgbClr val="3333CC"/>
                </a:solidFill>
                <a:latin typeface="Khmer OS Muol Light" pitchFamily="2" charset="0"/>
                <a:cs typeface="Khmer OS Muol Light" pitchFamily="2" charset="0"/>
              </a:rPr>
              <a:t>៣</a:t>
            </a:r>
            <a:r>
              <a:rPr lang="km-KH" sz="3000" dirty="0" smtClean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​. </a:t>
            </a:r>
            <a:r>
              <a:rPr lang="km-KH" sz="3000" dirty="0" smtClean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ផែនការសវនកម្ម</a:t>
            </a:r>
            <a:r>
              <a:rPr lang="ca-ES" sz="3000" dirty="0" smtClean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ប្រចាំឆ្នាំ </a:t>
            </a:r>
            <a:r>
              <a:rPr lang="en-US" sz="3000" dirty="0" smtClean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(AAP)-</a:t>
            </a:r>
            <a:r>
              <a:rPr lang="en-US" sz="3000" dirty="0" err="1" smtClean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សង្ខេប</a:t>
            </a:r>
            <a:r>
              <a:rPr lang="en-US" sz="3000" dirty="0" smtClean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/>
            </a:r>
            <a:br>
              <a:rPr lang="en-US" sz="3000" dirty="0" smtClean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</a:br>
            <a:endParaRPr lang="en-US" sz="3000" dirty="0">
              <a:solidFill>
                <a:srgbClr val="3333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09600" y="1066800"/>
            <a:ext cx="9363251" cy="765085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ca-ES" sz="2700" dirty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គ. ការរៀបចំផែនការសវនកម្មប្រចាំឆ្នាំ</a:t>
            </a:r>
            <a:endParaRPr lang="en-US" sz="2700" dirty="0">
              <a:solidFill>
                <a:srgbClr val="C00000"/>
              </a:solidFill>
              <a:latin typeface="Khmer MEF2" pitchFamily="2" charset="0"/>
              <a:ea typeface="DaunPenh" pitchFamily="2" charset="0"/>
              <a:cs typeface="Khmer MEF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566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396" y="2203013"/>
            <a:ext cx="9711261" cy="4820036"/>
          </a:xfrm>
        </p:spPr>
        <p:txBody>
          <a:bodyPr/>
          <a:lstStyle/>
          <a:p>
            <a:pPr marL="360937" indent="-360937" algn="l">
              <a:lnSpc>
                <a:spcPct val="200000"/>
              </a:lnSpc>
              <a:buFont typeface="Wingdings" pitchFamily="2" charset="2"/>
              <a:buChar char="Ø"/>
            </a:pPr>
            <a:r>
              <a:rPr lang="ca-ES" sz="2900" b="1" dirty="0">
                <a:solidFill>
                  <a:srgbClr val="0000CC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ការបែងចែក</a:t>
            </a:r>
            <a:r>
              <a:rPr lang="km-KH" sz="2900" b="1" dirty="0" smtClean="0">
                <a:solidFill>
                  <a:srgbClr val="0000CC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ធនធានពេលវេលា</a:t>
            </a:r>
            <a:r>
              <a:rPr lang="ca-ES" sz="2900" b="1" dirty="0" smtClean="0">
                <a:solidFill>
                  <a:srgbClr val="0000CC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សម្រាប់</a:t>
            </a:r>
            <a:r>
              <a:rPr lang="ca-ES" sz="2900" b="1" dirty="0">
                <a:solidFill>
                  <a:srgbClr val="0000CC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សវនកម្ម</a:t>
            </a:r>
          </a:p>
          <a:p>
            <a:pPr marL="360937" indent="-360937" algn="l">
              <a:lnSpc>
                <a:spcPct val="200000"/>
              </a:lnSpc>
              <a:buFont typeface="Arial" pitchFamily="34" charset="0"/>
              <a:buChar char="•"/>
              <a:defRPr/>
            </a:pPr>
            <a:r>
              <a:rPr lang="en-US" sz="2900" dirty="0" err="1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ការបែងចែកពេលវេលាសម្រាប់សវនកម្ម</a:t>
            </a:r>
            <a:r>
              <a:rPr lang="en-US" sz="29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រួមមាន</a:t>
            </a:r>
            <a:r>
              <a:rPr lang="en-US" sz="29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ការងារជំនាញ</a:t>
            </a:r>
            <a:r>
              <a:rPr lang="en-US" sz="29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ការងារសវនកម្មពិសេស</a:t>
            </a:r>
            <a:r>
              <a:rPr lang="en-US" sz="29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​ </a:t>
            </a:r>
            <a:r>
              <a:rPr lang="en-US" sz="2900" dirty="0" err="1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ការងារធ្វើការ</a:t>
            </a:r>
            <a:r>
              <a:rPr lang="km-KH" sz="29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រដ្ឋបាល  </a:t>
            </a:r>
            <a:r>
              <a:rPr lang="km-KH" sz="2900" dirty="0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ការប</a:t>
            </a:r>
            <a:r>
              <a:rPr lang="km-KH" sz="29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ណ្តុះបណ្តាល</a:t>
            </a:r>
            <a:r>
              <a:rPr lang="ca-ES" sz="29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km-KH" sz="2900" dirty="0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និងសវន</a:t>
            </a:r>
            <a:r>
              <a:rPr lang="km-KH" sz="29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កម្មដែល</a:t>
            </a:r>
            <a:r>
              <a:rPr lang="ca-ES" sz="29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មិន</a:t>
            </a:r>
            <a:r>
              <a:rPr lang="km-KH" sz="29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បាន</a:t>
            </a:r>
            <a:r>
              <a:rPr lang="ca-ES" sz="2900" dirty="0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គ្រោង</a:t>
            </a:r>
            <a:r>
              <a:rPr lang="km-KH" sz="2900" dirty="0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ទុក។</a:t>
            </a:r>
            <a:endParaRPr lang="ca-ES" sz="2900" dirty="0">
              <a:solidFill>
                <a:schemeClr val="tx1"/>
              </a:solidFill>
              <a:latin typeface="Khmer MEF1" pitchFamily="2" charset="0"/>
              <a:cs typeface="Khmer MEF1" pitchFamily="2" charset="0"/>
            </a:endParaRPr>
          </a:p>
          <a:p>
            <a:pPr marL="360937" indent="-360937" algn="just"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ca-ES" sz="2500" dirty="0">
              <a:solidFill>
                <a:schemeClr val="tx1"/>
              </a:solidFill>
              <a:latin typeface="Khmer MEF1" pitchFamily="2" charset="0"/>
              <a:cs typeface="Khmer MEF1" pitchFamily="2" charset="0"/>
            </a:endParaRPr>
          </a:p>
          <a:p>
            <a:pPr lvl="1" algn="l">
              <a:lnSpc>
                <a:spcPct val="150000"/>
              </a:lnSpc>
            </a:pPr>
            <a:endParaRPr lang="ca-ES" sz="2700" dirty="0">
              <a:solidFill>
                <a:schemeClr val="tx1"/>
              </a:solidFill>
              <a:latin typeface="Khmer MEF1" pitchFamily="2" charset="0"/>
              <a:ea typeface="Khmer OS System" pitchFamily="2" charset="0"/>
              <a:cs typeface="Khmer MEF1" pitchFamily="2" charset="0"/>
            </a:endParaRPr>
          </a:p>
          <a:p>
            <a:pPr lvl="1" algn="l">
              <a:lnSpc>
                <a:spcPct val="150000"/>
              </a:lnSpc>
            </a:pPr>
            <a:endParaRPr lang="en-US" sz="2700" dirty="0">
              <a:solidFill>
                <a:schemeClr val="tx1"/>
              </a:solidFill>
              <a:latin typeface="Khmer MEF1" pitchFamily="2" charset="0"/>
              <a:ea typeface="Khmer OS System" pitchFamily="2" charset="0"/>
              <a:cs typeface="Khmer MEF1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96250" tIns="48125" rIns="96250" bIns="48125"/>
          <a:lstStyle/>
          <a:p>
            <a:pPr>
              <a:defRPr/>
            </a:pPr>
            <a:fld id="{CCE0B793-AABE-4033-A127-AC11D524E7E0}" type="slidenum">
              <a:rPr lang="en-GB" smtClean="0"/>
              <a:pPr>
                <a:defRPr/>
              </a:pPr>
              <a:t>37</a:t>
            </a:fld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04800" y="352556"/>
            <a:ext cx="8193711" cy="89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5pPr>
            <a:lvl6pPr marL="522488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6pPr>
            <a:lvl7pPr marL="1044976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7pPr>
            <a:lvl8pPr marL="1567464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8pPr>
            <a:lvl9pPr marL="2089953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000" dirty="0" smtClean="0">
                <a:solidFill>
                  <a:srgbClr val="3333CC"/>
                </a:solidFill>
                <a:latin typeface="Khmer OS Muol Light" pitchFamily="2" charset="0"/>
                <a:cs typeface="Khmer OS Muol Light" pitchFamily="2" charset="0"/>
              </a:rPr>
              <a:t/>
            </a:r>
            <a:br>
              <a:rPr lang="en-US" sz="3000" dirty="0" smtClean="0">
                <a:solidFill>
                  <a:srgbClr val="3333CC"/>
                </a:solidFill>
                <a:latin typeface="Khmer OS Muol Light" pitchFamily="2" charset="0"/>
                <a:cs typeface="Khmer OS Muol Light" pitchFamily="2" charset="0"/>
              </a:rPr>
            </a:br>
            <a:r>
              <a:rPr lang="ca-ES" sz="3000" dirty="0" smtClean="0">
                <a:solidFill>
                  <a:srgbClr val="3333CC"/>
                </a:solidFill>
                <a:latin typeface="Khmer OS Muol Light" pitchFamily="2" charset="0"/>
                <a:cs typeface="Khmer OS Muol Light" pitchFamily="2" charset="0"/>
              </a:rPr>
              <a:t>៣</a:t>
            </a:r>
            <a:r>
              <a:rPr lang="km-KH" sz="3000" dirty="0" smtClean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​. </a:t>
            </a:r>
            <a:r>
              <a:rPr lang="km-KH" sz="3000" dirty="0" smtClean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ផែនការសវនកម្ម</a:t>
            </a:r>
            <a:r>
              <a:rPr lang="ca-ES" sz="3000" dirty="0" smtClean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ប្រចាំឆ្នាំ </a:t>
            </a:r>
            <a:r>
              <a:rPr lang="en-US" sz="3000" dirty="0" smtClean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(AAP)-</a:t>
            </a:r>
            <a:r>
              <a:rPr lang="en-US" sz="3000" dirty="0" err="1" smtClean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សង្ខេប</a:t>
            </a:r>
            <a:r>
              <a:rPr lang="en-US" sz="3000" dirty="0" smtClean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/>
            </a:r>
            <a:br>
              <a:rPr lang="en-US" sz="3000" dirty="0" smtClean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</a:br>
            <a:endParaRPr lang="en-US" sz="3000" dirty="0">
              <a:solidFill>
                <a:srgbClr val="3333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609600" y="1066800"/>
            <a:ext cx="9363251" cy="76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2488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4976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7464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9953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12441" indent="0" algn="ctr" defTabSz="104497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34929" indent="0" algn="ctr" defTabSz="104497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417" indent="0" algn="ctr" defTabSz="104497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9905" indent="0" algn="ctr" defTabSz="104497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ca-ES" sz="2700" dirty="0" smtClean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គ. ការរៀបចំផែនការសវនកម្មប្រចាំឆ្នាំ</a:t>
            </a:r>
            <a:endParaRPr lang="en-US" sz="2700" dirty="0">
              <a:solidFill>
                <a:srgbClr val="C00000"/>
              </a:solidFill>
              <a:latin typeface="Khmer MEF2" pitchFamily="2" charset="0"/>
              <a:ea typeface="DaunPenh" pitchFamily="2" charset="0"/>
              <a:cs typeface="Khmer MEF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858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686" y="1760127"/>
            <a:ext cx="9711261" cy="765085"/>
          </a:xfrm>
        </p:spPr>
        <p:txBody>
          <a:bodyPr/>
          <a:lstStyle/>
          <a:p>
            <a:pPr marL="360937" indent="-360937" algn="l">
              <a:lnSpc>
                <a:spcPct val="150000"/>
              </a:lnSpc>
              <a:buFont typeface="Wingdings" pitchFamily="2" charset="2"/>
              <a:buChar char="Ø"/>
            </a:pPr>
            <a:r>
              <a:rPr lang="ca-ES" sz="2500" b="1" dirty="0">
                <a:solidFill>
                  <a:srgbClr val="0000CC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ការបែងចែក</a:t>
            </a:r>
            <a:r>
              <a:rPr lang="km-KH" sz="2500" b="1" dirty="0" smtClean="0">
                <a:solidFill>
                  <a:srgbClr val="0000CC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ធនធានពេលវេលា</a:t>
            </a:r>
            <a:r>
              <a:rPr lang="ca-ES" sz="2500" b="1" dirty="0" smtClean="0">
                <a:solidFill>
                  <a:srgbClr val="0000CC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សម្រាប់</a:t>
            </a:r>
            <a:r>
              <a:rPr lang="ca-ES" sz="2500" b="1" dirty="0">
                <a:solidFill>
                  <a:srgbClr val="0000CC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សវនកម្ម</a:t>
            </a:r>
          </a:p>
          <a:p>
            <a:pPr algn="just" eaLnBrk="1" hangingPunct="1">
              <a:lnSpc>
                <a:spcPct val="150000"/>
              </a:lnSpc>
            </a:pPr>
            <a:endParaRPr lang="ca-ES" sz="2500" dirty="0">
              <a:solidFill>
                <a:srgbClr val="0000CC"/>
              </a:solidFill>
              <a:latin typeface="Khmer MEF1" pitchFamily="2" charset="0"/>
              <a:cs typeface="Khmer MEF1" pitchFamily="2" charset="0"/>
            </a:endParaRPr>
          </a:p>
          <a:p>
            <a:pPr lvl="1" algn="l">
              <a:lnSpc>
                <a:spcPct val="150000"/>
              </a:lnSpc>
            </a:pPr>
            <a:endParaRPr lang="ca-ES" sz="2700" dirty="0">
              <a:solidFill>
                <a:srgbClr val="0000CC"/>
              </a:solidFill>
              <a:latin typeface="Khmer MEF1" pitchFamily="2" charset="0"/>
              <a:ea typeface="Khmer OS System" pitchFamily="2" charset="0"/>
              <a:cs typeface="Khmer MEF1" pitchFamily="2" charset="0"/>
            </a:endParaRPr>
          </a:p>
          <a:p>
            <a:pPr lvl="1" algn="l">
              <a:lnSpc>
                <a:spcPct val="150000"/>
              </a:lnSpc>
            </a:pPr>
            <a:endParaRPr lang="en-US" sz="2700" dirty="0">
              <a:solidFill>
                <a:srgbClr val="0000CC"/>
              </a:solidFill>
              <a:latin typeface="Khmer MEF1" pitchFamily="2" charset="0"/>
              <a:ea typeface="Khmer OS System" pitchFamily="2" charset="0"/>
              <a:cs typeface="Khmer MEF1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96250" tIns="48125" rIns="96250" bIns="48125"/>
          <a:lstStyle/>
          <a:p>
            <a:pPr>
              <a:defRPr/>
            </a:pPr>
            <a:fld id="{CCE0B793-AABE-4033-A127-AC11D524E7E0}" type="slidenum">
              <a:rPr lang="en-GB" smtClean="0"/>
              <a:pPr>
                <a:defRPr/>
              </a:pPr>
              <a:t>38</a:t>
            </a:fld>
            <a:endParaRPr lang="en-GB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9344289"/>
              </p:ext>
            </p:extLst>
          </p:nvPr>
        </p:nvGraphicFramePr>
        <p:xfrm>
          <a:off x="213967" y="2432540"/>
          <a:ext cx="9937102" cy="4590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7757"/>
                <a:gridCol w="1084048"/>
                <a:gridCol w="1264723"/>
                <a:gridCol w="1445397"/>
                <a:gridCol w="1174384"/>
                <a:gridCol w="1445397"/>
                <a:gridCol w="1445396"/>
              </a:tblGrid>
              <a:tr h="831151">
                <a:tc>
                  <a:txBody>
                    <a:bodyPr/>
                    <a:lstStyle/>
                    <a:p>
                      <a:pPr algn="l" fontAlgn="b"/>
                      <a:endParaRPr lang="en-GB" sz="2100" b="0" i="0" u="none" strike="noStrike" baseline="0" dirty="0">
                        <a:solidFill>
                          <a:schemeClr val="tx1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 marL="9958" marR="9958" marT="10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 baseline="0" dirty="0" err="1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ប្រធាន</a:t>
                      </a:r>
                      <a:endParaRPr lang="en-GB" sz="2100" b="0" i="0" u="none" strike="noStrike" baseline="0" dirty="0">
                        <a:solidFill>
                          <a:schemeClr val="tx1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 marL="9958" marR="9958" marT="10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100" b="0" i="0" u="none" strike="noStrike" kern="1200" baseline="0" dirty="0" err="1" smtClean="0">
                          <a:solidFill>
                            <a:schemeClr val="tx1"/>
                          </a:solidFill>
                          <a:latin typeface="Khmer MEF1" pitchFamily="2" charset="0"/>
                          <a:ea typeface="+mn-ea"/>
                          <a:cs typeface="Khmer MEF1" pitchFamily="2" charset="0"/>
                        </a:rPr>
                        <a:t>អនុប្រធាន</a:t>
                      </a:r>
                      <a:endParaRPr lang="en-GB" sz="2100" b="0" i="0" u="none" strike="noStrike" kern="1200" baseline="0" dirty="0" smtClean="0">
                        <a:solidFill>
                          <a:schemeClr val="tx1"/>
                        </a:solidFill>
                        <a:latin typeface="Khmer MEF1" pitchFamily="2" charset="0"/>
                        <a:ea typeface="+mn-ea"/>
                        <a:cs typeface="Khmer MEF1" pitchFamily="2" charset="0"/>
                      </a:endParaRPr>
                    </a:p>
                    <a:p>
                      <a:pPr marL="0" algn="ctr" defTabSz="914400" rtl="0" eaLnBrk="1" fontAlgn="b" latinLnBrk="0" hangingPunct="1"/>
                      <a:endParaRPr lang="en-GB" sz="2100" b="0" i="0" u="none" strike="noStrike" kern="1200" baseline="0" dirty="0">
                        <a:solidFill>
                          <a:schemeClr val="tx1"/>
                        </a:solidFill>
                        <a:latin typeface="Khmer MEF1" pitchFamily="2" charset="0"/>
                        <a:ea typeface="+mn-ea"/>
                        <a:cs typeface="Khmer MEF1" pitchFamily="2" charset="0"/>
                      </a:endParaRPr>
                    </a:p>
                  </a:txBody>
                  <a:tcPr marL="9958" marR="9958" marT="10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 baseline="0" dirty="0" err="1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អនុប្រធាន</a:t>
                      </a:r>
                      <a:endParaRPr lang="en-GB" sz="2100" b="0" i="0" u="none" strike="noStrike" baseline="0" dirty="0" smtClean="0">
                        <a:solidFill>
                          <a:schemeClr val="tx1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  <a:p>
                      <a:pPr algn="ctr" fontAlgn="b"/>
                      <a:endParaRPr lang="en-GB" sz="2100" b="0" i="0" u="none" strike="noStrike" baseline="0" dirty="0">
                        <a:solidFill>
                          <a:schemeClr val="tx1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 marL="9958" marR="9958" marT="10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 baseline="0" dirty="0" err="1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សវនករ</a:t>
                      </a:r>
                      <a:r>
                        <a:rPr lang="en-GB" sz="2100" b="0" i="0" u="none" strike="noStrike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 1</a:t>
                      </a:r>
                    </a:p>
                    <a:p>
                      <a:pPr algn="ctr" fontAlgn="b"/>
                      <a:endParaRPr lang="en-GB" sz="2100" b="0" i="0" u="none" strike="noStrike" baseline="0" dirty="0">
                        <a:solidFill>
                          <a:schemeClr val="tx1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 marL="9958" marR="9958" marT="10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 baseline="0" dirty="0" err="1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សវនករ</a:t>
                      </a:r>
                      <a:r>
                        <a:rPr lang="en-GB" sz="2100" b="0" i="0" u="none" strike="noStrike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 2</a:t>
                      </a:r>
                    </a:p>
                    <a:p>
                      <a:pPr algn="ctr" fontAlgn="b"/>
                      <a:endParaRPr lang="en-GB" sz="2100" b="0" i="0" u="none" strike="noStrike" baseline="0" dirty="0">
                        <a:solidFill>
                          <a:schemeClr val="tx1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 marL="9958" marR="9958" marT="10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 baseline="0" dirty="0" err="1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ពេលសរុ</a:t>
                      </a:r>
                      <a:r>
                        <a:rPr lang="en-GB" sz="2100" b="0" i="0" u="none" strike="noStrike" baseline="0" dirty="0" smtClean="0">
                          <a:solidFill>
                            <a:schemeClr val="tx1"/>
                          </a:solidFill>
                          <a:latin typeface="Khmer MEF1" pitchFamily="2" charset="0"/>
                          <a:cs typeface="Khmer MEF1" pitchFamily="2" charset="0"/>
                        </a:rPr>
                        <a:t>​ប</a:t>
                      </a:r>
                      <a:endParaRPr lang="en-GB" sz="2100" b="0" i="0" u="none" strike="noStrike" baseline="0" dirty="0">
                        <a:solidFill>
                          <a:schemeClr val="tx1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 marL="9958" marR="9958" marT="10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1151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 dirty="0" err="1" smtClean="0">
                          <a:solidFill>
                            <a:srgbClr val="000000"/>
                          </a:solidFill>
                          <a:latin typeface="Khmer MEF1" pitchFamily="2" charset="0"/>
                          <a:cs typeface="Khmer MEF1" pitchFamily="2" charset="0"/>
                        </a:rPr>
                        <a:t>ពេលសវ</a:t>
                      </a:r>
                      <a:r>
                        <a:rPr lang="km-KH" sz="2100" b="0" i="0" u="none" strike="noStrike" dirty="0" smtClean="0">
                          <a:solidFill>
                            <a:srgbClr val="000000"/>
                          </a:solidFill>
                          <a:latin typeface="Khmer MEF1" pitchFamily="2" charset="0"/>
                          <a:cs typeface="Khmer MEF1" pitchFamily="2" charset="0"/>
                        </a:rPr>
                        <a:t>ន</a:t>
                      </a:r>
                      <a:r>
                        <a:rPr lang="en-GB" sz="2100" b="0" i="0" u="none" strike="noStrike" dirty="0" err="1" smtClean="0">
                          <a:solidFill>
                            <a:srgbClr val="000000"/>
                          </a:solidFill>
                          <a:latin typeface="Khmer MEF1" pitchFamily="2" charset="0"/>
                          <a:cs typeface="Khmer MEF1" pitchFamily="2" charset="0"/>
                        </a:rPr>
                        <a:t>កម្មដែលមាន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 marL="9958" marR="9958" marT="10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latin typeface="Khmer MEF1" pitchFamily="2" charset="0"/>
                          <a:cs typeface="Khmer MEF1" pitchFamily="2" charset="0"/>
                        </a:rPr>
                        <a:t>209.0</a:t>
                      </a:r>
                    </a:p>
                  </a:txBody>
                  <a:tcPr marL="9958" marR="9958" marT="10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latin typeface="Khmer MEF1" pitchFamily="2" charset="0"/>
                          <a:cs typeface="Khmer MEF1" pitchFamily="2" charset="0"/>
                        </a:rPr>
                        <a:t>209.0</a:t>
                      </a:r>
                    </a:p>
                  </a:txBody>
                  <a:tcPr marL="9958" marR="9958" marT="10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latin typeface="Khmer MEF1" pitchFamily="2" charset="0"/>
                          <a:cs typeface="Khmer MEF1" pitchFamily="2" charset="0"/>
                        </a:rPr>
                        <a:t>209.0</a:t>
                      </a:r>
                    </a:p>
                  </a:txBody>
                  <a:tcPr marL="9958" marR="9958" marT="10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latin typeface="Khmer MEF1" pitchFamily="2" charset="0"/>
                          <a:cs typeface="Khmer MEF1" pitchFamily="2" charset="0"/>
                        </a:rPr>
                        <a:t>209.0</a:t>
                      </a:r>
                    </a:p>
                  </a:txBody>
                  <a:tcPr marL="9958" marR="9958" marT="10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latin typeface="Khmer MEF1" pitchFamily="2" charset="0"/>
                          <a:cs typeface="Khmer MEF1" pitchFamily="2" charset="0"/>
                        </a:rPr>
                        <a:t>209.0</a:t>
                      </a:r>
                    </a:p>
                  </a:txBody>
                  <a:tcPr marL="9958" marR="9958" marT="10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latin typeface="Khmer MEF1" pitchFamily="2" charset="0"/>
                          <a:cs typeface="Khmer MEF1" pitchFamily="2" charset="0"/>
                        </a:rPr>
                        <a:t>1045.0</a:t>
                      </a:r>
                    </a:p>
                  </a:txBody>
                  <a:tcPr marL="9958" marR="9958" marT="10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1151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 dirty="0" err="1" smtClean="0">
                          <a:solidFill>
                            <a:srgbClr val="000000"/>
                          </a:solidFill>
                          <a:latin typeface="Khmer MEF1" pitchFamily="2" charset="0"/>
                          <a:cs typeface="Khmer MEF1" pitchFamily="2" charset="0"/>
                        </a:rPr>
                        <a:t>ថ្នាក់ដឹកនាំ</a:t>
                      </a:r>
                      <a:r>
                        <a:rPr lang="en-US" sz="2100" b="0" i="0" u="none" strike="noStrike" dirty="0" smtClean="0">
                          <a:solidFill>
                            <a:srgbClr val="000000"/>
                          </a:solidFill>
                          <a:latin typeface="Khmer MEF1" pitchFamily="2" charset="0"/>
                          <a:cs typeface="Khmer MEF1" pitchFamily="2" charset="0"/>
                        </a:rPr>
                        <a:t>/</a:t>
                      </a:r>
                      <a:r>
                        <a:rPr lang="ca-ES" sz="2100" b="0" i="0" u="none" strike="noStrike" dirty="0" smtClean="0">
                          <a:solidFill>
                            <a:srgbClr val="000000"/>
                          </a:solidFill>
                          <a:latin typeface="Khmer MEF1" pitchFamily="2" charset="0"/>
                          <a:cs typeface="Khmer MEF1" pitchFamily="2" charset="0"/>
                        </a:rPr>
                        <a:t>ការងារក្រៅផែនការ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 marL="9958" marR="9958" marT="10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latin typeface="Khmer MEF1" pitchFamily="2" charset="0"/>
                          <a:cs typeface="Khmer MEF1" pitchFamily="2" charset="0"/>
                        </a:rPr>
                        <a:t>167.2</a:t>
                      </a:r>
                    </a:p>
                  </a:txBody>
                  <a:tcPr marL="9958" marR="9958" marT="10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latin typeface="Khmer MEF1" pitchFamily="2" charset="0"/>
                          <a:cs typeface="Khmer MEF1" pitchFamily="2" charset="0"/>
                        </a:rPr>
                        <a:t>125.4</a:t>
                      </a:r>
                    </a:p>
                  </a:txBody>
                  <a:tcPr marL="9958" marR="9958" marT="10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latin typeface="Khmer MEF1" pitchFamily="2" charset="0"/>
                          <a:cs typeface="Khmer MEF1" pitchFamily="2" charset="0"/>
                        </a:rPr>
                        <a:t>125.4</a:t>
                      </a:r>
                    </a:p>
                  </a:txBody>
                  <a:tcPr marL="9958" marR="9958" marT="10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latin typeface="Khmer MEF1" pitchFamily="2" charset="0"/>
                          <a:cs typeface="Khmer MEF1" pitchFamily="2" charset="0"/>
                        </a:rPr>
                        <a:t>20.9</a:t>
                      </a:r>
                    </a:p>
                  </a:txBody>
                  <a:tcPr marL="9958" marR="9958" marT="10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latin typeface="Khmer MEF1" pitchFamily="2" charset="0"/>
                          <a:cs typeface="Khmer MEF1" pitchFamily="2" charset="0"/>
                        </a:rPr>
                        <a:t>20.9</a:t>
                      </a:r>
                    </a:p>
                  </a:txBody>
                  <a:tcPr marL="9958" marR="9958" marT="10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latin typeface="Khmer MEF1" pitchFamily="2" charset="0"/>
                          <a:cs typeface="Khmer MEF1" pitchFamily="2" charset="0"/>
                        </a:rPr>
                        <a:t>459.8</a:t>
                      </a:r>
                    </a:p>
                  </a:txBody>
                  <a:tcPr marL="9958" marR="9958" marT="10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1151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 dirty="0" err="1" smtClean="0">
                          <a:solidFill>
                            <a:srgbClr val="000000"/>
                          </a:solidFill>
                          <a:latin typeface="Khmer MEF1" pitchFamily="2" charset="0"/>
                          <a:cs typeface="Khmer MEF1" pitchFamily="2" charset="0"/>
                        </a:rPr>
                        <a:t>ពេលសវនកម្មក្នុងផែនការ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 marL="9958" marR="9958" marT="10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latin typeface="Khmer MEF1" pitchFamily="2" charset="0"/>
                          <a:cs typeface="Khmer MEF1" pitchFamily="2" charset="0"/>
                        </a:rPr>
                        <a:t>41.8</a:t>
                      </a:r>
                    </a:p>
                  </a:txBody>
                  <a:tcPr marL="9958" marR="9958" marT="10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latin typeface="Khmer MEF1" pitchFamily="2" charset="0"/>
                          <a:cs typeface="Khmer MEF1" pitchFamily="2" charset="0"/>
                        </a:rPr>
                        <a:t>83.6</a:t>
                      </a:r>
                    </a:p>
                  </a:txBody>
                  <a:tcPr marL="9958" marR="9958" marT="10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latin typeface="Khmer MEF1" pitchFamily="2" charset="0"/>
                          <a:cs typeface="Khmer MEF1" pitchFamily="2" charset="0"/>
                        </a:rPr>
                        <a:t>83.6</a:t>
                      </a:r>
                    </a:p>
                  </a:txBody>
                  <a:tcPr marL="9958" marR="9958" marT="10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latin typeface="Khmer MEF1" pitchFamily="2" charset="0"/>
                          <a:cs typeface="Khmer MEF1" pitchFamily="2" charset="0"/>
                        </a:rPr>
                        <a:t>188.1</a:t>
                      </a:r>
                    </a:p>
                  </a:txBody>
                  <a:tcPr marL="9958" marR="9958" marT="10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latin typeface="Khmer MEF1" pitchFamily="2" charset="0"/>
                          <a:cs typeface="Khmer MEF1" pitchFamily="2" charset="0"/>
                        </a:rPr>
                        <a:t>188.1</a:t>
                      </a:r>
                    </a:p>
                  </a:txBody>
                  <a:tcPr marL="9958" marR="9958" marT="10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latin typeface="Khmer MEF1" pitchFamily="2" charset="0"/>
                          <a:cs typeface="Khmer MEF1" pitchFamily="2" charset="0"/>
                        </a:rPr>
                        <a:t>585.2</a:t>
                      </a:r>
                    </a:p>
                  </a:txBody>
                  <a:tcPr marL="9958" marR="9958" marT="10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1969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 dirty="0" err="1" smtClean="0">
                          <a:solidFill>
                            <a:srgbClr val="000000"/>
                          </a:solidFill>
                          <a:latin typeface="Khmer MEF1" pitchFamily="2" charset="0"/>
                          <a:cs typeface="Khmer MEF1" pitchFamily="2" charset="0"/>
                        </a:rPr>
                        <a:t>ក្នុងនោះ</a:t>
                      </a:r>
                      <a:r>
                        <a:rPr lang="en-GB" sz="2100" b="0" i="0" u="none" strike="noStrike" dirty="0" smtClean="0">
                          <a:solidFill>
                            <a:srgbClr val="000000"/>
                          </a:solidFill>
                          <a:latin typeface="Khmer MEF1" pitchFamily="2" charset="0"/>
                          <a:cs typeface="Khmer MEF1" pitchFamily="2" charset="0"/>
                        </a:rPr>
                        <a:t>: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 marL="9958" marR="9958" marT="10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100" b="0" i="0" u="none" strike="noStrike">
                        <a:solidFill>
                          <a:srgbClr val="000000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 marL="9958" marR="9958" marT="10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100" b="0" i="0" u="none" strike="noStrike" dirty="0">
                        <a:solidFill>
                          <a:srgbClr val="000000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 marL="9958" marR="9958" marT="10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100" b="0" i="0" u="none" strike="noStrike">
                        <a:solidFill>
                          <a:srgbClr val="000000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 marL="9958" marR="9958" marT="10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100" b="0" i="0" u="none" strike="noStrike" dirty="0">
                        <a:solidFill>
                          <a:srgbClr val="000000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 marL="9958" marR="9958" marT="10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100" b="0" i="0" u="none" strike="noStrike">
                        <a:solidFill>
                          <a:srgbClr val="000000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 marL="9958" marR="9958" marT="10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100" b="0" i="0" u="none" strike="noStrike" dirty="0">
                        <a:solidFill>
                          <a:srgbClr val="000000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 marL="9958" marR="9958" marT="10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1969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 dirty="0" err="1" smtClean="0">
                          <a:solidFill>
                            <a:srgbClr val="000000"/>
                          </a:solidFill>
                          <a:latin typeface="Khmer MEF1" pitchFamily="2" charset="0"/>
                          <a:cs typeface="Khmer MEF1" pitchFamily="2" charset="0"/>
                        </a:rPr>
                        <a:t>សវនកម្មទូទៅ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 marL="9958" marR="9958" marT="10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latin typeface="Khmer MEF1" pitchFamily="2" charset="0"/>
                          <a:cs typeface="Khmer MEF1" pitchFamily="2" charset="0"/>
                        </a:rPr>
                        <a:t>33.4</a:t>
                      </a:r>
                    </a:p>
                  </a:txBody>
                  <a:tcPr marL="9958" marR="9958" marT="10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latin typeface="Khmer MEF1" pitchFamily="2" charset="0"/>
                          <a:cs typeface="Khmer MEF1" pitchFamily="2" charset="0"/>
                        </a:rPr>
                        <a:t>79.4</a:t>
                      </a:r>
                    </a:p>
                  </a:txBody>
                  <a:tcPr marL="9958" marR="9958" marT="10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9276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100" b="0" i="0" u="none" strike="noStrike" dirty="0" smtClean="0">
                          <a:solidFill>
                            <a:srgbClr val="000000"/>
                          </a:solidFill>
                          <a:latin typeface="Khmer MEF1" pitchFamily="2" charset="0"/>
                          <a:cs typeface="Khmer MEF1" pitchFamily="2" charset="0"/>
                        </a:rPr>
                        <a:t>79.4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 marL="9958" marR="9958" marT="10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latin typeface="Khmer MEF1" pitchFamily="2" charset="0"/>
                          <a:cs typeface="Khmer MEF1" pitchFamily="2" charset="0"/>
                        </a:rPr>
                        <a:t>178.7</a:t>
                      </a:r>
                    </a:p>
                  </a:txBody>
                  <a:tcPr marL="9958" marR="9958" marT="10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100" b="0" i="0" u="none" strike="noStrike" dirty="0" smtClean="0">
                          <a:solidFill>
                            <a:srgbClr val="000000"/>
                          </a:solidFill>
                          <a:latin typeface="Khmer MEF1" pitchFamily="2" charset="0"/>
                          <a:cs typeface="Khmer MEF1" pitchFamily="2" charset="0"/>
                        </a:rPr>
                        <a:t>178.7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 marL="9958" marR="9958" marT="10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100" b="0" i="0" u="none" strike="noStrike" dirty="0" smtClean="0">
                          <a:solidFill>
                            <a:srgbClr val="000000"/>
                          </a:solidFill>
                          <a:latin typeface="Khmer MEF1" pitchFamily="2" charset="0"/>
                          <a:cs typeface="Khmer MEF1" pitchFamily="2" charset="0"/>
                        </a:rPr>
                        <a:t>549.7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 marL="9958" marR="9958" marT="10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1969">
                <a:tc>
                  <a:txBody>
                    <a:bodyPr/>
                    <a:lstStyle/>
                    <a:p>
                      <a:pPr algn="l" fontAlgn="b"/>
                      <a:r>
                        <a:rPr lang="en-GB" sz="2100" b="0" i="0" u="none" strike="noStrike" dirty="0" err="1" smtClean="0">
                          <a:solidFill>
                            <a:srgbClr val="000000"/>
                          </a:solidFill>
                          <a:latin typeface="Khmer MEF1" pitchFamily="2" charset="0"/>
                          <a:cs typeface="Khmer MEF1" pitchFamily="2" charset="0"/>
                        </a:rPr>
                        <a:t>សវនកម្មដោយឡែក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 marL="9958" marR="9958" marT="10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latin typeface="Khmer MEF1" pitchFamily="2" charset="0"/>
                          <a:cs typeface="Khmer MEF1" pitchFamily="2" charset="0"/>
                        </a:rPr>
                        <a:t>8.4</a:t>
                      </a:r>
                    </a:p>
                  </a:txBody>
                  <a:tcPr marL="9958" marR="9958" marT="10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latin typeface="Khmer MEF1" pitchFamily="2" charset="0"/>
                          <a:cs typeface="Khmer MEF1" pitchFamily="2" charset="0"/>
                        </a:rPr>
                        <a:t>4.2</a:t>
                      </a:r>
                    </a:p>
                  </a:txBody>
                  <a:tcPr marL="9958" marR="9958" marT="10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100" b="0" i="0" u="none" strike="noStrike" dirty="0" smtClean="0">
                          <a:solidFill>
                            <a:srgbClr val="000000"/>
                          </a:solidFill>
                          <a:latin typeface="Khmer MEF1" pitchFamily="2" charset="0"/>
                          <a:cs typeface="Khmer MEF1" pitchFamily="2" charset="0"/>
                        </a:rPr>
                        <a:t>4.2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 marL="9958" marR="9958" marT="10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latin typeface="Khmer MEF1" pitchFamily="2" charset="0"/>
                          <a:cs typeface="Khmer MEF1" pitchFamily="2" charset="0"/>
                        </a:rPr>
                        <a:t>9.4</a:t>
                      </a:r>
                    </a:p>
                  </a:txBody>
                  <a:tcPr marL="9958" marR="9958" marT="10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100" b="0" i="0" u="none" strike="noStrike" dirty="0" smtClean="0">
                          <a:solidFill>
                            <a:srgbClr val="000000"/>
                          </a:solidFill>
                          <a:latin typeface="Khmer MEF1" pitchFamily="2" charset="0"/>
                          <a:cs typeface="Khmer MEF1" pitchFamily="2" charset="0"/>
                        </a:rPr>
                        <a:t>9.4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 marL="9958" marR="9958" marT="10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100" b="0" i="0" u="none" strike="noStrike" dirty="0" smtClean="0">
                          <a:solidFill>
                            <a:srgbClr val="000000"/>
                          </a:solidFill>
                          <a:latin typeface="Khmer MEF1" pitchFamily="2" charset="0"/>
                          <a:cs typeface="Khmer MEF1" pitchFamily="2" charset="0"/>
                        </a:rPr>
                        <a:t>35.5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 marL="9958" marR="9958" marT="10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3966" y="7086600"/>
            <a:ext cx="4366303" cy="374189"/>
          </a:xfrm>
          <a:prstGeom prst="rect">
            <a:avLst/>
          </a:prstGeom>
          <a:noFill/>
        </p:spPr>
        <p:txBody>
          <a:bodyPr wrap="square" lIns="96250" tIns="48125" rIns="96250" bIns="48125" rtlCol="0">
            <a:spAutoFit/>
          </a:bodyPr>
          <a:lstStyle/>
          <a:p>
            <a:r>
              <a:rPr lang="ca-ES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(ពិនិត្យតារាងគណនាពេលវេលាសវនកម្ម)</a:t>
            </a:r>
            <a:endParaRPr lang="en-US" dirty="0">
              <a:solidFill>
                <a:srgbClr val="FF0000"/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04800" y="352556"/>
            <a:ext cx="8193711" cy="89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5pPr>
            <a:lvl6pPr marL="522488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6pPr>
            <a:lvl7pPr marL="1044976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7pPr>
            <a:lvl8pPr marL="1567464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8pPr>
            <a:lvl9pPr marL="2089953" algn="ctr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000" dirty="0" smtClean="0">
                <a:solidFill>
                  <a:srgbClr val="3333CC"/>
                </a:solidFill>
                <a:latin typeface="Khmer OS Muol Light" pitchFamily="2" charset="0"/>
                <a:cs typeface="Khmer OS Muol Light" pitchFamily="2" charset="0"/>
              </a:rPr>
              <a:t/>
            </a:r>
            <a:br>
              <a:rPr lang="en-US" sz="3000" dirty="0" smtClean="0">
                <a:solidFill>
                  <a:srgbClr val="3333CC"/>
                </a:solidFill>
                <a:latin typeface="Khmer OS Muol Light" pitchFamily="2" charset="0"/>
                <a:cs typeface="Khmer OS Muol Light" pitchFamily="2" charset="0"/>
              </a:rPr>
            </a:br>
            <a:r>
              <a:rPr lang="ca-ES" sz="3000" dirty="0" smtClean="0">
                <a:solidFill>
                  <a:srgbClr val="3333CC"/>
                </a:solidFill>
                <a:latin typeface="Khmer OS Muol Light" pitchFamily="2" charset="0"/>
                <a:cs typeface="Khmer OS Muol Light" pitchFamily="2" charset="0"/>
              </a:rPr>
              <a:t>៣</a:t>
            </a:r>
            <a:r>
              <a:rPr lang="km-KH" sz="3000" dirty="0" smtClean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​. </a:t>
            </a:r>
            <a:r>
              <a:rPr lang="km-KH" sz="3000" dirty="0" smtClean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ផែនការសវនកម្ម</a:t>
            </a:r>
            <a:r>
              <a:rPr lang="ca-ES" sz="3000" dirty="0" smtClean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ប្រចាំឆ្នាំ </a:t>
            </a:r>
            <a:r>
              <a:rPr lang="en-US" sz="3000" dirty="0" smtClean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(AAP)-</a:t>
            </a:r>
            <a:r>
              <a:rPr lang="en-US" sz="3000" dirty="0" err="1" smtClean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សង្ខេប</a:t>
            </a:r>
            <a:r>
              <a:rPr lang="en-US" sz="3000" dirty="0" smtClean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/>
            </a:r>
            <a:br>
              <a:rPr lang="en-US" sz="3000" dirty="0" smtClean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</a:br>
            <a:endParaRPr lang="en-US" sz="3000" dirty="0">
              <a:solidFill>
                <a:srgbClr val="3333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609600" y="1066800"/>
            <a:ext cx="9363251" cy="76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2488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4976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7464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9953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12441" indent="0" algn="ctr" defTabSz="104497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34929" indent="0" algn="ctr" defTabSz="104497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417" indent="0" algn="ctr" defTabSz="104497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9905" indent="0" algn="ctr" defTabSz="104497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ca-ES" sz="2700" dirty="0" smtClean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គ. ការរៀបចំផែនការសវនកម្មប្រចាំឆ្នាំ</a:t>
            </a:r>
            <a:endParaRPr lang="en-US" sz="2700" dirty="0">
              <a:solidFill>
                <a:srgbClr val="C00000"/>
              </a:solidFill>
              <a:latin typeface="Khmer MEF2" pitchFamily="2" charset="0"/>
              <a:ea typeface="DaunPenh" pitchFamily="2" charset="0"/>
              <a:cs typeface="Khmer MEF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354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601" y="381000"/>
            <a:ext cx="7304660" cy="897699"/>
          </a:xfrm>
        </p:spPr>
        <p:txBody>
          <a:bodyPr/>
          <a:lstStyle/>
          <a:p>
            <a:pPr algn="l"/>
            <a:r>
              <a:rPr lang="en-US" sz="2900" dirty="0">
                <a:solidFill>
                  <a:srgbClr val="3333CC"/>
                </a:solidFill>
                <a:latin typeface="Khmer OS Muol Light" pitchFamily="2" charset="0"/>
                <a:cs typeface="Khmer OS Muol Light" pitchFamily="2" charset="0"/>
              </a:rPr>
              <a:t/>
            </a:r>
            <a:br>
              <a:rPr lang="en-US" sz="2900" dirty="0">
                <a:solidFill>
                  <a:srgbClr val="3333CC"/>
                </a:solidFill>
                <a:latin typeface="Khmer OS Muol Light" pitchFamily="2" charset="0"/>
                <a:cs typeface="Khmer OS Muol Light" pitchFamily="2" charset="0"/>
              </a:rPr>
            </a:br>
            <a:r>
              <a:rPr lang="ca-ES" sz="2900" dirty="0">
                <a:solidFill>
                  <a:srgbClr val="3333CC"/>
                </a:solidFill>
                <a:latin typeface="Khmer OS Muol Light" pitchFamily="2" charset="0"/>
                <a:cs typeface="Khmer OS Muol Light" pitchFamily="2" charset="0"/>
              </a:rPr>
              <a:t>៣</a:t>
            </a:r>
            <a:r>
              <a:rPr lang="km-KH" sz="2900" dirty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​. </a:t>
            </a:r>
            <a:r>
              <a:rPr lang="km-KH" sz="29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ផែនការសវនកម្ម</a:t>
            </a:r>
            <a:r>
              <a:rPr lang="ca-ES" sz="29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ប្រចាំឆ្នាំ </a:t>
            </a:r>
            <a:r>
              <a:rPr lang="en-US" sz="29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 (AAP)</a:t>
            </a:r>
            <a:br>
              <a:rPr lang="en-US" sz="29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</a:br>
            <a:endParaRPr lang="en-US" sz="2900" dirty="0">
              <a:solidFill>
                <a:srgbClr val="3333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654" y="1250254"/>
            <a:ext cx="9311006" cy="765085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ca-ES" sz="2700" b="1" dirty="0" smtClean="0">
                <a:solidFill>
                  <a:srgbClr val="C00000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គំរូ</a:t>
            </a:r>
            <a:r>
              <a:rPr lang="ca-ES" sz="2700" b="1" dirty="0">
                <a:solidFill>
                  <a:srgbClr val="C00000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នៃផែនការសវនកម្មប្រចាំឆ្នាំ</a:t>
            </a:r>
            <a:r>
              <a:rPr lang="en-US" sz="2700" b="1" dirty="0">
                <a:solidFill>
                  <a:srgbClr val="C00000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> (AAP) </a:t>
            </a:r>
            <a:endParaRPr lang="en-US" sz="2700" b="1" dirty="0">
              <a:solidFill>
                <a:schemeClr val="tx1"/>
              </a:solidFill>
              <a:latin typeface="Khmer MEF1" pitchFamily="2" charset="0"/>
              <a:ea typeface="DaunPenh" pitchFamily="2" charset="0"/>
              <a:cs typeface="Khmer MEF1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96250" tIns="48125" rIns="96250" bIns="48125"/>
          <a:lstStyle/>
          <a:p>
            <a:pPr>
              <a:defRPr/>
            </a:pPr>
            <a:fld id="{CCE0B793-AABE-4033-A127-AC11D524E7E0}" type="slidenum">
              <a:rPr lang="en-GB" smtClean="0"/>
              <a:pPr>
                <a:defRPr/>
              </a:pPr>
              <a:t>39</a:t>
            </a:fld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636124"/>
              </p:ext>
            </p:extLst>
          </p:nvPr>
        </p:nvGraphicFramePr>
        <p:xfrm>
          <a:off x="364529" y="2049997"/>
          <a:ext cx="9998671" cy="5024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4125"/>
                <a:gridCol w="4371820"/>
                <a:gridCol w="1338007"/>
                <a:gridCol w="828092"/>
                <a:gridCol w="1416627"/>
              </a:tblGrid>
              <a:tr h="13006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m-KH" sz="1900" b="1" dirty="0">
                          <a:solidFill>
                            <a:schemeClr val="tx1"/>
                          </a:solidFill>
                          <a:effectLst/>
                        </a:rPr>
                        <a:t>គោលដៅសវនកម្ម</a:t>
                      </a:r>
                      <a:r>
                        <a:rPr lang="ca-ES" sz="1900" b="1" dirty="0">
                          <a:solidFill>
                            <a:schemeClr val="tx1"/>
                          </a:solidFill>
                          <a:effectLst/>
                        </a:rPr>
                        <a:t>/ </a:t>
                      </a:r>
                      <a:r>
                        <a:rPr lang="km-KH" sz="1900" b="1" dirty="0">
                          <a:solidFill>
                            <a:schemeClr val="tx1"/>
                          </a:solidFill>
                          <a:effectLst/>
                        </a:rPr>
                        <a:t>ដំណើរការមេ</a:t>
                      </a:r>
                      <a:endParaRPr lang="en-US" sz="1900" b="1" dirty="0">
                        <a:solidFill>
                          <a:schemeClr val="tx1"/>
                        </a:solidFill>
                        <a:effectLst/>
                        <a:latin typeface="Limon R1"/>
                        <a:ea typeface="Times New Roman"/>
                        <a:cs typeface="Times New Roman"/>
                      </a:endParaRPr>
                    </a:p>
                  </a:txBody>
                  <a:tcPr marL="68668" marR="68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m-KH" sz="1900" b="1" dirty="0">
                          <a:solidFill>
                            <a:schemeClr val="tx1"/>
                          </a:solidFill>
                          <a:effectLst/>
                        </a:rPr>
                        <a:t>វិសាលភាព</a:t>
                      </a:r>
                      <a:r>
                        <a:rPr lang="ca-ES" sz="1900" b="1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km-KH" sz="1900" b="1" dirty="0">
                          <a:solidFill>
                            <a:schemeClr val="tx1"/>
                          </a:solidFill>
                          <a:effectLst/>
                        </a:rPr>
                        <a:t>ដំណើរការ/អនុដំណើរការ</a:t>
                      </a:r>
                      <a:endParaRPr lang="en-US" sz="1900" b="1" dirty="0">
                        <a:solidFill>
                          <a:schemeClr val="tx1"/>
                        </a:solidFill>
                        <a:effectLst/>
                        <a:latin typeface="Limon R1"/>
                        <a:ea typeface="Times New Roman"/>
                        <a:cs typeface="Times New Roman"/>
                      </a:endParaRPr>
                    </a:p>
                  </a:txBody>
                  <a:tcPr marL="68668" marR="68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m-KH" sz="1900" b="1" dirty="0">
                          <a:solidFill>
                            <a:schemeClr val="tx1"/>
                          </a:solidFill>
                          <a:effectLst/>
                        </a:rPr>
                        <a:t>ប្រភេទ</a:t>
                      </a:r>
                      <a:endParaRPr lang="en-US" sz="1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m-KH" sz="1900" b="1" dirty="0">
                          <a:solidFill>
                            <a:schemeClr val="tx1"/>
                          </a:solidFill>
                          <a:effectLst/>
                        </a:rPr>
                        <a:t>សវនកម្ម</a:t>
                      </a:r>
                      <a:r>
                        <a:rPr lang="ca-ES" sz="19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900" b="1" dirty="0">
                        <a:solidFill>
                          <a:schemeClr val="tx1"/>
                        </a:solidFill>
                        <a:effectLst/>
                        <a:latin typeface="Limon R1"/>
                        <a:ea typeface="Times New Roman"/>
                        <a:cs typeface="Times New Roman"/>
                      </a:endParaRPr>
                    </a:p>
                  </a:txBody>
                  <a:tcPr marL="68668" marR="68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m-KH" sz="1900" b="1" dirty="0">
                          <a:solidFill>
                            <a:schemeClr val="tx1"/>
                          </a:solidFill>
                          <a:effectLst/>
                        </a:rPr>
                        <a:t>នាក់</a:t>
                      </a:r>
                      <a:r>
                        <a:rPr lang="ca-ES" sz="19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km-KH" sz="1900" b="1" dirty="0">
                          <a:solidFill>
                            <a:schemeClr val="tx1"/>
                          </a:solidFill>
                          <a:effectLst/>
                        </a:rPr>
                        <a:t>ថ្ងៃ</a:t>
                      </a:r>
                      <a:endParaRPr lang="en-US" sz="1900" b="1" dirty="0">
                        <a:solidFill>
                          <a:schemeClr val="tx1"/>
                        </a:solidFill>
                        <a:effectLst/>
                        <a:latin typeface="Limon R1"/>
                        <a:ea typeface="Times New Roman"/>
                        <a:cs typeface="Times New Roman"/>
                      </a:endParaRPr>
                    </a:p>
                  </a:txBody>
                  <a:tcPr marL="68668" marR="68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m-KH" sz="1900" b="1" dirty="0">
                          <a:solidFill>
                            <a:schemeClr val="tx1"/>
                          </a:solidFill>
                          <a:effectLst/>
                        </a:rPr>
                        <a:t>ពេលវេលា អនុវត្ត</a:t>
                      </a:r>
                      <a:endParaRPr lang="en-US" sz="1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m-KH" sz="1900" b="1" dirty="0">
                          <a:solidFill>
                            <a:schemeClr val="tx1"/>
                          </a:solidFill>
                          <a:effectLst/>
                        </a:rPr>
                        <a:t>២០១៥</a:t>
                      </a:r>
                      <a:endParaRPr lang="en-US" sz="1900" b="1" dirty="0">
                        <a:solidFill>
                          <a:schemeClr val="tx1"/>
                        </a:solidFill>
                        <a:effectLst/>
                        <a:latin typeface="Limon R1"/>
                        <a:ea typeface="Times New Roman"/>
                        <a:cs typeface="Times New Roman"/>
                      </a:endParaRPr>
                    </a:p>
                  </a:txBody>
                  <a:tcPr marL="68668" marR="68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73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</a:rPr>
                        <a:t>I. </a:t>
                      </a:r>
                      <a:r>
                        <a:rPr lang="km-KH" sz="1900" dirty="0">
                          <a:solidFill>
                            <a:schemeClr val="tx1"/>
                          </a:solidFill>
                          <a:effectLst/>
                        </a:rPr>
                        <a:t>ថ្នាក់កណ្តាល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Limon R1"/>
                        <a:ea typeface="Times New Roman"/>
                        <a:cs typeface="Times New Roman"/>
                      </a:endParaRPr>
                    </a:p>
                  </a:txBody>
                  <a:tcPr marL="68668" marR="686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900" dirty="0">
                          <a:effectLst/>
                        </a:rPr>
                        <a:t> </a:t>
                      </a:r>
                      <a:endParaRPr lang="en-US" sz="1900" dirty="0">
                        <a:effectLst/>
                        <a:latin typeface="Limon R1"/>
                        <a:ea typeface="Times New Roman"/>
                        <a:cs typeface="Times New Roman"/>
                      </a:endParaRPr>
                    </a:p>
                  </a:txBody>
                  <a:tcPr marL="68668" marR="686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900">
                          <a:effectLst/>
                        </a:rPr>
                        <a:t> </a:t>
                      </a:r>
                      <a:endParaRPr lang="en-US" sz="1900">
                        <a:effectLst/>
                        <a:latin typeface="Limon R1"/>
                        <a:ea typeface="Times New Roman"/>
                        <a:cs typeface="Times New Roman"/>
                      </a:endParaRPr>
                    </a:p>
                  </a:txBody>
                  <a:tcPr marL="68668" marR="686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900">
                          <a:effectLst/>
                        </a:rPr>
                        <a:t> </a:t>
                      </a:r>
                      <a:endParaRPr lang="en-US" sz="1900">
                        <a:effectLst/>
                        <a:latin typeface="Limon R1"/>
                        <a:ea typeface="Times New Roman"/>
                        <a:cs typeface="Times New Roman"/>
                      </a:endParaRPr>
                    </a:p>
                  </a:txBody>
                  <a:tcPr marL="68668" marR="686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900" dirty="0">
                          <a:effectLst/>
                        </a:rPr>
                        <a:t> </a:t>
                      </a:r>
                      <a:endParaRPr lang="en-US" sz="1900" dirty="0">
                        <a:effectLst/>
                        <a:latin typeface="Limon R1"/>
                        <a:ea typeface="Times New Roman"/>
                        <a:cs typeface="Times New Roman"/>
                      </a:endParaRPr>
                    </a:p>
                  </a:txBody>
                  <a:tcPr marL="68668" marR="686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61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m-KH" sz="1900" spc="-60" dirty="0">
                          <a:solidFill>
                            <a:schemeClr val="tx1"/>
                          </a:solidFill>
                          <a:effectLst/>
                        </a:rPr>
                        <a:t>ក</a:t>
                      </a:r>
                      <a:r>
                        <a:rPr lang="ca-ES" sz="1900" spc="-6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km-KH" sz="1900" dirty="0">
                          <a:solidFill>
                            <a:schemeClr val="tx1"/>
                          </a:solidFill>
                          <a:effectLst/>
                        </a:rPr>
                        <a:t>ការគ្រប់គ្រងគោលនយោបាយ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m-KH" sz="1900" dirty="0">
                          <a:solidFill>
                            <a:schemeClr val="tx1"/>
                          </a:solidFill>
                          <a:effectLst/>
                        </a:rPr>
                        <a:t>សេដ្ឋកិច្ចនិងហិរញ្ញវត្ថុ</a:t>
                      </a:r>
                      <a:endParaRPr lang="en-US" sz="1900" dirty="0">
                        <a:solidFill>
                          <a:schemeClr val="tx1"/>
                        </a:solidFill>
                        <a:effectLst/>
                        <a:latin typeface="Limon R1"/>
                        <a:ea typeface="Times New Roman"/>
                        <a:cs typeface="Times New Roman"/>
                      </a:endParaRPr>
                    </a:p>
                  </a:txBody>
                  <a:tcPr marL="68668" marR="686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m-KH" sz="19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ការរៀបចំនិងតាមដានគោលនយោបាយហិ/សាធារណៈនិងកម្មវិធីចំណូល</a:t>
                      </a:r>
                      <a:r>
                        <a:rPr lang="km-KH" sz="1900" baseline="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 ចំណាយសាធារណៈ</a:t>
                      </a:r>
                      <a:endParaRPr lang="en-US" sz="1900" dirty="0" smtClean="0">
                        <a:effectLst/>
                        <a:latin typeface="Khmer MEF1" pitchFamily="2" charset="0"/>
                        <a:cs typeface="Khmer MEF1" pitchFamily="2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m-KH" sz="19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ការរៀបចំក្របខណ្ឌចំណាយរយៈពេលមធ្យមនិងក្របខណ្ឌម៉ាក្រូសេដ្ឋកិច្ច</a:t>
                      </a:r>
                      <a:endParaRPr lang="km-KH" sz="1900" dirty="0" smtClean="0">
                        <a:effectLst/>
                        <a:latin typeface="Khmer MEF1" pitchFamily="2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m-KH" sz="19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ការរៀបចំ  </a:t>
                      </a:r>
                      <a:r>
                        <a:rPr lang="km-KH" sz="19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និងគ្រប់គ្រងប្រព័ន្ធទិន្នន័យរបស់ក្រសួងសេដ្ឋកិច្ចនិងហិរញ្ញវត្ថុ</a:t>
                      </a:r>
                      <a:endParaRPr lang="en-US" sz="1900" dirty="0">
                        <a:effectLst/>
                        <a:latin typeface="Khmer MEF1" pitchFamily="2" charset="0"/>
                        <a:cs typeface="Khmer MEF1" pitchFamily="2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m-KH" sz="19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សកម្មភាព</a:t>
                      </a:r>
                      <a:r>
                        <a:rPr lang="km-KH" sz="19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ក្នុងក្របខ័ណ្ឌកែទំរង់ហិរញ្ញវត្ថុសាធារណ:</a:t>
                      </a:r>
                      <a:endParaRPr lang="en-US" sz="1900" dirty="0">
                        <a:effectLst/>
                        <a:latin typeface="Khmer MEF1" pitchFamily="2" charset="0"/>
                        <a:cs typeface="Khmer MEF1" pitchFamily="2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m-KH" sz="19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ការលប់បំបាត់មន្រ្តីខ្មោច សន្សំសំចៃ មុខងារនិងសេវាសាធារណៈ</a:t>
                      </a:r>
                      <a:endParaRPr lang="en-US" sz="19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668" marR="686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m-KH" sz="19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សវនកម្ម</a:t>
                      </a:r>
                      <a:endParaRPr lang="en-US" sz="1900" dirty="0">
                        <a:effectLst/>
                        <a:latin typeface="Khmer MEF1" pitchFamily="2" charset="0"/>
                        <a:cs typeface="Khmer MEF1" pitchFamily="2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- </a:t>
                      </a:r>
                      <a:r>
                        <a:rPr lang="km-KH" sz="19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ប្រព័ន្ធត្រួត​ពិនិត្យផ្ទៃក្នុង</a:t>
                      </a:r>
                      <a:endParaRPr lang="en-US" sz="1900" dirty="0">
                        <a:effectLst/>
                        <a:latin typeface="Khmer MEF1" pitchFamily="2" charset="0"/>
                        <a:cs typeface="Khmer MEF1" pitchFamily="2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-</a:t>
                      </a:r>
                      <a:r>
                        <a:rPr lang="km-KH" sz="1900" spc="-5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អនុលោមភាព</a:t>
                      </a:r>
                      <a:endParaRPr lang="en-US" sz="1900" dirty="0">
                        <a:effectLst/>
                        <a:latin typeface="Khmer MEF1" pitchFamily="2" charset="0"/>
                        <a:cs typeface="Khmer MEF1" pitchFamily="2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-</a:t>
                      </a:r>
                      <a:r>
                        <a:rPr lang="km-KH" sz="1900" spc="-5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សមិទ្ធកម្ម</a:t>
                      </a:r>
                      <a:endParaRPr lang="en-US" sz="19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668" marR="686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m-KH" sz="1900" dirty="0">
                          <a:effectLst/>
                        </a:rPr>
                        <a:t>៥០</a:t>
                      </a:r>
                      <a:endParaRPr lang="en-US" sz="1900" dirty="0">
                        <a:effectLst/>
                        <a:latin typeface="Limon R1"/>
                        <a:ea typeface="Times New Roman"/>
                        <a:cs typeface="Times New Roman"/>
                      </a:endParaRPr>
                    </a:p>
                  </a:txBody>
                  <a:tcPr marL="68668" marR="686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m-KH" sz="1900" dirty="0">
                          <a:effectLst/>
                        </a:rPr>
                        <a:t>ត្រីមាស ទី​ ១</a:t>
                      </a:r>
                      <a:endParaRPr lang="en-US" sz="1900" dirty="0">
                        <a:effectLst/>
                        <a:latin typeface="Limon R1"/>
                        <a:ea typeface="Times New Roman"/>
                        <a:cs typeface="Times New Roman"/>
                      </a:endParaRPr>
                    </a:p>
                  </a:txBody>
                  <a:tcPr marL="68668" marR="686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981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780" y="1"/>
            <a:ext cx="8506763" cy="1071119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sz="33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 </a:t>
            </a:r>
            <a:br>
              <a:rPr lang="en-US" sz="33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</a:br>
            <a:r>
              <a:rPr lang="km-KH" sz="33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/>
            </a:r>
            <a:br>
              <a:rPr lang="km-KH" sz="33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</a:br>
            <a:r>
              <a:rPr lang="km-KH" sz="33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/>
            </a:r>
            <a:br>
              <a:rPr lang="km-KH" sz="33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</a:br>
            <a:r>
              <a:rPr lang="en-US" sz="37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I</a:t>
            </a:r>
            <a:r>
              <a:rPr lang="en-US" sz="3700" dirty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. </a:t>
            </a:r>
            <a:r>
              <a:rPr lang="km-KH" sz="3700" dirty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សេចក្តីផ្តើម</a:t>
            </a:r>
            <a:r>
              <a:rPr lang="km-KH" sz="3700" b="1" dirty="0">
                <a:solidFill>
                  <a:srgbClr val="002060"/>
                </a:solidFill>
                <a:latin typeface="Khmer MEF1" pitchFamily="2" charset="0"/>
                <a:ea typeface="Khmer MEF1" pitchFamily="2" charset="0"/>
                <a:cs typeface="Khmer MEF1" pitchFamily="2" charset="0"/>
              </a:rPr>
              <a:t/>
            </a:r>
            <a:br>
              <a:rPr lang="km-KH" sz="3700" b="1" dirty="0">
                <a:solidFill>
                  <a:srgbClr val="002060"/>
                </a:solidFill>
                <a:latin typeface="Khmer MEF1" pitchFamily="2" charset="0"/>
                <a:ea typeface="Khmer MEF1" pitchFamily="2" charset="0"/>
                <a:cs typeface="Khmer MEF1" pitchFamily="2" charset="0"/>
              </a:rPr>
            </a:br>
            <a:r>
              <a:rPr lang="km-KH" sz="3700" b="1" dirty="0">
                <a:solidFill>
                  <a:srgbClr val="002060"/>
                </a:solidFill>
                <a:latin typeface="Khmer MEF1" pitchFamily="2" charset="0"/>
                <a:ea typeface="Khmer MEF1" pitchFamily="2" charset="0"/>
                <a:cs typeface="Khmer MEF1" pitchFamily="2" charset="0"/>
              </a:rPr>
              <a:t/>
            </a:r>
            <a:br>
              <a:rPr lang="km-KH" sz="3700" b="1" dirty="0">
                <a:solidFill>
                  <a:srgbClr val="002060"/>
                </a:solidFill>
                <a:latin typeface="Khmer MEF1" pitchFamily="2" charset="0"/>
                <a:ea typeface="Khmer MEF1" pitchFamily="2" charset="0"/>
                <a:cs typeface="Khmer MEF1" pitchFamily="2" charset="0"/>
              </a:rPr>
            </a:br>
            <a:r>
              <a:rPr lang="ca-ES" sz="3000" b="1" dirty="0">
                <a:solidFill>
                  <a:srgbClr val="3333CC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/>
            </a:r>
            <a:br>
              <a:rPr lang="ca-ES" sz="3000" b="1" dirty="0">
                <a:solidFill>
                  <a:srgbClr val="3333CC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</a:br>
            <a:endParaRPr lang="en-US" sz="3300" dirty="0">
              <a:solidFill>
                <a:srgbClr val="3333CC"/>
              </a:solidFill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075182"/>
            <a:ext cx="9982200" cy="7952947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m-KH" sz="2700" dirty="0">
                <a:solidFill>
                  <a:srgbClr val="0000CC"/>
                </a:solidFill>
                <a:latin typeface="Khmer MEF2" pitchFamily="2" charset="0"/>
                <a:ea typeface="Khmer OS System" pitchFamily="2" charset="0"/>
                <a:cs typeface="Khmer MEF2" pitchFamily="2" charset="0"/>
              </a:rPr>
              <a:t>១. សវតា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7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ច្បាប់ស្តីពីសវនកម្មនៃព្រះរាជាណាចក្រកម្ពុជាឆ្នាំ ២០០០ (មាត្រា ១, </a:t>
            </a:r>
            <a:r>
              <a:rPr lang="km-KH" sz="27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ជំពូកទី៩ទាំងមូលពី</a:t>
            </a:r>
            <a:r>
              <a:rPr lang="ca-ES" sz="27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មាត្រា ៤១</a:t>
            </a:r>
            <a:r>
              <a:rPr lang="en-US" sz="27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-</a:t>
            </a:r>
            <a:r>
              <a:rPr lang="km-KH" sz="27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៤៣</a:t>
            </a:r>
            <a:r>
              <a:rPr lang="ca-ES" sz="27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) </a:t>
            </a:r>
            <a:r>
              <a:rPr lang="km-KH" sz="27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ត្រូវបង្កើតសវនកម្ម</a:t>
            </a:r>
            <a:r>
              <a:rPr lang="km-KH" sz="2700" dirty="0" smtClean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ផ្ទៃក្នុង</a:t>
            </a:r>
            <a:endParaRPr lang="km-KH" sz="2700" dirty="0">
              <a:latin typeface="Khmer MEF1" pitchFamily="2" charset="0"/>
              <a:ea typeface="Khmer OS System" pitchFamily="2" charset="0"/>
              <a:cs typeface="Khmer MEF1" pitchFamily="2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7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នៅឆ្នាំ ២០០៤ រាជរដ្ឋាភិបាលកម្ពុជា បានដាក់ចេញនូវកម្មវិធីកែទម្រង់​ការគ្រប់គ្រងហិរញ្ញវត្ថុសាធារណៈ ក្នុងក្របខ័ណ្ឌនៃយុទ្ធសាស្រ្តចតុកោណដើម្បី កំណើន ការងារ សមធម៌ និងប្រសិទ្ធភាព</a:t>
            </a:r>
            <a:endParaRPr lang="km-KH" sz="2700" dirty="0">
              <a:latin typeface="Khmer MEF1" pitchFamily="2" charset="0"/>
              <a:ea typeface="Khmer OS System" pitchFamily="2" charset="0"/>
              <a:cs typeface="Khmer MEF1" pitchFamily="2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7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អនុក្រឹត្យលេខ​៤០ អនក្រ.បក ខែកុម្ភៈឆ្នាំ ២០០៥ ស្តីពីការរៀបចំនិងការប្រព្រឹត្តទៅនៃមុខងារសវនកម្មផ្ទៃក្នុងតាមបណ្តាស្ថាប័ន </a:t>
            </a:r>
            <a:r>
              <a:rPr lang="km-KH" sz="2700" dirty="0" smtClean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ក្រសួងនិងសហគ្រាស​​​​សា</a:t>
            </a:r>
            <a:r>
              <a:rPr lang="km-KH" sz="27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ធារណៈ</a:t>
            </a:r>
            <a:r>
              <a:rPr lang="ca-ES" sz="27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 </a:t>
            </a:r>
            <a:r>
              <a:rPr lang="km-KH" sz="27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 មាត្រា៤៣ តម្រូវឱ្យថ្នាក់ដឹកនាំអង្គភាពបង្កើត</a:t>
            </a:r>
            <a:r>
              <a:rPr lang="km-KH" sz="2700" dirty="0">
                <a:solidFill>
                  <a:srgbClr val="FF0000"/>
                </a:solidFill>
                <a:latin typeface="Khmer MEF1" pitchFamily="2" charset="0"/>
                <a:ea typeface="Khmer OS System" pitchFamily="2" charset="0"/>
                <a:cs typeface="Khmer MEF1" pitchFamily="2" charset="0"/>
              </a:rPr>
              <a:t>ប្រព័ន្ធ</a:t>
            </a:r>
            <a:r>
              <a:rPr lang="km-KH" sz="2700" dirty="0" smtClean="0">
                <a:solidFill>
                  <a:srgbClr val="FF0000"/>
                </a:solidFill>
                <a:latin typeface="Khmer MEF1" pitchFamily="2" charset="0"/>
                <a:ea typeface="Khmer OS System" pitchFamily="2" charset="0"/>
                <a:cs typeface="Khmer MEF1" pitchFamily="2" charset="0"/>
              </a:rPr>
              <a:t>គ្រប់គ្រង   ផ្ទៃ</a:t>
            </a:r>
            <a:r>
              <a:rPr lang="km-KH" sz="2700" dirty="0">
                <a:solidFill>
                  <a:srgbClr val="FF0000"/>
                </a:solidFill>
                <a:latin typeface="Khmer MEF1" pitchFamily="2" charset="0"/>
                <a:ea typeface="Khmer OS System" pitchFamily="2" charset="0"/>
                <a:cs typeface="Khmer MEF1" pitchFamily="2" charset="0"/>
              </a:rPr>
              <a:t>ក្នុង</a:t>
            </a:r>
            <a:endParaRPr lang="ca-ES" sz="2700" dirty="0">
              <a:solidFill>
                <a:srgbClr val="FF0000"/>
              </a:solidFill>
              <a:latin typeface="Khmer MEF1" pitchFamily="2" charset="0"/>
              <a:ea typeface="Khmer OS System" pitchFamily="2" charset="0"/>
              <a:cs typeface="Khmer MEF1" pitchFamily="2" charset="0"/>
            </a:endParaRPr>
          </a:p>
          <a:p>
            <a:pPr algn="just">
              <a:lnSpc>
                <a:spcPct val="150000"/>
              </a:lnSpc>
            </a:pPr>
            <a:endParaRPr lang="km-KH" sz="2700" dirty="0">
              <a:latin typeface="Khmer MEF1" pitchFamily="2" charset="0"/>
              <a:ea typeface="Khmer OS System" pitchFamily="2" charset="0"/>
              <a:cs typeface="Khmer MEF1" pitchFamily="2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km-KH" sz="2700" dirty="0">
              <a:latin typeface="Khmer MEF1" pitchFamily="2" charset="0"/>
              <a:ea typeface="Khmer OS System" pitchFamily="2" charset="0"/>
              <a:cs typeface="Khmer MEF1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883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133" y="377013"/>
            <a:ext cx="8193711" cy="1004746"/>
          </a:xfrm>
        </p:spPr>
        <p:txBody>
          <a:bodyPr/>
          <a:lstStyle/>
          <a:p>
            <a:pPr algn="l"/>
            <a:r>
              <a:rPr lang="ca-ES" sz="3000" dirty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៤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. 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ផែនការ</a:t>
            </a:r>
            <a:r>
              <a:rPr lang="ca-E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ចុះ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សវនកម្ម</a:t>
            </a:r>
            <a:endParaRPr lang="en-US" sz="3000" dirty="0">
              <a:solidFill>
                <a:srgbClr val="3333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01040" y="1554480"/>
            <a:ext cx="9288780" cy="5527040"/>
          </a:xfrm>
        </p:spPr>
        <p:txBody>
          <a:bodyPr/>
          <a:lstStyle/>
          <a:p>
            <a:pPr marL="391866" indent="-391866" algn="l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4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សវនករ​ផ្ទៃ​ក្នុងត្រូវ​បង្កើត និងកត់​ត្រា​ផែន​ការ​លម្អិតសម្រាប់</a:t>
            </a:r>
            <a:r>
              <a:rPr lang="ca-ES" sz="24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រាល់</a:t>
            </a:r>
            <a:r>
              <a:rPr lang="km-KH" sz="24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ការងារ​នីមួយៗ ក្នុង​នោះ​រួម​មានគោលបំណង កម្មវត្ថុ ​វិសាល​ភាព </a:t>
            </a:r>
            <a:r>
              <a:rPr lang="km-KH" sz="2400" dirty="0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ការ</a:t>
            </a:r>
            <a:r>
              <a:rPr lang="km-KH" sz="24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​បែង​ចែក​វេលា និងធនធាន</a:t>
            </a:r>
            <a:r>
              <a:rPr lang="ca-ES" sz="24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km-KH" sz="24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និងនីតិវិធីតេស្តលម្អិត។ </a:t>
            </a:r>
            <a:endParaRPr lang="en-US" sz="2400" dirty="0">
              <a:solidFill>
                <a:schemeClr val="tx1"/>
              </a:solidFill>
              <a:latin typeface="Khmer MEF1" pitchFamily="2" charset="0"/>
              <a:cs typeface="Khmer MEF1" pitchFamily="2" charset="0"/>
            </a:endParaRPr>
          </a:p>
          <a:p>
            <a:pPr marL="391866" indent="-391866" algn="l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4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ផែន​ការ</a:t>
            </a:r>
            <a:r>
              <a:rPr lang="ca-ES" sz="24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ចុះសវនកម្មជាយុទ្ធសាស្ត្រសវនកម្មមួយដែលសវនករត្រូវគិតគូររៀបចំជាមុន ដើម្បីអនុវត្តសវន</a:t>
            </a:r>
            <a:r>
              <a:rPr lang="ca-ES" sz="2400" dirty="0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កម្ម</a:t>
            </a:r>
            <a:r>
              <a:rPr lang="km-KH" sz="2400" dirty="0" smtClean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ប្រកបដោយប្រសិទ្ធភាព</a:t>
            </a:r>
            <a:endParaRPr lang="ca-ES" sz="2400" dirty="0">
              <a:solidFill>
                <a:schemeClr val="tx1"/>
              </a:solidFill>
              <a:latin typeface="Khmer MEF1" pitchFamily="2" charset="0"/>
              <a:cs typeface="Khmer MEF1" pitchFamily="2" charset="0"/>
            </a:endParaRPr>
          </a:p>
          <a:p>
            <a:pPr marL="391866" indent="-391866" algn="l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4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ផែន​ការ</a:t>
            </a:r>
            <a:r>
              <a:rPr lang="ca-ES" sz="24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ចុះសវនកម្មធ្វើឱ្យសវនករអនុវត្តការងារទទួលជោគជ័យតាមការរំពឹងទុក ។ </a:t>
            </a:r>
          </a:p>
        </p:txBody>
      </p:sp>
    </p:spTree>
    <p:extLst>
      <p:ext uri="{BB962C8B-B14F-4D97-AF65-F5344CB8AC3E}">
        <p14:creationId xmlns:p14="http://schemas.microsoft.com/office/powerpoint/2010/main" val="1966622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150" y="172721"/>
            <a:ext cx="8193711" cy="1004746"/>
          </a:xfrm>
        </p:spPr>
        <p:txBody>
          <a:bodyPr/>
          <a:lstStyle/>
          <a:p>
            <a:pPr algn="l"/>
            <a:r>
              <a:rPr lang="ca-ES" sz="3000" dirty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៤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. 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ផែនការ</a:t>
            </a:r>
            <a:r>
              <a:rPr lang="ca-E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ចុះ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សវនកម្ម</a:t>
            </a:r>
            <a:r>
              <a:rPr lang="ca-E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 (ត)</a:t>
            </a:r>
            <a:endParaRPr lang="en-US" sz="3000" dirty="0">
              <a:solidFill>
                <a:srgbClr val="3333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0520" y="949960"/>
            <a:ext cx="9288780" cy="6217920"/>
          </a:xfrm>
        </p:spPr>
        <p:txBody>
          <a:bodyPr/>
          <a:lstStyle/>
          <a:p>
            <a:pPr marL="391866" indent="-391866" algn="l">
              <a:lnSpc>
                <a:spcPct val="130000"/>
              </a:lnSpc>
              <a:buFont typeface="Arial" pitchFamily="34" charset="0"/>
              <a:buChar char="•"/>
            </a:pPr>
            <a:r>
              <a:rPr lang="km-KH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ផែន​ការ</a:t>
            </a: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ចុះសវនកម្មរួមមានសកម្មភាពសំខាន់ៗ ដូចខាងក្រោម៖</a:t>
            </a:r>
          </a:p>
          <a:p>
            <a:pPr marL="914354" lvl="1" indent="-391866" algn="l">
              <a:lnSpc>
                <a:spcPct val="130000"/>
              </a:lnSpc>
              <a:buFont typeface="Arial" pitchFamily="34" charset="0"/>
              <a:buChar char="•"/>
            </a:pPr>
            <a:r>
              <a:rPr lang="ca-ES" sz="2300" dirty="0">
                <a:solidFill>
                  <a:srgbClr val="00B050"/>
                </a:solidFill>
                <a:latin typeface="Khmer MEF1" pitchFamily="2" charset="0"/>
                <a:cs typeface="Khmer MEF1" pitchFamily="2" charset="0"/>
              </a:rPr>
              <a:t>កំណត់សវនដ្ឋានដែលជ្រើសរើសយកមកធ្វើសវនកម្ម</a:t>
            </a:r>
          </a:p>
          <a:p>
            <a:pPr marL="914354" lvl="1" indent="-391866" algn="l">
              <a:lnSpc>
                <a:spcPct val="130000"/>
              </a:lnSpc>
              <a:buFont typeface="Arial" pitchFamily="34" charset="0"/>
              <a:buChar char="•"/>
            </a:pPr>
            <a:r>
              <a:rPr lang="ca-ES" sz="2300" dirty="0">
                <a:solidFill>
                  <a:srgbClr val="00B050"/>
                </a:solidFill>
                <a:latin typeface="Khmer MEF1" pitchFamily="2" charset="0"/>
                <a:cs typeface="Khmer MEF1" pitchFamily="2" charset="0"/>
              </a:rPr>
              <a:t>រៀបចំក្រុមសវនកម្ម</a:t>
            </a:r>
          </a:p>
          <a:p>
            <a:pPr marL="914354" lvl="1" indent="-391866" algn="l">
              <a:lnSpc>
                <a:spcPct val="130000"/>
              </a:lnSpc>
              <a:buFont typeface="Arial" pitchFamily="34" charset="0"/>
              <a:buChar char="•"/>
            </a:pPr>
            <a:r>
              <a:rPr lang="ca-ES" sz="2300" dirty="0">
                <a:solidFill>
                  <a:srgbClr val="00B050"/>
                </a:solidFill>
                <a:latin typeface="Khmer MEF1" pitchFamily="2" charset="0"/>
                <a:cs typeface="Khmer MEF1" pitchFamily="2" charset="0"/>
              </a:rPr>
              <a:t>រៀបចំ</a:t>
            </a:r>
            <a:r>
              <a:rPr lang="km-KH" sz="2300" dirty="0">
                <a:solidFill>
                  <a:srgbClr val="00B050"/>
                </a:solidFill>
                <a:latin typeface="Khmer MEF1" pitchFamily="2" charset="0"/>
                <a:cs typeface="Khmer MEF1" pitchFamily="2" charset="0"/>
              </a:rPr>
              <a:t>លិខិត</a:t>
            </a:r>
            <a:r>
              <a:rPr lang="ca-ES" sz="2300" dirty="0">
                <a:solidFill>
                  <a:srgbClr val="00B050"/>
                </a:solidFill>
                <a:latin typeface="Khmer MEF1" pitchFamily="2" charset="0"/>
                <a:cs typeface="Khmer MEF1" pitchFamily="2" charset="0"/>
              </a:rPr>
              <a:t>បញ្ជា</a:t>
            </a:r>
            <a:r>
              <a:rPr lang="km-KH" sz="2300" dirty="0">
                <a:solidFill>
                  <a:srgbClr val="00B050"/>
                </a:solidFill>
                <a:latin typeface="Khmer MEF1" pitchFamily="2" charset="0"/>
                <a:cs typeface="Khmer MEF1" pitchFamily="2" charset="0"/>
              </a:rPr>
              <a:t>បេសកកម្ម</a:t>
            </a:r>
            <a:endParaRPr lang="ca-ES" sz="2300" dirty="0">
              <a:solidFill>
                <a:srgbClr val="00B050"/>
              </a:solidFill>
              <a:latin typeface="Khmer MEF1" pitchFamily="2" charset="0"/>
              <a:cs typeface="Khmer MEF1" pitchFamily="2" charset="0"/>
            </a:endParaRPr>
          </a:p>
          <a:p>
            <a:pPr marL="914354" lvl="1" indent="-391866" algn="l">
              <a:lnSpc>
                <a:spcPct val="130000"/>
              </a:lnSpc>
              <a:buFont typeface="Arial" pitchFamily="34" charset="0"/>
              <a:buChar char="•"/>
            </a:pPr>
            <a:r>
              <a:rPr lang="ca-ES" sz="2300" dirty="0">
                <a:solidFill>
                  <a:srgbClr val="00B050"/>
                </a:solidFill>
                <a:latin typeface="Khmer MEF1" pitchFamily="2" charset="0"/>
                <a:cs typeface="Khmer MEF1" pitchFamily="2" charset="0"/>
              </a:rPr>
              <a:t>កំណត់ធនធានហិរញ្ញវត្ថុ និងមធ្យោបាយសម្រាប់សវនកម្ម</a:t>
            </a:r>
          </a:p>
          <a:p>
            <a:pPr marL="914354" lvl="1" indent="-391866" algn="l">
              <a:lnSpc>
                <a:spcPct val="130000"/>
              </a:lnSpc>
              <a:buFont typeface="Arial" pitchFamily="34" charset="0"/>
              <a:buChar char="•"/>
            </a:pPr>
            <a:r>
              <a:rPr lang="en-AU" sz="2300" dirty="0" err="1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ប្រជុំផ្ទៃក្នុងក្រុមសវនករ</a:t>
            </a:r>
            <a:r>
              <a:rPr lang="km-KH" sz="23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 បែងចែកភារកិច្ច ពន្យល់ថាធ្វើអ្វី និងធ្វើយ៉ាងម៉េច</a:t>
            </a:r>
            <a:endParaRPr lang="ca-ES" sz="2300" dirty="0">
              <a:solidFill>
                <a:schemeClr val="tx1"/>
              </a:solidFill>
              <a:latin typeface="Khmer MEF1" pitchFamily="2" charset="0"/>
              <a:cs typeface="Khmer MEF1" pitchFamily="2" charset="0"/>
            </a:endParaRPr>
          </a:p>
          <a:p>
            <a:pPr marL="914354" lvl="1" indent="-391866" algn="l">
              <a:lnSpc>
                <a:spcPct val="130000"/>
              </a:lnSpc>
              <a:buFont typeface="Arial" pitchFamily="34" charset="0"/>
              <a:buChar char="•"/>
            </a:pPr>
            <a:r>
              <a:rPr lang="km-KH" sz="23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បំពេញផែនការ</a:t>
            </a:r>
            <a:r>
              <a:rPr lang="ca-ES" sz="23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ត្រួត</a:t>
            </a:r>
            <a:r>
              <a:rPr lang="km-KH" sz="23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ពិនិត្យក្រុម</a:t>
            </a:r>
            <a:r>
              <a:rPr lang="ca-ES" sz="23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 និងផែនការសមាជិកក្រុម</a:t>
            </a:r>
          </a:p>
          <a:p>
            <a:pPr marL="914354" lvl="1" indent="-391866" algn="l">
              <a:lnSpc>
                <a:spcPct val="130000"/>
              </a:lnSpc>
              <a:buFont typeface="Arial" pitchFamily="34" charset="0"/>
              <a:buChar char="•"/>
            </a:pPr>
            <a:r>
              <a:rPr lang="ca-ES" sz="23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រៀបចំ</a:t>
            </a:r>
            <a:r>
              <a:rPr lang="km-KH" sz="23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សំណើសុំឯកសារ</a:t>
            </a:r>
            <a:endParaRPr lang="ca-ES" sz="2300" dirty="0">
              <a:solidFill>
                <a:schemeClr val="tx1"/>
              </a:solidFill>
              <a:latin typeface="Khmer MEF1" pitchFamily="2" charset="0"/>
              <a:cs typeface="Khmer MEF1" pitchFamily="2" charset="0"/>
            </a:endParaRPr>
          </a:p>
          <a:p>
            <a:pPr marL="914354" lvl="1" indent="-391866" algn="l">
              <a:lnSpc>
                <a:spcPct val="130000"/>
              </a:lnSpc>
              <a:buFont typeface="Arial" pitchFamily="34" charset="0"/>
              <a:buChar char="•"/>
            </a:pPr>
            <a:r>
              <a:rPr lang="ca-ES" sz="23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កំណត់</a:t>
            </a:r>
            <a:r>
              <a:rPr lang="km-KH" sz="23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ប្រតិទិន</a:t>
            </a:r>
            <a:r>
              <a:rPr lang="ca-ES" sz="23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ចុះសវនកម្ម</a:t>
            </a:r>
            <a:r>
              <a:rPr lang="km-KH" sz="23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តាមគោលដៅកំណត់</a:t>
            </a:r>
            <a:endParaRPr lang="ca-ES" sz="2300" dirty="0">
              <a:solidFill>
                <a:schemeClr val="tx1"/>
              </a:solidFill>
              <a:latin typeface="Khmer MEF1" pitchFamily="2" charset="0"/>
              <a:cs typeface="Khmer MEF1" pitchFamily="2" charset="0"/>
            </a:endParaRPr>
          </a:p>
          <a:p>
            <a:pPr marL="914354" lvl="1" indent="-391866" algn="l">
              <a:lnSpc>
                <a:spcPct val="130000"/>
              </a:lnSpc>
              <a:buFont typeface="Arial" pitchFamily="34" charset="0"/>
              <a:buChar char="•"/>
            </a:pPr>
            <a:r>
              <a:rPr lang="ca-ES" sz="23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រៀបចំរបៀវារៈសម្រាប់កិច្ចប្រជុំដំបូង</a:t>
            </a:r>
          </a:p>
          <a:p>
            <a:pPr marL="914354" lvl="1" indent="-391866" algn="l">
              <a:lnSpc>
                <a:spcPct val="130000"/>
              </a:lnSpc>
              <a:buFont typeface="Arial" pitchFamily="34" charset="0"/>
              <a:buChar char="•"/>
            </a:pPr>
            <a:r>
              <a:rPr lang="ca-ES" sz="23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ជូនដំណឹងដល់សវនដ្ឋាន</a:t>
            </a:r>
          </a:p>
          <a:p>
            <a:pPr marL="914354" lvl="1" indent="-391866" algn="l">
              <a:lnSpc>
                <a:spcPct val="130000"/>
              </a:lnSpc>
              <a:buFont typeface="Arial" pitchFamily="34" charset="0"/>
              <a:buChar char="•"/>
            </a:pPr>
            <a:r>
              <a:rPr lang="km-KH" sz="23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បំពេញទម្រង់ឆែកគុណភាពផែនការ</a:t>
            </a:r>
            <a:r>
              <a:rPr lang="ca-ES" sz="23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ចុះ</a:t>
            </a:r>
            <a:r>
              <a:rPr lang="km-KH" sz="23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សវនកម្ម</a:t>
            </a:r>
            <a:r>
              <a:rPr lang="ca-ES" sz="23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 ។</a:t>
            </a:r>
          </a:p>
          <a:p>
            <a:pPr marL="914354" lvl="1" indent="-391866" algn="l">
              <a:lnSpc>
                <a:spcPct val="130000"/>
              </a:lnSpc>
              <a:buFont typeface="Arial" pitchFamily="34" charset="0"/>
              <a:buChar char="•"/>
            </a:pPr>
            <a:endParaRPr lang="en-US" sz="2300" dirty="0">
              <a:solidFill>
                <a:schemeClr val="tx1"/>
              </a:solidFill>
              <a:latin typeface="Khmer MEF1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526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0683" y="345440"/>
            <a:ext cx="8193711" cy="777240"/>
          </a:xfrm>
        </p:spPr>
        <p:txBody>
          <a:bodyPr/>
          <a:lstStyle/>
          <a:p>
            <a:pPr algn="l"/>
            <a:r>
              <a:rPr lang="ca-ES" sz="3000" dirty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៤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. 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ផែនការ</a:t>
            </a:r>
            <a:r>
              <a:rPr lang="ca-E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ចុះ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សវនកម្ម</a:t>
            </a:r>
            <a:r>
              <a:rPr lang="ca-E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 (ត)</a:t>
            </a:r>
            <a:endParaRPr lang="en-US" sz="3000" dirty="0">
              <a:solidFill>
                <a:srgbClr val="C00000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25780" y="2072640"/>
            <a:ext cx="9551670" cy="4836160"/>
          </a:xfrm>
        </p:spPr>
        <p:txBody>
          <a:bodyPr/>
          <a:lstStyle/>
          <a:p>
            <a:pPr marL="391866" indent="-391866" algn="l">
              <a:lnSpc>
                <a:spcPct val="130000"/>
              </a:lnSpc>
              <a:buFont typeface="Arial" pitchFamily="34" charset="0"/>
              <a:buChar char="•"/>
            </a:pPr>
            <a:r>
              <a:rPr lang="ca-ES" sz="24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សវនករត្រូវជ្រើសរើសសវនដ្ឋានដើម្បីចុះធ្វើសវនកម្ម </a:t>
            </a:r>
          </a:p>
          <a:p>
            <a:pPr marL="391866" indent="-391866" algn="l">
              <a:lnSpc>
                <a:spcPct val="130000"/>
              </a:lnSpc>
              <a:buFont typeface="Arial" pitchFamily="34" charset="0"/>
              <a:buChar char="•"/>
            </a:pPr>
            <a:r>
              <a:rPr lang="ca-ES" sz="24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សវនដ្ឋានដែលជាគោលដៅសម្រាប់ជ្រើសរើសយកមកធ្វើសវនកម្មគឺត្រូវតែមាននៅក្នុងផែនការសវនកម្មប្រចាំឆ្នាំ</a:t>
            </a:r>
          </a:p>
          <a:p>
            <a:pPr marL="391866" indent="-391866" algn="l">
              <a:lnSpc>
                <a:spcPct val="130000"/>
              </a:lnSpc>
              <a:buFont typeface="Arial" pitchFamily="34" charset="0"/>
              <a:buChar char="•"/>
            </a:pPr>
            <a:r>
              <a:rPr lang="km-KH" sz="24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ប្រធាន</a:t>
            </a:r>
            <a:r>
              <a:rPr lang="ca-ES" sz="24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អង្គភាព</a:t>
            </a:r>
            <a:r>
              <a:rPr lang="km-KH" sz="24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សវនកម្មផ្ទៃក្នុង ក្នុង​នាម​ជា​អ្នក​គ្រប់គ្រង​លើ​</a:t>
            </a:r>
            <a:r>
              <a:rPr lang="ca-ES" sz="24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កា</a:t>
            </a:r>
            <a:r>
              <a:rPr lang="km-KH" sz="24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រងារ​សវនកម្ម​ផ្ទៃ​ក្នុង</a:t>
            </a:r>
            <a:r>
              <a:rPr lang="ca-ES" sz="24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អាចកំណត់សវនដ្ឋាន</a:t>
            </a:r>
            <a:r>
              <a:rPr lang="km-KH" sz="24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​</a:t>
            </a:r>
            <a:r>
              <a:rPr lang="ca-ES" sz="24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សម្រាប់</a:t>
            </a:r>
            <a:r>
              <a:rPr lang="km-KH" sz="24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ធ្វើ​សវនកម្ម </a:t>
            </a:r>
            <a:endParaRPr lang="ca-ES" sz="2400" dirty="0">
              <a:solidFill>
                <a:schemeClr val="tx1"/>
              </a:solidFill>
              <a:latin typeface="Khmer MEF1" pitchFamily="2" charset="0"/>
              <a:cs typeface="Khmer MEF1" pitchFamily="2" charset="0"/>
            </a:endParaRPr>
          </a:p>
          <a:p>
            <a:pPr marL="391866" indent="-391866" algn="l">
              <a:lnSpc>
                <a:spcPct val="130000"/>
              </a:lnSpc>
              <a:buFont typeface="Arial" pitchFamily="34" charset="0"/>
              <a:buChar char="•"/>
            </a:pPr>
            <a:r>
              <a:rPr lang="ca-ES" sz="24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ករណីពិសេសប្រធានក្រសួង ស្ថាប័ន អាចកំណត់សវនដ្ឋាន</a:t>
            </a:r>
            <a:r>
              <a:rPr lang="km-KH" sz="24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​</a:t>
            </a:r>
            <a:r>
              <a:rPr lang="ca-ES" sz="24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 ទោះបីមិនមានលើកនៅក្នុងផែនការសវនកម្មប្រចាំឆ្នាំក៏ដោយ  ។</a:t>
            </a:r>
          </a:p>
          <a:p>
            <a:pPr marL="391866" indent="-391866" algn="l">
              <a:lnSpc>
                <a:spcPct val="130000"/>
              </a:lnSpc>
              <a:buFont typeface="Arial" pitchFamily="34" charset="0"/>
              <a:buChar char="•"/>
            </a:pPr>
            <a:endParaRPr lang="ca-ES" sz="2400" dirty="0">
              <a:solidFill>
                <a:schemeClr val="tx1"/>
              </a:solidFill>
              <a:latin typeface="Khmer MEF1" pitchFamily="2" charset="0"/>
              <a:cs typeface="Khmer MEF1" pitchFamily="2" charset="0"/>
            </a:endParaRPr>
          </a:p>
          <a:p>
            <a:pPr marL="391866" indent="-391866" algn="l">
              <a:lnSpc>
                <a:spcPct val="130000"/>
              </a:lnSpc>
              <a:buFont typeface="Arial" pitchFamily="34" charset="0"/>
              <a:buChar char="•"/>
            </a:pPr>
            <a:endParaRPr lang="ca-ES" sz="2400" dirty="0">
              <a:solidFill>
                <a:schemeClr val="tx1"/>
              </a:solidFill>
              <a:latin typeface="Khmer MEF1" pitchFamily="2" charset="0"/>
              <a:cs typeface="Khmer MEF1" pitchFamily="2" charset="0"/>
            </a:endParaRPr>
          </a:p>
          <a:p>
            <a:pPr marL="391866" indent="-391866" algn="l">
              <a:lnSpc>
                <a:spcPct val="130000"/>
              </a:lnSpc>
              <a:buFont typeface="Arial" pitchFamily="34" charset="0"/>
              <a:buChar char="•"/>
            </a:pPr>
            <a:endParaRPr lang="ca-ES" sz="2400" dirty="0">
              <a:solidFill>
                <a:schemeClr val="tx1"/>
              </a:solidFill>
              <a:latin typeface="Khmer MEF1" pitchFamily="2" charset="0"/>
              <a:cs typeface="Khmer MEF1" pitchFamily="2" charset="0"/>
            </a:endParaRPr>
          </a:p>
          <a:p>
            <a:pPr marL="914354" lvl="1" indent="-391866" algn="l">
              <a:lnSpc>
                <a:spcPct val="130000"/>
              </a:lnSpc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150" y="1266993"/>
            <a:ext cx="665988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en-US" sz="2700" dirty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ក. </a:t>
            </a:r>
            <a:r>
              <a:rPr lang="en-US" sz="2700" dirty="0" err="1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កំណត់សវនដ្ឋាន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554519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150" y="172721"/>
            <a:ext cx="8193711" cy="1004746"/>
          </a:xfrm>
        </p:spPr>
        <p:txBody>
          <a:bodyPr/>
          <a:lstStyle/>
          <a:p>
            <a:pPr algn="l"/>
            <a:r>
              <a:rPr lang="ca-ES" sz="3000" dirty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៤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. 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ផែនការ</a:t>
            </a:r>
            <a:r>
              <a:rPr lang="ca-E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ចុះ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សវនកម្ម</a:t>
            </a:r>
            <a:r>
              <a:rPr lang="ca-E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 (ត)</a:t>
            </a:r>
            <a:endParaRPr lang="en-US" sz="3000" dirty="0">
              <a:solidFill>
                <a:srgbClr val="C00000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25780" y="1899920"/>
            <a:ext cx="9288780" cy="5181600"/>
          </a:xfrm>
        </p:spPr>
        <p:txBody>
          <a:bodyPr/>
          <a:lstStyle/>
          <a:p>
            <a:pPr marL="391866" indent="-391866" algn="l">
              <a:lnSpc>
                <a:spcPct val="130000"/>
              </a:lnSpc>
              <a:buFont typeface="Arial" pitchFamily="34" charset="0"/>
              <a:buChar char="•"/>
            </a:pPr>
            <a:r>
              <a:rPr lang="ca-ES" sz="24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បន្ទាប់ពីកំណត់សវនដ្ឋាន</a:t>
            </a:r>
            <a:r>
              <a:rPr lang="km-KH" sz="24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​</a:t>
            </a:r>
            <a:r>
              <a:rPr lang="ca-ES" sz="24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សម្រាប់</a:t>
            </a:r>
            <a:r>
              <a:rPr lang="km-KH" sz="24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ធ្វើ​សវនកម្ម</a:t>
            </a:r>
            <a:r>
              <a:rPr lang="ca-ES" sz="24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រួច </a:t>
            </a:r>
            <a:r>
              <a:rPr lang="km-KH" sz="24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ប្រធាន</a:t>
            </a:r>
            <a:r>
              <a:rPr lang="ca-ES" sz="24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អង្គភាព</a:t>
            </a:r>
            <a:r>
              <a:rPr lang="km-KH" sz="24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សវនកម្មផ្ទៃក្នុង</a:t>
            </a:r>
            <a:r>
              <a:rPr lang="ca-ES" sz="24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 បានចាត់ចែងឱ្យមានការរៀបចំក្រុមសវនករសម្រាប់ចុះសវនកម្ម </a:t>
            </a:r>
          </a:p>
          <a:p>
            <a:pPr marL="391866" indent="-391866" algn="l">
              <a:lnSpc>
                <a:spcPct val="130000"/>
              </a:lnSpc>
              <a:buFont typeface="Arial" pitchFamily="34" charset="0"/>
              <a:buChar char="•"/>
            </a:pPr>
            <a:r>
              <a:rPr lang="ca-ES" sz="24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ក្រុមសវនករអាចមានសមាជិកពី ៣ ទៅ ៥ នាក់ យោងទៅតាមទំហំសវនដ្ឋាន ហើយប្រធានក្រុមត្រូវជ្រើសរើសនូវសវនករដែលមានបទពិសោធន៍សម្រាប់ទទួលខុសត្រូវការងារសវនកម្ម </a:t>
            </a:r>
          </a:p>
          <a:p>
            <a:pPr marL="391866" indent="-391866" algn="l">
              <a:lnSpc>
                <a:spcPct val="130000"/>
              </a:lnSpc>
              <a:buFont typeface="Arial" pitchFamily="34" charset="0"/>
              <a:buChar char="•"/>
            </a:pPr>
            <a:r>
              <a:rPr lang="ca-ES" sz="24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ក្រុមសវនករត្រូវបំពេញការងារសវនកម្មក្នុងស្មារតីសាមគ្គីភាពព្យាយាម គោរពតាមជំនាញ និងទទួលខុសត្រូវ ។</a:t>
            </a:r>
          </a:p>
          <a:p>
            <a:pPr marL="914354" lvl="1" indent="-391866" algn="l">
              <a:lnSpc>
                <a:spcPct val="130000"/>
              </a:lnSpc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150" y="1065912"/>
            <a:ext cx="473202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en-US" sz="2700" dirty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ខ. </a:t>
            </a:r>
            <a:r>
              <a:rPr lang="ca-ES" sz="2700" dirty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រៀបចំក្រុមសវនកម្ម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997730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150" y="172721"/>
            <a:ext cx="8193711" cy="1004746"/>
          </a:xfrm>
        </p:spPr>
        <p:txBody>
          <a:bodyPr/>
          <a:lstStyle/>
          <a:p>
            <a:pPr algn="l"/>
            <a:r>
              <a:rPr lang="ca-ES" sz="3000" dirty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៤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. 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ផែនការ</a:t>
            </a:r>
            <a:r>
              <a:rPr lang="ca-E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ចុះ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សវនកម្ម</a:t>
            </a:r>
            <a:r>
              <a:rPr lang="ca-E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 (ត)</a:t>
            </a:r>
            <a:endParaRPr lang="en-US" sz="3000" dirty="0">
              <a:solidFill>
                <a:srgbClr val="C00000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3845" y="1813560"/>
            <a:ext cx="9288780" cy="5267960"/>
          </a:xfrm>
        </p:spPr>
        <p:txBody>
          <a:bodyPr/>
          <a:lstStyle/>
          <a:p>
            <a:pPr marL="391866" indent="-391866" algn="l">
              <a:lnSpc>
                <a:spcPct val="130000"/>
              </a:lnSpc>
              <a:buFont typeface="Arial" pitchFamily="34" charset="0"/>
              <a:buChar char="•"/>
            </a:pP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នៅពេលក្រុមសវនករ ត្រូវបានអនុម័ត ការរៀបចំលិខិតបញ្ជា     បេសសកម្មមួយត្រូវបានធ្វើឡើង </a:t>
            </a:r>
          </a:p>
          <a:p>
            <a:pPr marL="391866" indent="-391866" algn="l">
              <a:lnSpc>
                <a:spcPct val="130000"/>
              </a:lnSpc>
              <a:buFont typeface="Arial" pitchFamily="34" charset="0"/>
              <a:buChar char="•"/>
            </a:pP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ខ្លឹមសារ</a:t>
            </a:r>
            <a:r>
              <a:rPr lang="km-KH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លិខិតបញ្ជាបេសកកម្ម</a:t>
            </a: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 រួមបញ្ចូលនូវសមាសភាពសវនករ គោលដៅ </a:t>
            </a:r>
            <a:r>
              <a:rPr lang="km-KH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និង</a:t>
            </a: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កម្មវត្ថុសវនកម្ម កាលរិច្ឆេទចេញដំណើរ និងបញ្ចប់និងមធ្យោបាយធ្វើដំណើរ</a:t>
            </a:r>
          </a:p>
          <a:p>
            <a:pPr marL="391866" indent="-391866" algn="l">
              <a:lnSpc>
                <a:spcPct val="130000"/>
              </a:lnSpc>
              <a:buFont typeface="Arial" pitchFamily="34" charset="0"/>
              <a:buChar char="•"/>
            </a:pP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ជាធម្មតា</a:t>
            </a:r>
            <a:r>
              <a:rPr lang="km-KH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លិខិតបញ្ជាបេសកកម្ម</a:t>
            </a: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km-KH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សម្រាប់</a:t>
            </a: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សុំអនុម័តពីប្រធានក្រសួង ស្ថាប័ន ត្រូវអមជាមួយកំណត់បង្ហាញរឿងដែលមានការឯកភាពតាមឋានានុក្រមនៃថ្នាក់ដឹកនាំអង្គភាពសវនកម្ម ។</a:t>
            </a:r>
          </a:p>
          <a:p>
            <a:pPr marL="914354" lvl="1" indent="-391866" algn="l">
              <a:lnSpc>
                <a:spcPct val="130000"/>
              </a:lnSpc>
              <a:buFont typeface="Arial" pitchFamily="34" charset="0"/>
              <a:buChar char="•"/>
            </a:pPr>
            <a:endParaRPr lang="en-US" sz="2300" dirty="0">
              <a:solidFill>
                <a:schemeClr val="tx1"/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150" y="1065912"/>
            <a:ext cx="806196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en-US" sz="2700" dirty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គ. </a:t>
            </a:r>
            <a:r>
              <a:rPr lang="ca-ES" sz="2700" dirty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រៀបចំ</a:t>
            </a:r>
            <a:r>
              <a:rPr lang="km-KH" sz="2700" dirty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លិខិត</a:t>
            </a:r>
            <a:r>
              <a:rPr lang="ca-ES" sz="2700" dirty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បញ្ជា</a:t>
            </a:r>
            <a:r>
              <a:rPr lang="km-KH" sz="2700" dirty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បេសកកម្ម</a:t>
            </a:r>
            <a:r>
              <a:rPr lang="en-US" sz="2700" dirty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3700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150" y="172721"/>
            <a:ext cx="8193711" cy="1004746"/>
          </a:xfrm>
        </p:spPr>
        <p:txBody>
          <a:bodyPr/>
          <a:lstStyle/>
          <a:p>
            <a:pPr algn="l"/>
            <a:r>
              <a:rPr lang="ca-ES" sz="3000" dirty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៤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. 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ផែនការ</a:t>
            </a:r>
            <a:r>
              <a:rPr lang="ca-E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ចុះ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សវនកម្ម</a:t>
            </a:r>
            <a:r>
              <a:rPr lang="ca-E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 (ត)</a:t>
            </a:r>
            <a:endParaRPr lang="en-US" sz="3000" dirty="0">
              <a:solidFill>
                <a:srgbClr val="C00000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25780" y="2159000"/>
            <a:ext cx="9288780" cy="4231640"/>
          </a:xfrm>
        </p:spPr>
        <p:txBody>
          <a:bodyPr/>
          <a:lstStyle/>
          <a:p>
            <a:pPr marL="391866" indent="-391866" algn="l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ធនធានសវនកម្ម</a:t>
            </a:r>
            <a:r>
              <a:rPr lang="km-KH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(ធនធានហិរញ្ញវត្ថុ និងមធ្យាបាយធ្វើដំណើរ)ជាកត្តាសំខាន់សម្រាប់កំណត់ភាពជោគជ័យនៃការងារសវនកម្ម </a:t>
            </a:r>
          </a:p>
          <a:p>
            <a:pPr marL="391866" indent="-391866" algn="l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ធនធានសវនកម្ម ដូចជា ប្រាក់ហោប៉ៅ ប្រាក់ហូបចុក សោហ៊ុយ</a:t>
            </a:r>
            <a:r>
              <a:rPr lang="km-KH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ស្នាក់នៅ និងសោហ៊ុ</a:t>
            </a:r>
            <a:r>
              <a:rPr lang="km-KH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យ</a:t>
            </a: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ធ្វើដំណើរ </a:t>
            </a:r>
          </a:p>
          <a:p>
            <a:pPr marL="391866" indent="-391866" algn="l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ប្រាក់ទាំងនេះត្រូវគណនាឲ្យបានសមស្របតាមបទប្បញ្ញត្តិ និងត្រូវស្នើសុំជាមុន។</a:t>
            </a:r>
          </a:p>
          <a:p>
            <a:pPr marL="914354" lvl="1" indent="-391866" algn="l">
              <a:lnSpc>
                <a:spcPct val="130000"/>
              </a:lnSpc>
              <a:buFont typeface="Arial" pitchFamily="34" charset="0"/>
              <a:buChar char="•"/>
            </a:pPr>
            <a:endParaRPr lang="en-US" sz="2300" dirty="0">
              <a:solidFill>
                <a:schemeClr val="tx1"/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150" y="1209040"/>
            <a:ext cx="8412480" cy="488339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1"/>
            <a:r>
              <a:rPr lang="en-US" sz="2500" dirty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ង. </a:t>
            </a:r>
            <a:r>
              <a:rPr lang="ca-ES" sz="2500" dirty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កំណត់ធនធានហិរញ្ញវត្ថុ និងមធ្យោបាយសម្រាប់សវនកម្ម</a:t>
            </a:r>
            <a:endParaRPr lang="en-US" sz="2500" dirty="0">
              <a:solidFill>
                <a:srgbClr val="C00000"/>
              </a:solidFill>
              <a:latin typeface="Khmer MEF2" pitchFamily="2" charset="0"/>
              <a:ea typeface="DaunPenh" pitchFamily="2" charset="0"/>
              <a:cs typeface="Khmer MEF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634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150" y="172721"/>
            <a:ext cx="8193711" cy="1004746"/>
          </a:xfrm>
        </p:spPr>
        <p:txBody>
          <a:bodyPr/>
          <a:lstStyle/>
          <a:p>
            <a:pPr algn="l"/>
            <a:r>
              <a:rPr lang="ca-ES" sz="3000" dirty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៤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. 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ផែនការ</a:t>
            </a:r>
            <a:r>
              <a:rPr lang="ca-E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ចុះ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សវនកម្ម</a:t>
            </a:r>
            <a:r>
              <a:rPr lang="ca-E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 (ត)</a:t>
            </a:r>
            <a:endParaRPr lang="en-US" sz="3000" dirty="0">
              <a:solidFill>
                <a:srgbClr val="C00000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38150" y="2245360"/>
            <a:ext cx="9551670" cy="4231640"/>
          </a:xfrm>
        </p:spPr>
        <p:txBody>
          <a:bodyPr/>
          <a:lstStyle/>
          <a:p>
            <a:pPr marL="391866" indent="-391866" algn="l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សវនករ គួរធ្វើការប្រជុំផ្ទៃក្នុងនៃក្រុមសវនករជាមុន ដើម្បីពិភាក្សាអំពីយុទ្ធសាស្ត្រការងារសំខាន់ៗដែលត្រូវផ្តោតការយកចិត្តទុកដាក់ និងបែងចែកការងារជូនសមាជិកក្រុមឲ្យបានសមស្រប </a:t>
            </a:r>
          </a:p>
          <a:p>
            <a:pPr marL="391866" indent="-391866" algn="l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ការពិភាក្សាផ្ទៃក្នុងគឺជាផ្នែកមួយនៃផែនការចុះសវនកម្មដែលជួយឱ្យការងារសវនកម្មមានប្រសិទ្ធភាព និងសម្រេចតាមការរំពឹ</a:t>
            </a:r>
            <a:r>
              <a:rPr lang="km-KH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ង</a:t>
            </a: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ទុក ។</a:t>
            </a:r>
          </a:p>
          <a:p>
            <a:pPr marL="914354" lvl="1" indent="-391866" algn="l">
              <a:lnSpc>
                <a:spcPct val="130000"/>
              </a:lnSpc>
              <a:buFont typeface="Arial" pitchFamily="34" charset="0"/>
              <a:buChar char="•"/>
            </a:pPr>
            <a:endParaRPr lang="en-US" sz="2300" dirty="0">
              <a:solidFill>
                <a:schemeClr val="tx1"/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150" y="1295401"/>
            <a:ext cx="841248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1"/>
            <a:r>
              <a:rPr lang="en-US" sz="2700" dirty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ច. </a:t>
            </a:r>
            <a:r>
              <a:rPr lang="en-AU" sz="2700" dirty="0" err="1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ប្រជុំផ្ទៃក្នុងក្រុមសវនករ</a:t>
            </a:r>
            <a:endParaRPr lang="en-US" sz="2700" dirty="0">
              <a:solidFill>
                <a:srgbClr val="C00000"/>
              </a:solidFill>
              <a:latin typeface="Khmer MEF2" pitchFamily="2" charset="0"/>
              <a:ea typeface="DaunPenh" pitchFamily="2" charset="0"/>
              <a:cs typeface="Khmer MEF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406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150" y="172721"/>
            <a:ext cx="8193711" cy="1004746"/>
          </a:xfrm>
        </p:spPr>
        <p:txBody>
          <a:bodyPr/>
          <a:lstStyle/>
          <a:p>
            <a:pPr algn="l"/>
            <a:r>
              <a:rPr lang="ca-ES" sz="3000" dirty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៤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. 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ផែនការ</a:t>
            </a:r>
            <a:r>
              <a:rPr lang="ca-E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ចុះ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សវនកម្ម</a:t>
            </a:r>
            <a:r>
              <a:rPr lang="ca-E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 (ត)</a:t>
            </a:r>
            <a:endParaRPr lang="en-US" sz="3000" dirty="0">
              <a:solidFill>
                <a:srgbClr val="C00000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25780" y="1813560"/>
            <a:ext cx="9639300" cy="4663440"/>
          </a:xfrm>
        </p:spPr>
        <p:txBody>
          <a:bodyPr/>
          <a:lstStyle/>
          <a:p>
            <a:pPr marL="391866" indent="-391866" algn="l">
              <a:lnSpc>
                <a:spcPct val="130000"/>
              </a:lnSpc>
              <a:buFont typeface="Arial" pitchFamily="34" charset="0"/>
              <a:buChar char="•"/>
            </a:pP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នីតិវិធីសវនកម្មបានតម្រូវឱ្យសវនកររៀបចំផែនការត្រួតពិនិត្យក្រុមនិងផែនការសកម្មភាពសមាជិកក្រុម</a:t>
            </a:r>
          </a:p>
          <a:p>
            <a:pPr marL="391866" indent="-391866" algn="l">
              <a:lnSpc>
                <a:spcPct val="130000"/>
              </a:lnSpc>
              <a:buFont typeface="Arial" pitchFamily="34" charset="0"/>
              <a:buChar char="•"/>
            </a:pP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ផែនការត្រួតពិនិត្យក្រុមត្រូវបានរៀបចំឡើងសម្រាប់ប្រធានក្រុមសវនករ ត្រួតពិនិត្យលើភាពគ្រប់គ្រាន់នៃការងារ</a:t>
            </a:r>
            <a:r>
              <a:rPr lang="km-KH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ចាំបាច់កម្រិត</a:t>
            </a: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ក្រុម</a:t>
            </a:r>
            <a:r>
              <a:rPr lang="km-KH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ត្រូវធ្វើ</a:t>
            </a:r>
            <a:endParaRPr lang="ca-ES" sz="2700" dirty="0">
              <a:solidFill>
                <a:schemeClr val="tx1"/>
              </a:solidFill>
              <a:latin typeface="Khmer MEF1" pitchFamily="2" charset="0"/>
              <a:cs typeface="Khmer MEF1" pitchFamily="2" charset="0"/>
            </a:endParaRPr>
          </a:p>
          <a:p>
            <a:pPr marL="391866" indent="-391866" algn="l">
              <a:lnSpc>
                <a:spcPct val="130000"/>
              </a:lnSpc>
              <a:buFont typeface="Arial" pitchFamily="34" charset="0"/>
              <a:buChar char="•"/>
            </a:pPr>
            <a:r>
              <a:rPr lang="km-KH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ផែន​ការ</a:t>
            </a: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សកម្មភាពសមាជិកក្រុម ត្រូវបានរៀបចំឡើងសម្រាប់ឱ្យសមាជិកនីមួយៗបំពេញ</a:t>
            </a:r>
            <a:r>
              <a:rPr lang="km-KH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 ដើម្បីធានា</a:t>
            </a: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ភាពត្រឹមត្រូវ និងគ្រប់គ្រាន់តាមនីតិវិធីសវនកម្មនៃការងារ</a:t>
            </a:r>
            <a:r>
              <a:rPr lang="km-KH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ដែល</a:t>
            </a: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ពួកគេ</a:t>
            </a:r>
            <a:r>
              <a:rPr lang="km-KH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ត្រូវធ្វើ</a:t>
            </a: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 ។ </a:t>
            </a:r>
            <a:endParaRPr lang="en-US" sz="2300" dirty="0">
              <a:solidFill>
                <a:schemeClr val="tx1"/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150" y="1065912"/>
            <a:ext cx="841248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1"/>
            <a:r>
              <a:rPr lang="en-US" sz="2700" dirty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ឆ. </a:t>
            </a:r>
            <a:r>
              <a:rPr lang="km-KH" sz="2700" dirty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បំពេញផែនការ</a:t>
            </a:r>
            <a:r>
              <a:rPr lang="ca-ES" sz="2700" dirty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ត្រួត</a:t>
            </a:r>
            <a:r>
              <a:rPr lang="km-KH" sz="2700" dirty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ពិនិត្យក្រុម</a:t>
            </a:r>
            <a:r>
              <a:rPr lang="ca-ES" sz="2700" dirty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 និងសមាជិកក្រុម</a:t>
            </a:r>
            <a:r>
              <a:rPr lang="en-US" sz="2700" dirty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670" y="6627935"/>
            <a:ext cx="8500110" cy="459462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ca-ES" sz="2300" b="1" dirty="0">
                <a:solidFill>
                  <a:schemeClr val="accent6">
                    <a:lumMod val="75000"/>
                  </a:schemeClr>
                </a:solidFill>
                <a:latin typeface="Khmer MEF1" pitchFamily="2" charset="0"/>
                <a:cs typeface="Khmer MEF1" pitchFamily="2" charset="0"/>
              </a:rPr>
              <a:t>(តារាងផែនការត្រួតពិនិត្យក្រុមនិងតារាងផែនការត្រួតសមាជិកក្រុម)</a:t>
            </a:r>
            <a:endParaRPr lang="en-US" sz="23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155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150" y="172722"/>
            <a:ext cx="8193711" cy="1004746"/>
          </a:xfrm>
        </p:spPr>
        <p:txBody>
          <a:bodyPr/>
          <a:lstStyle/>
          <a:p>
            <a:pPr algn="l"/>
            <a:r>
              <a:rPr lang="ca-ES" sz="3000" dirty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៤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. 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ផែនការ</a:t>
            </a:r>
            <a:r>
              <a:rPr lang="ca-E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ចុះ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សវនកម្ម</a:t>
            </a:r>
            <a:r>
              <a:rPr lang="ca-E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 (ត)</a:t>
            </a:r>
            <a:endParaRPr lang="en-US" sz="3000" dirty="0">
              <a:solidFill>
                <a:srgbClr val="C00000"/>
              </a:solidFill>
              <a:latin typeface="Khmer MEF2" pitchFamily="2" charset="0"/>
              <a:cs typeface="Khmer MEF2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630815"/>
              </p:ext>
            </p:extLst>
          </p:nvPr>
        </p:nvGraphicFramePr>
        <p:xfrm>
          <a:off x="613411" y="2245361"/>
          <a:ext cx="8500111" cy="44043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7525"/>
                <a:gridCol w="5235076"/>
                <a:gridCol w="1373756"/>
                <a:gridCol w="1373754"/>
              </a:tblGrid>
              <a:tr h="7103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	</a:t>
                      </a:r>
                      <a:endParaRPr lang="en-US" sz="18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67" marR="7886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Khmer MEF1" pitchFamily="2" charset="0"/>
                        <a:cs typeface="Khmer MEF1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សកម្មភាព</a:t>
                      </a:r>
                      <a:endParaRPr lang="en-US" sz="18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67" marR="7886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Khmer MEF1" pitchFamily="2" charset="0"/>
                        <a:cs typeface="Khmer MEF1" pitchFamily="2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បំពេញ</a:t>
                      </a:r>
                      <a:r>
                        <a:rPr lang="en-US" sz="1800" dirty="0" err="1">
                          <a:effectLst/>
                          <a:latin typeface="Khmer MEF1" pitchFamily="2" charset="0"/>
                          <a:cs typeface="Khmer MEF1" pitchFamily="2" charset="0"/>
                        </a:rPr>
                        <a:t>ដោយ</a:t>
                      </a:r>
                      <a:endParaRPr lang="en-US" sz="18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67" marR="7886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  <a:latin typeface="Khmer MEF1" pitchFamily="2" charset="0"/>
                        <a:cs typeface="Khmer MEF1" pitchFamily="2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ពិ</a:t>
                      </a:r>
                      <a:r>
                        <a:rPr lang="en-US" sz="1800" dirty="0" err="1">
                          <a:effectLst/>
                          <a:latin typeface="Khmer MEF1" pitchFamily="2" charset="0"/>
                          <a:cs typeface="Khmer MEF1" pitchFamily="2" charset="0"/>
                        </a:rPr>
                        <a:t>និត្យដោយ</a:t>
                      </a:r>
                      <a:endParaRPr lang="en-US" sz="18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67" marR="7886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1</a:t>
                      </a:r>
                      <a:endParaRPr lang="en-US" sz="18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67" marR="788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Khmer MEF1" pitchFamily="2" charset="0"/>
                          <a:cs typeface="Khmer MEF1" pitchFamily="2" charset="0"/>
                        </a:rPr>
                        <a:t>រៀបចំកិច្ចប្រជុំដំបូងជាមួយថ្នាក់ដឹកនាំសវនដ្ឋាន</a:t>
                      </a:r>
                      <a:endParaRPr lang="en-US" sz="18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67" marR="788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8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67" marR="7886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8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67" marR="7886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2</a:t>
                      </a:r>
                      <a:endParaRPr lang="en-US" sz="18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67" marR="788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Khmer MEF1" pitchFamily="2" charset="0"/>
                          <a:cs typeface="Khmer MEF1" pitchFamily="2" charset="0"/>
                        </a:rPr>
                        <a:t>ពិនិត្យនីតិធីតាមដានអនុសាសន៍សវនកម្មគ្រាមុន</a:t>
                      </a:r>
                      <a:endParaRPr lang="en-US" sz="18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67" marR="788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8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67" marR="7886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8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67" marR="7886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3</a:t>
                      </a:r>
                      <a:endParaRPr lang="en-US" sz="18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67" marR="788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Khmer MEF1" pitchFamily="2" charset="0"/>
                          <a:cs typeface="Khmer MEF1" pitchFamily="2" charset="0"/>
                        </a:rPr>
                        <a:t>ការចាត់ចែងតម្រូវការរដ្ឋបាលសម្រាប់ប្រតិភូសវនកម្ម</a:t>
                      </a:r>
                      <a:endParaRPr lang="en-US" sz="18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67" marR="788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8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67" marR="7886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8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67" marR="7886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4</a:t>
                      </a:r>
                      <a:endParaRPr lang="en-US" sz="18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67" marR="788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Khmer MEF1" pitchFamily="2" charset="0"/>
                          <a:cs typeface="Khmer MEF1" pitchFamily="2" charset="0"/>
                        </a:rPr>
                        <a:t>ប្រជុំកិច្ចប្រជុំដំបូង</a:t>
                      </a:r>
                      <a:r>
                        <a:rPr lang="en-US" sz="18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​</a:t>
                      </a:r>
                      <a:r>
                        <a:rPr lang="en-US" sz="1800" dirty="0" err="1">
                          <a:effectLst/>
                          <a:latin typeface="Khmer MEF1" pitchFamily="2" charset="0"/>
                          <a:cs typeface="Khmer MEF1" pitchFamily="2" charset="0"/>
                        </a:rPr>
                        <a:t>និងធ្វើការវាយតម្លៃបន្ថែមលើហានិភ័យ</a:t>
                      </a:r>
                      <a:endParaRPr lang="en-US" sz="18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67" marR="788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8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67" marR="7886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8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67" marR="7886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Khmer MEF1" pitchFamily="2" charset="0"/>
                          <a:cs typeface="Khmer MEF1" pitchFamily="2" charset="0"/>
                        </a:rPr>
                        <a:t>5</a:t>
                      </a:r>
                      <a:endParaRPr lang="en-US" sz="18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67" marR="788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Khmer MEF1" pitchFamily="2" charset="0"/>
                          <a:cs typeface="Khmer MEF1" pitchFamily="2" charset="0"/>
                        </a:rPr>
                        <a:t>ប្រគល់កម្មវត្ថុសវនកម្មជូនសមាជិកប្រតិភូ</a:t>
                      </a:r>
                      <a:endParaRPr lang="en-US" sz="18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67" marR="788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8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67" marR="7886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8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67" marR="7886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Khmer MEF1" pitchFamily="2" charset="0"/>
                          <a:cs typeface="Khmer MEF1" pitchFamily="2" charset="0"/>
                        </a:rPr>
                        <a:t>6</a:t>
                      </a:r>
                      <a:endParaRPr lang="en-US" sz="18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67" marR="788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Khmer MEF1" pitchFamily="2" charset="0"/>
                          <a:cs typeface="Khmer MEF1" pitchFamily="2" charset="0"/>
                        </a:rPr>
                        <a:t>តាមដាននិងពិនិត្យការអនុវត្តរបស់សវនករ</a:t>
                      </a:r>
                      <a:endParaRPr lang="en-US" sz="18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67" marR="788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8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67" marR="7886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8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67" marR="7886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Khmer MEF1" pitchFamily="2" charset="0"/>
                          <a:cs typeface="Khmer MEF1" pitchFamily="2" charset="0"/>
                        </a:rPr>
                        <a:t>7</a:t>
                      </a:r>
                      <a:endParaRPr lang="en-US" sz="18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67" marR="788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Khmer MEF1" pitchFamily="2" charset="0"/>
                          <a:cs typeface="Khmer MEF1" pitchFamily="2" charset="0"/>
                        </a:rPr>
                        <a:t>ព្រាងរបាយការណ៍សវន</a:t>
                      </a:r>
                      <a:r>
                        <a:rPr lang="en-US" sz="1800" dirty="0" err="1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កម្ម</a:t>
                      </a:r>
                      <a:endParaRPr lang="en-US" sz="18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67" marR="788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8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67" marR="7886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8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67" marR="7886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8</a:t>
                      </a:r>
                      <a:endParaRPr lang="en-US" sz="18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67" marR="788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Khmer MEF1" pitchFamily="2" charset="0"/>
                          <a:cs typeface="Khmer MEF1" pitchFamily="2" charset="0"/>
                        </a:rPr>
                        <a:t>ប្រជុំឆ្លង</a:t>
                      </a:r>
                      <a:endParaRPr lang="en-US" sz="18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67" marR="788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8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67" marR="7886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8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78867" marR="7886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613410" y="958602"/>
            <a:ext cx="9464040" cy="6229782"/>
            <a:chOff x="407158" y="845824"/>
            <a:chExt cx="8229600" cy="5496866"/>
          </a:xfrm>
        </p:grpSpPr>
        <p:sp>
          <p:nvSpPr>
            <p:cNvPr id="10" name="Rectangle 1"/>
            <p:cNvSpPr>
              <a:spLocks noChangeArrowheads="1"/>
            </p:cNvSpPr>
            <p:nvPr/>
          </p:nvSpPr>
          <p:spPr bwMode="auto">
            <a:xfrm>
              <a:off x="407158" y="1253175"/>
              <a:ext cx="3836158" cy="570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1044924" eaLnBrk="0" hangingPunct="0"/>
              <a:r>
                <a:rPr kumimoji="0" lang="ca-E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hmer MEF1" pitchFamily="2" charset="0"/>
                  <a:ea typeface="Times New Roman" pitchFamily="18" charset="0"/>
                  <a:cs typeface="Khmer MEF1" pitchFamily="2" charset="0"/>
                </a:rPr>
                <a:t>សវនដ្ឋាន៖ ..................................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endParaRPr>
            </a:p>
            <a:p>
              <a:pPr defTabSz="1044924" eaLnBrk="0" hangingPunct="0"/>
              <a:r>
                <a:rPr kumimoji="0" lang="en-US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hmer MEF1" pitchFamily="2" charset="0"/>
                  <a:ea typeface="Times New Roman" pitchFamily="18" charset="0"/>
                  <a:cs typeface="Khmer MEF1" pitchFamily="2" charset="0"/>
                </a:rPr>
                <a:t>កាលបរិច្ឆេទ</a:t>
              </a:r>
              <a:r>
                <a:rPr kumimoji="0" lang="ca-E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hmer MEF1" pitchFamily="2" charset="0"/>
                  <a:ea typeface="Times New Roman" pitchFamily="18" charset="0"/>
                  <a:cs typeface="Khmer MEF1" pitchFamily="2" charset="0"/>
                </a:rPr>
                <a:t>​៖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Khmer MEF1" pitchFamily="2" charset="0"/>
                  <a:ea typeface="Times New Roman" pitchFamily="18" charset="0"/>
                  <a:cs typeface="Khmer MEF1" pitchFamily="2" charset="0"/>
                </a:rPr>
                <a:t> ​........../......./ ២០១...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7158" y="6016809"/>
              <a:ext cx="8229600" cy="325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Khmer MEF1" pitchFamily="2" charset="0"/>
                  <a:ea typeface="Times New Roman" pitchFamily="18" charset="0"/>
                  <a:cs typeface="Khmer MEF1" pitchFamily="2" charset="0"/>
                </a:rPr>
                <a:t>ពិនិត្យដោយ</a:t>
              </a:r>
              <a:r>
                <a:rPr lang="en-US" b="1" dirty="0">
                  <a:latin typeface="Khmer MEF1" pitchFamily="2" charset="0"/>
                  <a:ea typeface="Times New Roman" pitchFamily="18" charset="0"/>
                  <a:cs typeface="Khmer MEF1" pitchFamily="2" charset="0"/>
                </a:rPr>
                <a:t>៖...............................		</a:t>
              </a:r>
              <a:r>
                <a:rPr lang="en-US" b="1" dirty="0" err="1" smtClean="0">
                  <a:latin typeface="Khmer MEF1" pitchFamily="2" charset="0"/>
                  <a:ea typeface="Times New Roman" pitchFamily="18" charset="0"/>
                  <a:cs typeface="Khmer MEF1" pitchFamily="2" charset="0"/>
                </a:rPr>
                <a:t>រៀបចំ</a:t>
              </a:r>
              <a:r>
                <a:rPr lang="en-US" b="1" dirty="0" err="1">
                  <a:latin typeface="Khmer MEF1" pitchFamily="2" charset="0"/>
                  <a:ea typeface="Times New Roman" pitchFamily="18" charset="0"/>
                  <a:cs typeface="Khmer MEF1" pitchFamily="2" charset="0"/>
                </a:rPr>
                <a:t>ដោយ</a:t>
              </a:r>
              <a:r>
                <a:rPr lang="en-US" b="1" dirty="0">
                  <a:latin typeface="Khmer MEF1" pitchFamily="2" charset="0"/>
                  <a:ea typeface="Times New Roman" pitchFamily="18" charset="0"/>
                  <a:cs typeface="Khmer MEF1" pitchFamily="2" charset="0"/>
                </a:rPr>
                <a:t>៖.........................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30690" y="845824"/>
              <a:ext cx="381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2300" b="1" dirty="0">
                  <a:solidFill>
                    <a:srgbClr val="FF0000"/>
                  </a:solidFill>
                  <a:latin typeface="Khmer MEF1" pitchFamily="2" charset="0"/>
                  <a:cs typeface="Khmer MEF1" pitchFamily="2" charset="0"/>
                </a:rPr>
                <a:t>ផែនការត្រួតពិនិត្យក្រុម</a:t>
              </a:r>
              <a:endParaRPr lang="en-US" sz="23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2251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150" y="172722"/>
            <a:ext cx="8193711" cy="785879"/>
          </a:xfrm>
        </p:spPr>
        <p:txBody>
          <a:bodyPr/>
          <a:lstStyle/>
          <a:p>
            <a:pPr algn="l"/>
            <a:r>
              <a:rPr lang="ca-ES" sz="3000" dirty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៤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. 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ផែនការ</a:t>
            </a:r>
            <a:r>
              <a:rPr lang="ca-E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ចុះ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សវនកម្ម</a:t>
            </a:r>
            <a:r>
              <a:rPr lang="ca-E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 (ត)</a:t>
            </a:r>
            <a:endParaRPr lang="en-US" sz="3000" dirty="0">
              <a:solidFill>
                <a:srgbClr val="C00000"/>
              </a:solidFill>
              <a:latin typeface="Khmer MEF2" pitchFamily="2" charset="0"/>
              <a:cs typeface="Khmer MEF2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13411" y="863601"/>
            <a:ext cx="9464040" cy="6469205"/>
            <a:chOff x="407158" y="762000"/>
            <a:chExt cx="8229600" cy="5708122"/>
          </a:xfrm>
        </p:grpSpPr>
        <p:sp>
          <p:nvSpPr>
            <p:cNvPr id="10" name="Rectangle 1"/>
            <p:cNvSpPr>
              <a:spLocks noChangeArrowheads="1"/>
            </p:cNvSpPr>
            <p:nvPr/>
          </p:nvSpPr>
          <p:spPr bwMode="auto">
            <a:xfrm>
              <a:off x="407158" y="1375380"/>
              <a:ext cx="3836158" cy="3258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1044924" eaLnBrk="0" hangingPunct="0"/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hmer MEF1" pitchFamily="2" charset="0"/>
                <a:cs typeface="Khmer MEF1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7158" y="6144241"/>
              <a:ext cx="8229600" cy="325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Khmer MEF1" pitchFamily="2" charset="0"/>
                  <a:ea typeface="Times New Roman" pitchFamily="18" charset="0"/>
                  <a:cs typeface="Khmer MEF1" pitchFamily="2" charset="0"/>
                </a:rPr>
                <a:t>ពិនិត្យដោយ</a:t>
              </a:r>
              <a:r>
                <a:rPr lang="en-US" b="1" dirty="0">
                  <a:latin typeface="Khmer MEF1" pitchFamily="2" charset="0"/>
                  <a:ea typeface="Times New Roman" pitchFamily="18" charset="0"/>
                  <a:cs typeface="Khmer MEF1" pitchFamily="2" charset="0"/>
                </a:rPr>
                <a:t>៖...............................		</a:t>
              </a:r>
              <a:r>
                <a:rPr lang="en-US" b="1" dirty="0" err="1" smtClean="0">
                  <a:latin typeface="Khmer MEF1" pitchFamily="2" charset="0"/>
                  <a:ea typeface="Times New Roman" pitchFamily="18" charset="0"/>
                  <a:cs typeface="Khmer MEF1" pitchFamily="2" charset="0"/>
                </a:rPr>
                <a:t>រៀបចំ</a:t>
              </a:r>
              <a:r>
                <a:rPr lang="en-US" b="1" dirty="0" err="1">
                  <a:latin typeface="Khmer MEF1" pitchFamily="2" charset="0"/>
                  <a:ea typeface="Times New Roman" pitchFamily="18" charset="0"/>
                  <a:cs typeface="Khmer MEF1" pitchFamily="2" charset="0"/>
                </a:rPr>
                <a:t>ដោយ</a:t>
              </a:r>
              <a:r>
                <a:rPr lang="en-US" b="1" dirty="0">
                  <a:latin typeface="Khmer MEF1" pitchFamily="2" charset="0"/>
                  <a:ea typeface="Times New Roman" pitchFamily="18" charset="0"/>
                  <a:cs typeface="Khmer MEF1" pitchFamily="2" charset="0"/>
                </a:rPr>
                <a:t>៖.........................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30690" y="762000"/>
              <a:ext cx="3810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2300" b="1" dirty="0">
                  <a:solidFill>
                    <a:srgbClr val="FF0000"/>
                  </a:solidFill>
                  <a:latin typeface="Khmer MEF1" pitchFamily="2" charset="0"/>
                  <a:cs typeface="Khmer MEF1" pitchFamily="2" charset="0"/>
                </a:rPr>
                <a:t>ផែនការសកម្មភាពសមាជិកក្រុម</a:t>
              </a:r>
              <a:endParaRPr lang="en-US" sz="23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93682" y="1122681"/>
            <a:ext cx="8194058" cy="1213510"/>
          </a:xfrm>
          <a:prstGeom prst="rect">
            <a:avLst/>
          </a:prstGeom>
        </p:spPr>
        <p:txBody>
          <a:bodyPr wrap="square" lIns="104493" tIns="52247" rIns="104493" bIns="52247">
            <a:spAutoFit/>
          </a:bodyPr>
          <a:lstStyle/>
          <a:p>
            <a:r>
              <a:rPr lang="ca-ES" dirty="0">
                <a:latin typeface="Khmer MEF1" pitchFamily="2" charset="0"/>
                <a:cs typeface="Khmer MEF1" pitchFamily="2" charset="0"/>
              </a:rPr>
              <a:t>សវនដ្ឋាន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   </a:t>
            </a:r>
            <a:r>
              <a:rPr lang="en-US" dirty="0">
                <a:latin typeface="Khmer MEF1" pitchFamily="2" charset="0"/>
                <a:cs typeface="Khmer MEF1" pitchFamily="2" charset="0"/>
              </a:rPr>
              <a:t>   :  </a:t>
            </a:r>
            <a:r>
              <a:rPr lang="ca-ES" dirty="0">
                <a:latin typeface="Khmer MEF1" pitchFamily="2" charset="0"/>
                <a:cs typeface="Khmer MEF1" pitchFamily="2" charset="0"/>
              </a:rPr>
              <a:t>..........................................</a:t>
            </a:r>
            <a:endParaRPr lang="en-US" dirty="0">
              <a:latin typeface="Khmer MEF1" pitchFamily="2" charset="0"/>
              <a:cs typeface="Khmer MEF1" pitchFamily="2" charset="0"/>
            </a:endParaRPr>
          </a:p>
          <a:p>
            <a:r>
              <a:rPr lang="ca-ES" dirty="0">
                <a:latin typeface="Khmer MEF1" pitchFamily="2" charset="0"/>
                <a:cs typeface="Khmer MEF1" pitchFamily="2" charset="0"/>
              </a:rPr>
              <a:t>កម្មវត្ថុសវនកម្ម</a:t>
            </a:r>
            <a:r>
              <a:rPr lang="en-US" dirty="0">
                <a:latin typeface="Khmer MEF1" pitchFamily="2" charset="0"/>
                <a:cs typeface="Khmer MEF1" pitchFamily="2" charset="0"/>
              </a:rPr>
              <a:t> :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​ ..........................................​</a:t>
            </a:r>
            <a:endParaRPr lang="en-US" dirty="0">
              <a:latin typeface="Khmer MEF1" pitchFamily="2" charset="0"/>
              <a:cs typeface="Khmer MEF1" pitchFamily="2" charset="0"/>
            </a:endParaRPr>
          </a:p>
          <a:p>
            <a:r>
              <a:rPr lang="ca-ES" dirty="0">
                <a:latin typeface="Khmer MEF1" pitchFamily="2" charset="0"/>
                <a:cs typeface="Khmer MEF1" pitchFamily="2" charset="0"/>
              </a:rPr>
              <a:t>គោលបំណងសវនកម្ម</a:t>
            </a:r>
            <a:r>
              <a:rPr lang="en-US" dirty="0">
                <a:latin typeface="Khmer MEF1" pitchFamily="2" charset="0"/>
                <a:cs typeface="Khmer MEF1" pitchFamily="2" charset="0"/>
              </a:rPr>
              <a:t> :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​ </a:t>
            </a:r>
            <a:r>
              <a:rPr lang="en-US" dirty="0">
                <a:latin typeface="Khmer MEF1" pitchFamily="2" charset="0"/>
                <a:cs typeface="Khmer MEF1" pitchFamily="2" charset="0"/>
              </a:rPr>
              <a:t>..................................</a:t>
            </a:r>
          </a:p>
          <a:p>
            <a:r>
              <a:rPr lang="km-KH" dirty="0">
                <a:latin typeface="Khmer MEF1" pitchFamily="2" charset="0"/>
                <a:cs typeface="Khmer MEF1" pitchFamily="2" charset="0"/>
              </a:rPr>
              <a:t>កាលបរិច្ឆេទ</a:t>
            </a:r>
            <a:r>
              <a:rPr lang="en-US" dirty="0">
                <a:latin typeface="Khmer MEF1" pitchFamily="2" charset="0"/>
                <a:cs typeface="Khmer MEF1" pitchFamily="2" charset="0"/>
              </a:rPr>
              <a:t>: </a:t>
            </a:r>
            <a:r>
              <a:rPr lang="km-KH" dirty="0" smtClean="0">
                <a:latin typeface="Khmer MEF1" pitchFamily="2" charset="0"/>
                <a:cs typeface="Khmer MEF1" pitchFamily="2" charset="0"/>
              </a:rPr>
              <a:t>   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ថ្ងៃទី </a:t>
            </a:r>
            <a:r>
              <a:rPr lang="ca-ES" dirty="0">
                <a:latin typeface="Khmer MEF1" pitchFamily="2" charset="0"/>
                <a:cs typeface="Khmer MEF1" pitchFamily="2" charset="0"/>
              </a:rPr>
              <a:t>    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 ដល់ថ្ងៃទី </a:t>
            </a:r>
            <a:r>
              <a:rPr lang="ca-ES" dirty="0">
                <a:latin typeface="Khmer MEF1" pitchFamily="2" charset="0"/>
                <a:cs typeface="Khmer MEF1" pitchFamily="2" charset="0"/>
              </a:rPr>
              <a:t>      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/ </a:t>
            </a:r>
            <a:r>
              <a:rPr lang="ca-ES" dirty="0">
                <a:latin typeface="Khmer MEF1" pitchFamily="2" charset="0"/>
                <a:cs typeface="Khmer MEF1" pitchFamily="2" charset="0"/>
              </a:rPr>
              <a:t>     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 / ២០១</a:t>
            </a:r>
            <a:r>
              <a:rPr lang="ca-ES" dirty="0">
                <a:latin typeface="Khmer MEF1" pitchFamily="2" charset="0"/>
                <a:cs typeface="Khmer MEF1" pitchFamily="2" charset="0"/>
              </a:rPr>
              <a:t>....</a:t>
            </a:r>
            <a:endParaRPr lang="en-US" dirty="0">
              <a:latin typeface="Khmer MEF1" pitchFamily="2" charset="0"/>
              <a:cs typeface="Khmer MEF1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155230"/>
              </p:ext>
            </p:extLst>
          </p:nvPr>
        </p:nvGraphicFramePr>
        <p:xfrm>
          <a:off x="788672" y="2438397"/>
          <a:ext cx="8762997" cy="4495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6390"/>
                <a:gridCol w="5580324"/>
                <a:gridCol w="1480855"/>
                <a:gridCol w="1245428"/>
              </a:tblGrid>
              <a:tr h="646631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r>
                        <a:rPr lang="en-US" sz="1600" dirty="0" err="1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ល.រ</a:t>
                      </a:r>
                      <a:endParaRPr lang="en-US" sz="1600" dirty="0">
                        <a:effectLst/>
                        <a:latin typeface="Khmer MEF1" pitchFamily="2" charset="0"/>
                        <a:ea typeface="SimSun"/>
                        <a:cs typeface="Khmer MEF1" pitchFamily="2" charset="0"/>
                      </a:endParaRPr>
                    </a:p>
                  </a:txBody>
                  <a:tcPr marL="78867" marR="788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m-KH" sz="16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សកម្មភាព</a:t>
                      </a:r>
                      <a:endParaRPr lang="en-US" sz="1600" dirty="0">
                        <a:effectLst/>
                        <a:latin typeface="Khmer MEF1" pitchFamily="2" charset="0"/>
                        <a:ea typeface="SimSun"/>
                        <a:cs typeface="Khmer MEF1" pitchFamily="2" charset="0"/>
                      </a:endParaRPr>
                    </a:p>
                  </a:txBody>
                  <a:tcPr marL="78867" marR="788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m-KH" sz="16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អនុ</a:t>
                      </a:r>
                      <a:r>
                        <a:rPr lang="km-KH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វត្តដោយ</a:t>
                      </a:r>
                      <a:r>
                        <a:rPr lang="ca-ES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/</a:t>
                      </a:r>
                      <a:endParaRPr lang="en-US" sz="1600" dirty="0">
                        <a:effectLst/>
                        <a:latin typeface="Khmer MEF1" pitchFamily="2" charset="0"/>
                        <a:cs typeface="Khmer MEF1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ម្ចាស់ដំណើរការ</a:t>
                      </a:r>
                      <a:endParaRPr lang="en-US" sz="1600" dirty="0">
                        <a:effectLst/>
                        <a:latin typeface="Khmer MEF1" pitchFamily="2" charset="0"/>
                        <a:ea typeface="SimSun"/>
                        <a:cs typeface="Khmer MEF1" pitchFamily="2" charset="0"/>
                      </a:endParaRPr>
                    </a:p>
                  </a:txBody>
                  <a:tcPr marL="78867" marR="788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m-KH" sz="16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ពិ</a:t>
                      </a:r>
                      <a:r>
                        <a:rPr lang="km-KH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និត្យដោយ</a:t>
                      </a:r>
                      <a:endParaRPr lang="en-US" sz="1600" dirty="0">
                        <a:effectLst/>
                        <a:latin typeface="Khmer MEF1" pitchFamily="2" charset="0"/>
                        <a:ea typeface="SimSun"/>
                        <a:cs typeface="Khmer MEF1" pitchFamily="2" charset="0"/>
                      </a:endParaRPr>
                    </a:p>
                  </a:txBody>
                  <a:tcPr marL="78867" marR="788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10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ca-ES" sz="16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១</a:t>
                      </a:r>
                      <a:endParaRPr lang="en-US" sz="1600" dirty="0">
                        <a:effectLst/>
                        <a:latin typeface="Khmer MEF1" pitchFamily="2" charset="0"/>
                        <a:ea typeface="SimSun"/>
                        <a:cs typeface="Khmer MEF1" pitchFamily="2" charset="0"/>
                      </a:endParaRPr>
                    </a:p>
                  </a:txBody>
                  <a:tcPr marL="78867" marR="788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m-KH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កិច្ចសំភាសន៍ជាមួយម្ចាស់ដំណើរការ​ដើម្បីវាយតំលៃការ​ងារ​ត្រួតពិនិត្យនិង</a:t>
                      </a:r>
                      <a:r>
                        <a:rPr lang="ca-ES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​</a:t>
                      </a:r>
                      <a:r>
                        <a:rPr lang="km-KH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ផ្ទៀងផ្ទាត់</a:t>
                      </a:r>
                      <a:r>
                        <a:rPr lang="ca-ES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​</a:t>
                      </a:r>
                      <a:r>
                        <a:rPr lang="km-KH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លទ្ធផលនៃកិច្ចសំភា​សន៍</a:t>
                      </a:r>
                      <a:endParaRPr lang="en-US" sz="1600" dirty="0">
                        <a:effectLst/>
                        <a:latin typeface="Khmer MEF1" pitchFamily="2" charset="0"/>
                        <a:ea typeface="SimSun"/>
                        <a:cs typeface="Khmer MEF1" pitchFamily="2" charset="0"/>
                      </a:endParaRPr>
                    </a:p>
                  </a:txBody>
                  <a:tcPr marL="78867" marR="788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a-ES" sz="160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600">
                        <a:effectLst/>
                        <a:latin typeface="Khmer MEF1" pitchFamily="2" charset="0"/>
                        <a:ea typeface="SimSun"/>
                        <a:cs typeface="Khmer MEF1" pitchFamily="2" charset="0"/>
                      </a:endParaRPr>
                    </a:p>
                  </a:txBody>
                  <a:tcPr marL="78867" marR="7886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600">
                        <a:effectLst/>
                        <a:latin typeface="Khmer MEF1" pitchFamily="2" charset="0"/>
                        <a:ea typeface="SimSun"/>
                        <a:cs typeface="Khmer MEF1" pitchFamily="2" charset="0"/>
                      </a:endParaRPr>
                    </a:p>
                  </a:txBody>
                  <a:tcPr marL="78867" marR="7886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375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km-KH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២</a:t>
                      </a:r>
                      <a:endParaRPr lang="en-US" sz="1600" dirty="0">
                        <a:effectLst/>
                        <a:latin typeface="Khmer MEF1" pitchFamily="2" charset="0"/>
                        <a:ea typeface="SimSun"/>
                        <a:cs typeface="Khmer MEF1" pitchFamily="2" charset="0"/>
                      </a:endParaRPr>
                    </a:p>
                  </a:txBody>
                  <a:tcPr marL="78867" marR="788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m-KH" sz="16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ចង</a:t>
                      </a:r>
                      <a:r>
                        <a:rPr lang="km-KH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ក្រងលទ្ធផលនៃកិច្ចសំភាសន៍និងស្វែងរកព័ត៌មានបន្ថែមដែលចាំបាច់</a:t>
                      </a:r>
                      <a:endParaRPr lang="en-US" sz="1600" dirty="0">
                        <a:effectLst/>
                        <a:latin typeface="Khmer MEF1" pitchFamily="2" charset="0"/>
                        <a:ea typeface="SimSun"/>
                        <a:cs typeface="Khmer MEF1" pitchFamily="2" charset="0"/>
                      </a:endParaRPr>
                    </a:p>
                  </a:txBody>
                  <a:tcPr marL="78867" marR="788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600">
                        <a:effectLst/>
                        <a:latin typeface="Khmer MEF1" pitchFamily="2" charset="0"/>
                        <a:ea typeface="SimSun"/>
                        <a:cs typeface="Khmer MEF1" pitchFamily="2" charset="0"/>
                      </a:endParaRPr>
                    </a:p>
                  </a:txBody>
                  <a:tcPr marL="78867" marR="7886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Khmer MEF1" pitchFamily="2" charset="0"/>
                        <a:ea typeface="SimSun"/>
                        <a:cs typeface="Khmer MEF1" pitchFamily="2" charset="0"/>
                      </a:endParaRPr>
                    </a:p>
                  </a:txBody>
                  <a:tcPr marL="78867" marR="7886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375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km-KH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៣</a:t>
                      </a:r>
                      <a:endParaRPr lang="en-US" sz="1600" dirty="0">
                        <a:effectLst/>
                        <a:latin typeface="Khmer MEF1" pitchFamily="2" charset="0"/>
                        <a:ea typeface="SimSun"/>
                        <a:cs typeface="Khmer MEF1" pitchFamily="2" charset="0"/>
                      </a:endParaRPr>
                    </a:p>
                  </a:txBody>
                  <a:tcPr marL="78867" marR="788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m-KH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កំណត់ចំណុចខ្សោយនៅក្នុង និងរឺអវត្តមាននៃកិច្ចត្រួតពិនិត្យនៅក្នុងដំណើរការ</a:t>
                      </a:r>
                      <a:endParaRPr lang="en-US" sz="1600" dirty="0">
                        <a:effectLst/>
                        <a:latin typeface="Khmer MEF1" pitchFamily="2" charset="0"/>
                        <a:ea typeface="SimSun"/>
                        <a:cs typeface="Khmer MEF1" pitchFamily="2" charset="0"/>
                      </a:endParaRPr>
                    </a:p>
                  </a:txBody>
                  <a:tcPr marL="78867" marR="788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Khmer MEF1" pitchFamily="2" charset="0"/>
                        <a:ea typeface="SimSun"/>
                        <a:cs typeface="Khmer MEF1" pitchFamily="2" charset="0"/>
                      </a:endParaRPr>
                    </a:p>
                  </a:txBody>
                  <a:tcPr marL="78867" marR="7886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600">
                        <a:effectLst/>
                        <a:latin typeface="Khmer MEF1" pitchFamily="2" charset="0"/>
                        <a:ea typeface="SimSun"/>
                        <a:cs typeface="Khmer MEF1" pitchFamily="2" charset="0"/>
                      </a:endParaRPr>
                    </a:p>
                  </a:txBody>
                  <a:tcPr marL="78867" marR="7886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375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km-KH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៤</a:t>
                      </a:r>
                      <a:endParaRPr lang="en-US" sz="1600" dirty="0">
                        <a:effectLst/>
                        <a:latin typeface="Khmer MEF1" pitchFamily="2" charset="0"/>
                        <a:ea typeface="SimSun"/>
                        <a:cs typeface="Khmer MEF1" pitchFamily="2" charset="0"/>
                      </a:endParaRPr>
                    </a:p>
                  </a:txBody>
                  <a:tcPr marL="78867" marR="788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m-KH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តេស្តលើកិច្ចត្រួតពិនិត្យដើម្បីប្រមូលភស្តុតាងសវនកម្មបើសិនមាន​(អាចប្រើ </a:t>
                      </a:r>
                      <a:r>
                        <a:rPr lang="en-US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Template no.25 </a:t>
                      </a:r>
                      <a:r>
                        <a:rPr lang="km-KH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បើចាំបាច់)</a:t>
                      </a:r>
                      <a:endParaRPr lang="en-US" sz="1600" dirty="0">
                        <a:effectLst/>
                        <a:latin typeface="Khmer MEF1" pitchFamily="2" charset="0"/>
                        <a:ea typeface="SimSun"/>
                        <a:cs typeface="Khmer MEF1" pitchFamily="2" charset="0"/>
                      </a:endParaRPr>
                    </a:p>
                  </a:txBody>
                  <a:tcPr marL="78867" marR="788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600">
                        <a:effectLst/>
                        <a:latin typeface="Khmer MEF1" pitchFamily="2" charset="0"/>
                        <a:ea typeface="SimSun"/>
                        <a:cs typeface="Khmer MEF1" pitchFamily="2" charset="0"/>
                      </a:endParaRPr>
                    </a:p>
                  </a:txBody>
                  <a:tcPr marL="78867" marR="7886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600">
                        <a:effectLst/>
                        <a:latin typeface="Khmer MEF1" pitchFamily="2" charset="0"/>
                        <a:ea typeface="SimSun"/>
                        <a:cs typeface="Khmer MEF1" pitchFamily="2" charset="0"/>
                      </a:endParaRPr>
                    </a:p>
                  </a:txBody>
                  <a:tcPr marL="78867" marR="7886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m-KH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៥</a:t>
                      </a:r>
                      <a:endParaRPr lang="en-US" sz="1600" dirty="0">
                        <a:effectLst/>
                        <a:latin typeface="Khmer MEF1" pitchFamily="2" charset="0"/>
                        <a:ea typeface="SimSun"/>
                        <a:cs typeface="Khmer MEF1" pitchFamily="2" charset="0"/>
                      </a:endParaRPr>
                    </a:p>
                  </a:txBody>
                  <a:tcPr marL="78867" marR="788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m-KH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ពិភាក្សាជាមួយប្រធានក្រុមលើការសរសេរលទ្ធផលសវនកម្ម</a:t>
                      </a:r>
                      <a:endParaRPr lang="en-US" sz="1600" dirty="0">
                        <a:effectLst/>
                        <a:latin typeface="Khmer MEF1" pitchFamily="2" charset="0"/>
                        <a:ea typeface="SimSun"/>
                        <a:cs typeface="Khmer MEF1" pitchFamily="2" charset="0"/>
                      </a:endParaRPr>
                    </a:p>
                  </a:txBody>
                  <a:tcPr marL="78867" marR="788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600">
                        <a:effectLst/>
                        <a:latin typeface="Khmer MEF1" pitchFamily="2" charset="0"/>
                        <a:ea typeface="SimSun"/>
                        <a:cs typeface="Khmer MEF1" pitchFamily="2" charset="0"/>
                      </a:endParaRPr>
                    </a:p>
                  </a:txBody>
                  <a:tcPr marL="78867" marR="7886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Khmer MEF1" pitchFamily="2" charset="0"/>
                        <a:ea typeface="SimSun"/>
                        <a:cs typeface="Khmer MEF1" pitchFamily="2" charset="0"/>
                      </a:endParaRPr>
                    </a:p>
                  </a:txBody>
                  <a:tcPr marL="78867" marR="7886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m-KH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៦</a:t>
                      </a:r>
                      <a:endParaRPr lang="en-US" sz="1600" dirty="0">
                        <a:effectLst/>
                        <a:latin typeface="Khmer MEF1" pitchFamily="2" charset="0"/>
                        <a:ea typeface="SimSun"/>
                        <a:cs typeface="Khmer MEF1" pitchFamily="2" charset="0"/>
                      </a:endParaRPr>
                    </a:p>
                  </a:txBody>
                  <a:tcPr marL="78867" marR="788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m-KH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រៀបចំអនុស្សារណៈសវនកម្មលើលទ្ធផលសនវកម្មនិងពិភាក្សាជាមួយ</a:t>
                      </a:r>
                      <a:r>
                        <a:rPr lang="ca-ES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​</a:t>
                      </a:r>
                      <a:r>
                        <a:rPr lang="km-KH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ប្រធាន</a:t>
                      </a:r>
                      <a:r>
                        <a:rPr lang="ca-ES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​</a:t>
                      </a:r>
                      <a:r>
                        <a:rPr lang="km-KH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ប្រតិភូ</a:t>
                      </a:r>
                      <a:endParaRPr lang="en-US" sz="1600" dirty="0">
                        <a:effectLst/>
                        <a:latin typeface="Khmer MEF1" pitchFamily="2" charset="0"/>
                        <a:ea typeface="SimSun"/>
                        <a:cs typeface="Khmer MEF1" pitchFamily="2" charset="0"/>
                      </a:endParaRPr>
                    </a:p>
                  </a:txBody>
                  <a:tcPr marL="78867" marR="788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600">
                        <a:effectLst/>
                        <a:latin typeface="Khmer MEF1" pitchFamily="2" charset="0"/>
                        <a:ea typeface="SimSun"/>
                        <a:cs typeface="Khmer MEF1" pitchFamily="2" charset="0"/>
                      </a:endParaRPr>
                    </a:p>
                  </a:txBody>
                  <a:tcPr marL="78867" marR="7886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600">
                        <a:effectLst/>
                        <a:latin typeface="Khmer MEF1" pitchFamily="2" charset="0"/>
                        <a:ea typeface="SimSun"/>
                        <a:cs typeface="Khmer MEF1" pitchFamily="2" charset="0"/>
                      </a:endParaRPr>
                    </a:p>
                  </a:txBody>
                  <a:tcPr marL="78867" marR="7886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m-KH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៧</a:t>
                      </a:r>
                      <a:endParaRPr lang="en-US" sz="1600" dirty="0">
                        <a:effectLst/>
                        <a:latin typeface="Khmer MEF1" pitchFamily="2" charset="0"/>
                        <a:ea typeface="SimSun"/>
                        <a:cs typeface="Khmer MEF1" pitchFamily="2" charset="0"/>
                      </a:endParaRPr>
                    </a:p>
                  </a:txBody>
                  <a:tcPr marL="78867" marR="788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m-KH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គមនាគមន៍អនុស្សារណៈសនវកម្ម និងរក្សាឯកសារទុក</a:t>
                      </a:r>
                      <a:endParaRPr lang="en-US" sz="1600" dirty="0">
                        <a:effectLst/>
                        <a:latin typeface="Khmer MEF1" pitchFamily="2" charset="0"/>
                        <a:ea typeface="SimSun"/>
                        <a:cs typeface="Khmer MEF1" pitchFamily="2" charset="0"/>
                      </a:endParaRPr>
                    </a:p>
                  </a:txBody>
                  <a:tcPr marL="78867" marR="788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600">
                        <a:effectLst/>
                        <a:latin typeface="Khmer MEF1" pitchFamily="2" charset="0"/>
                        <a:ea typeface="SimSun"/>
                        <a:cs typeface="Khmer MEF1" pitchFamily="2" charset="0"/>
                      </a:endParaRPr>
                    </a:p>
                  </a:txBody>
                  <a:tcPr marL="78867" marR="7886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600">
                        <a:effectLst/>
                        <a:latin typeface="Khmer MEF1" pitchFamily="2" charset="0"/>
                        <a:ea typeface="SimSun"/>
                        <a:cs typeface="Khmer MEF1" pitchFamily="2" charset="0"/>
                      </a:endParaRPr>
                    </a:p>
                  </a:txBody>
                  <a:tcPr marL="78867" marR="7886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m-KH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៨  </a:t>
                      </a:r>
                      <a:endParaRPr lang="en-US" sz="1600" dirty="0">
                        <a:effectLst/>
                        <a:latin typeface="Khmer MEF1" pitchFamily="2" charset="0"/>
                        <a:ea typeface="SimSun"/>
                        <a:cs typeface="Khmer MEF1" pitchFamily="2" charset="0"/>
                      </a:endParaRPr>
                    </a:p>
                  </a:txBody>
                  <a:tcPr marL="78867" marR="788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m-KH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រៀបចំយោងសន្លឹកកិច្ចការសវនកម្ម និងចងក្រងឯកសារទុក</a:t>
                      </a:r>
                      <a:endParaRPr lang="en-US" sz="1600" dirty="0">
                        <a:effectLst/>
                        <a:latin typeface="Khmer MEF1" pitchFamily="2" charset="0"/>
                        <a:ea typeface="SimSun"/>
                        <a:cs typeface="Khmer MEF1" pitchFamily="2" charset="0"/>
                      </a:endParaRPr>
                    </a:p>
                  </a:txBody>
                  <a:tcPr marL="78867" marR="788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Khmer MEF1" pitchFamily="2" charset="0"/>
                        <a:ea typeface="SimSun"/>
                        <a:cs typeface="Khmer MEF1" pitchFamily="2" charset="0"/>
                      </a:endParaRPr>
                    </a:p>
                  </a:txBody>
                  <a:tcPr marL="78867" marR="7886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Khmer MEF1" pitchFamily="2" charset="0"/>
                        <a:ea typeface="SimSun"/>
                        <a:cs typeface="Khmer MEF1" pitchFamily="2" charset="0"/>
                      </a:endParaRPr>
                    </a:p>
                  </a:txBody>
                  <a:tcPr marL="78867" marR="7886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8013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1676400" y="1066800"/>
            <a:ext cx="6459061" cy="735860"/>
          </a:xfrm>
        </p:spPr>
        <p:txBody>
          <a:bodyPr/>
          <a:lstStyle/>
          <a:p>
            <a:pPr eaLnBrk="1" hangingPunct="1"/>
            <a:r>
              <a:rPr lang="km-KH" sz="2300" dirty="0" smtClean="0">
                <a:latin typeface="Khmer OS Muol" pitchFamily="2" charset="0"/>
                <a:cs typeface="Khmer OS Muol" pitchFamily="2" charset="0"/>
              </a:rPr>
              <a:t/>
            </a:r>
            <a:br>
              <a:rPr lang="km-KH" sz="2300" dirty="0" smtClean="0">
                <a:latin typeface="Khmer OS Muol" pitchFamily="2" charset="0"/>
                <a:cs typeface="Khmer OS Muol" pitchFamily="2" charset="0"/>
              </a:rPr>
            </a:br>
            <a:r>
              <a:rPr lang="km-KH" sz="2300" dirty="0" smtClean="0">
                <a:latin typeface="Khmer MEF2" pitchFamily="2" charset="0"/>
                <a:cs typeface="Khmer MEF2" pitchFamily="2" charset="0"/>
              </a:rPr>
              <a:t>ការ</a:t>
            </a:r>
            <a:r>
              <a:rPr lang="km-KH" sz="2300" dirty="0">
                <a:latin typeface="Khmer MEF2" pitchFamily="2" charset="0"/>
                <a:cs typeface="Khmer MEF2" pitchFamily="2" charset="0"/>
              </a:rPr>
              <a:t>គ្រប់គ្រងផ្ទៃ</a:t>
            </a:r>
            <a:r>
              <a:rPr lang="km-KH" sz="2300" dirty="0" smtClean="0">
                <a:latin typeface="Khmer MEF2" pitchFamily="2" charset="0"/>
                <a:cs typeface="Khmer MEF2" pitchFamily="2" charset="0"/>
              </a:rPr>
              <a:t>ក្នុង</a:t>
            </a:r>
            <a:r>
              <a:rPr lang="en-US" sz="2300" dirty="0" smtClean="0">
                <a:latin typeface="Khmer MEF2" pitchFamily="2" charset="0"/>
                <a:cs typeface="Khmer MEF2" pitchFamily="2" charset="0"/>
              </a:rPr>
              <a:t> </a:t>
            </a:r>
            <a:r>
              <a:rPr lang="km-KH" sz="2300" dirty="0" smtClean="0">
                <a:latin typeface="Khmer MEF2" pitchFamily="2" charset="0"/>
                <a:cs typeface="Khmer MEF2" pitchFamily="2" charset="0"/>
              </a:rPr>
              <a:t>(កុងត្រូល)</a:t>
            </a:r>
            <a:endParaRPr lang="en-GB" sz="2300" dirty="0"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10103009" cy="4978295"/>
          </a:xfrm>
        </p:spPr>
        <p:txBody>
          <a:bodyPr/>
          <a:lstStyle/>
          <a:p>
            <a:pPr marL="0" indent="0" eaLnBrk="1" hangingPunct="1">
              <a:lnSpc>
                <a:spcPct val="200000"/>
              </a:lnSpc>
              <a:buNone/>
            </a:pPr>
            <a:r>
              <a:rPr lang="km-KH" sz="20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ជាដំណើរការនៅក្នុងអង្គភាព​ ដែលត្រូវបានតាក់តែងឡើង​ដើម្បីធានាឱ្យសម្រេចបាននូវគោលដៅ      ធុរកិច្ចដែលជាអាទិភាពដូចខាងក្រោម៖</a:t>
            </a:r>
            <a:endParaRPr lang="en-US" sz="2000" dirty="0">
              <a:latin typeface="Khmer MEF1" pitchFamily="2" charset="0"/>
              <a:ea typeface="Khmer OS System" pitchFamily="2" charset="0"/>
              <a:cs typeface="Khmer MEF1" pitchFamily="2" charset="0"/>
            </a:endParaRPr>
          </a:p>
          <a:p>
            <a:pPr lvl="1" eaLnBrk="1" hangingPunct="1">
              <a:lnSpc>
                <a:spcPct val="200000"/>
              </a:lnSpc>
              <a:buFont typeface="Wingdings" pitchFamily="2" charset="2"/>
              <a:buChar char="§"/>
            </a:pPr>
            <a:r>
              <a:rPr lang="km-KH" sz="20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ភាពដែលអាចទុកចិត្តបាន និងសុចរិតភាពនៃព័ត៌មាន​</a:t>
            </a:r>
            <a:endParaRPr lang="en-US" sz="2000" dirty="0">
              <a:latin typeface="Khmer MEF1" pitchFamily="2" charset="0"/>
              <a:ea typeface="Khmer OS System" pitchFamily="2" charset="0"/>
              <a:cs typeface="Khmer MEF1" pitchFamily="2" charset="0"/>
            </a:endParaRPr>
          </a:p>
          <a:p>
            <a:pPr lvl="1" eaLnBrk="1" hangingPunct="1">
              <a:lnSpc>
                <a:spcPct val="200000"/>
              </a:lnSpc>
              <a:buFont typeface="Wingdings" pitchFamily="2" charset="2"/>
              <a:buChar char="§"/>
            </a:pPr>
            <a:r>
              <a:rPr lang="km-KH" sz="20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ការអនុវត្តអនុលោមទៅនិងគោលការណ៍ ផែនការ  និតិវិធី  ច្បាប់  បទប្បញ្ញតិ្ត និងកិច្ចសន្យា </a:t>
            </a:r>
            <a:endParaRPr lang="en-US" sz="2000" dirty="0">
              <a:latin typeface="Khmer MEF1" pitchFamily="2" charset="0"/>
              <a:ea typeface="Khmer OS System" pitchFamily="2" charset="0"/>
              <a:cs typeface="Khmer MEF1" pitchFamily="2" charset="0"/>
            </a:endParaRPr>
          </a:p>
          <a:p>
            <a:pPr lvl="1" eaLnBrk="1" hangingPunct="1">
              <a:lnSpc>
                <a:spcPct val="200000"/>
              </a:lnSpc>
              <a:buFont typeface="Wingdings" pitchFamily="2" charset="2"/>
              <a:buChar char="§"/>
            </a:pPr>
            <a:r>
              <a:rPr lang="km-KH" sz="20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ការការពារនូវទ្រព្យសម្បត្តិ </a:t>
            </a:r>
            <a:endParaRPr lang="en-US" sz="2000" dirty="0">
              <a:latin typeface="Khmer MEF1" pitchFamily="2" charset="0"/>
              <a:ea typeface="Khmer OS System" pitchFamily="2" charset="0"/>
              <a:cs typeface="Khmer MEF1" pitchFamily="2" charset="0"/>
            </a:endParaRPr>
          </a:p>
          <a:p>
            <a:pPr lvl="1" eaLnBrk="1" hangingPunct="1">
              <a:lnSpc>
                <a:spcPct val="200000"/>
              </a:lnSpc>
              <a:buFont typeface="Wingdings" pitchFamily="2" charset="2"/>
              <a:buChar char="§"/>
            </a:pPr>
            <a:r>
              <a:rPr lang="km-KH" sz="20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ភាពសន្សំសំចៃ និងការប្រើប្រាស់ប្រកបដោយប្រសិទ្ធផលនៃធនធាន </a:t>
            </a:r>
            <a:endParaRPr lang="en-US" sz="2000" dirty="0">
              <a:latin typeface="Khmer MEF1" pitchFamily="2" charset="0"/>
              <a:ea typeface="Khmer OS System" pitchFamily="2" charset="0"/>
              <a:cs typeface="Khmer MEF1" pitchFamily="2" charset="0"/>
            </a:endParaRPr>
          </a:p>
          <a:p>
            <a:pPr lvl="1" eaLnBrk="1" hangingPunct="1">
              <a:lnSpc>
                <a:spcPct val="200000"/>
              </a:lnSpc>
              <a:buFont typeface="Wingdings" pitchFamily="2" charset="2"/>
              <a:buChar char="§"/>
            </a:pPr>
            <a:r>
              <a:rPr lang="km-KH" sz="20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ការសម្រេចបាននូវគោលបំណង និងគោលដៅដែលបានបង្កើតសំរាប់ប្រតិបត្តិការ ឬកម្មវិធី។​</a:t>
            </a:r>
            <a:endParaRPr lang="en-US" sz="2000" dirty="0">
              <a:latin typeface="Khmer MEF1" pitchFamily="2" charset="0"/>
              <a:ea typeface="Khmer OS System" pitchFamily="2" charset="0"/>
              <a:cs typeface="Khmer MEF1" pitchFamily="2" charset="0"/>
            </a:endParaRPr>
          </a:p>
          <a:p>
            <a:pPr marL="0" indent="0" eaLnBrk="1" hangingPunct="1"/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16/09/2013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25780" y="172720"/>
            <a:ext cx="5036820" cy="1459735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pPr marL="571500" indent="-571500">
              <a:buAutoNum type="romanUcPeriod"/>
            </a:pPr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សេ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ចក្តីផ្តើ</a:t>
            </a:r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ម</a:t>
            </a:r>
          </a:p>
          <a:p>
            <a:r>
              <a:rPr lang="km-KH" sz="2400" dirty="0" smtClean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២. និយមន័យ សញ្ញាណ និងពាក្យគន្លឹះ</a:t>
            </a:r>
          </a:p>
          <a:p>
            <a:pPr marL="571500" indent="-571500">
              <a:buAutoNum type="romanU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5554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150" y="172721"/>
            <a:ext cx="8193711" cy="1004746"/>
          </a:xfrm>
        </p:spPr>
        <p:txBody>
          <a:bodyPr/>
          <a:lstStyle/>
          <a:p>
            <a:pPr algn="l"/>
            <a:r>
              <a:rPr lang="ca-ES" sz="3000" dirty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៤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. 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ផែនការ</a:t>
            </a:r>
            <a:r>
              <a:rPr lang="ca-E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ចុះ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សវនកម្ម</a:t>
            </a:r>
            <a:r>
              <a:rPr lang="ca-E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 (ត)</a:t>
            </a:r>
            <a:endParaRPr lang="en-US" sz="3000" dirty="0">
              <a:solidFill>
                <a:srgbClr val="C00000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94989" y="1813560"/>
            <a:ext cx="9288780" cy="4231640"/>
          </a:xfrm>
        </p:spPr>
        <p:txBody>
          <a:bodyPr/>
          <a:lstStyle/>
          <a:p>
            <a:pPr marL="391866" indent="-391866" algn="l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តម្រូវការនៃឯកសារនានាដែលជាមូលដ្ឋានដំបូងសម្រាប់សវនកម្មត្រូវគិតគូរស្នើសុំជាមុន</a:t>
            </a:r>
            <a:r>
              <a:rPr lang="km-KH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ពី</a:t>
            </a: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សវនដ្ឋាន</a:t>
            </a:r>
            <a:r>
              <a:rPr lang="km-KH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។ </a:t>
            </a: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ដើម្បី</a:t>
            </a:r>
            <a:r>
              <a:rPr lang="km-KH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មាន</a:t>
            </a: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ភស្តុតាងរឹងមាំ</a:t>
            </a:r>
            <a:r>
              <a:rPr lang="km-KH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  </a:t>
            </a: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សវនករគួរស្នើសុំជាលាយលក្ខណ៍អក្សរ</a:t>
            </a:r>
          </a:p>
          <a:p>
            <a:pPr marL="391866" indent="-391866" algn="l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ឯកសារគឺជាតម្រូវការចាំបាច់សម្រាប់ការងារសវនកម្ម។សវនករអាចសុំបន្ថែមនូវឯកសារមួយចំនួនទៀតតាមការចាំបាច់នាពេលអនុវត្តជាក់ស្តែង។</a:t>
            </a:r>
          </a:p>
          <a:p>
            <a:pPr marL="914354" lvl="1" indent="-391866" algn="l">
              <a:lnSpc>
                <a:spcPct val="130000"/>
              </a:lnSpc>
              <a:buFont typeface="Arial" pitchFamily="34" charset="0"/>
              <a:buChar char="•"/>
            </a:pPr>
            <a:endParaRPr lang="en-US" sz="2300" dirty="0">
              <a:solidFill>
                <a:schemeClr val="tx1"/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150" y="1065912"/>
            <a:ext cx="841248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1"/>
            <a:r>
              <a:rPr lang="en-US" sz="2700" dirty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ជ. </a:t>
            </a:r>
            <a:r>
              <a:rPr lang="ca-ES" sz="2700" dirty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រៀបចំ</a:t>
            </a:r>
            <a:r>
              <a:rPr lang="km-KH" sz="2700" dirty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សំណើសុំឯកសារ</a:t>
            </a:r>
            <a:r>
              <a:rPr lang="en-US" sz="2700" dirty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3930" y="6131560"/>
            <a:ext cx="8149590" cy="459462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ca-ES" sz="2300" b="1" dirty="0">
                <a:solidFill>
                  <a:schemeClr val="accent6">
                    <a:lumMod val="75000"/>
                  </a:schemeClr>
                </a:solidFill>
                <a:latin typeface="Khmer MEF1" pitchFamily="2" charset="0"/>
                <a:cs typeface="Khmer MEF1" pitchFamily="2" charset="0"/>
              </a:rPr>
              <a:t>(ពិនិត្យសំណើសុំឯកសារ)</a:t>
            </a:r>
            <a:endParaRPr lang="en-US" sz="2300" b="1" dirty="0">
              <a:solidFill>
                <a:schemeClr val="accent6">
                  <a:lumMod val="75000"/>
                </a:schemeClr>
              </a:solidFill>
              <a:latin typeface="Khmer MEF1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352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150" y="172721"/>
            <a:ext cx="8193711" cy="518160"/>
          </a:xfrm>
        </p:spPr>
        <p:txBody>
          <a:bodyPr/>
          <a:lstStyle/>
          <a:p>
            <a:pPr algn="l"/>
            <a:r>
              <a:rPr lang="ca-ES" sz="3000" dirty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៤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. 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ផែនការ</a:t>
            </a:r>
            <a:r>
              <a:rPr lang="ca-E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ចុះ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សវនកម្ម</a:t>
            </a:r>
            <a:r>
              <a:rPr lang="ca-E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 (ត)</a:t>
            </a:r>
            <a:endParaRPr lang="en-US" sz="3000" dirty="0">
              <a:solidFill>
                <a:srgbClr val="C00000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35144"/>
            <a:ext cx="4983480" cy="459462"/>
          </a:xfrm>
          <a:prstGeom prst="rect">
            <a:avLst/>
          </a:prstGeom>
          <a:noFill/>
        </p:spPr>
        <p:txBody>
          <a:bodyPr wrap="square" lIns="104493" tIns="52247" rIns="104493" bIns="52247" rtlCol="0">
            <a:spAutoFit/>
          </a:bodyPr>
          <a:lstStyle/>
          <a:p>
            <a:r>
              <a:rPr lang="ca-ES" sz="2300" b="1" dirty="0">
                <a:solidFill>
                  <a:schemeClr val="accent6">
                    <a:lumMod val="75000"/>
                  </a:schemeClr>
                </a:solidFill>
                <a:latin typeface="Khmer MEF1" pitchFamily="2" charset="0"/>
                <a:cs typeface="Khmer MEF1" pitchFamily="2" charset="0"/>
              </a:rPr>
              <a:t>គំរូសំណើសុំឯកសារ</a:t>
            </a:r>
            <a:endParaRPr lang="en-US" sz="2300" b="1" dirty="0">
              <a:solidFill>
                <a:schemeClr val="accent6">
                  <a:lumMod val="75000"/>
                </a:schemeClr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6133" y="861447"/>
            <a:ext cx="9828947" cy="6199490"/>
          </a:xfrm>
          <a:prstGeom prst="rect">
            <a:avLst/>
          </a:prstGeom>
          <a:noFill/>
        </p:spPr>
        <p:txBody>
          <a:bodyPr wrap="square" lIns="104493" tIns="52247" rIns="104493" bIns="52247" rtlCol="0">
            <a:spAutoFit/>
          </a:bodyPr>
          <a:lstStyle/>
          <a:p>
            <a:pPr algn="r"/>
            <a:r>
              <a:rPr lang="km-KH" dirty="0">
                <a:latin typeface="Khmer MEF1" pitchFamily="2" charset="0"/>
                <a:cs typeface="Khmer MEF1" pitchFamily="2" charset="0"/>
              </a:rPr>
              <a:t>រាជធានីភ្នំពេញ ថ្ងៃទី      ខែ</a:t>
            </a:r>
            <a:r>
              <a:rPr lang="ca-ES" dirty="0">
                <a:latin typeface="Khmer MEF1" pitchFamily="2" charset="0"/>
                <a:cs typeface="Khmer MEF1" pitchFamily="2" charset="0"/>
              </a:rPr>
              <a:t>       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 ឆ្នាំ ២០១៥</a:t>
            </a:r>
            <a:endParaRPr lang="en-US" dirty="0">
              <a:latin typeface="Khmer MEF1" pitchFamily="2" charset="0"/>
              <a:cs typeface="Khmer MEF1" pitchFamily="2" charset="0"/>
            </a:endParaRPr>
          </a:p>
          <a:p>
            <a:pPr algn="ctr"/>
            <a:r>
              <a:rPr lang="km-KH" dirty="0">
                <a:latin typeface="Khmer MEF2" pitchFamily="2" charset="0"/>
                <a:cs typeface="Khmer MEF2" pitchFamily="2" charset="0"/>
              </a:rPr>
              <a:t>សូមគោរពជូន</a:t>
            </a:r>
            <a:endParaRPr lang="en-US" dirty="0">
              <a:latin typeface="Khmer MEF2" pitchFamily="2" charset="0"/>
              <a:cs typeface="Khmer MEF2" pitchFamily="2" charset="0"/>
            </a:endParaRPr>
          </a:p>
          <a:p>
            <a:pPr algn="ctr"/>
            <a:r>
              <a:rPr lang="km-KH" dirty="0">
                <a:latin typeface="Khmer MEF2" pitchFamily="2" charset="0"/>
                <a:cs typeface="Khmer MEF2" pitchFamily="2" charset="0"/>
              </a:rPr>
              <a:t>ឯកឧត្តម</a:t>
            </a:r>
            <a:r>
              <a:rPr lang="ca-ES" dirty="0">
                <a:latin typeface="Khmer MEF2" pitchFamily="2" charset="0"/>
                <a:cs typeface="Khmer MEF2" pitchFamily="2" charset="0"/>
              </a:rPr>
              <a:t>/លោក/លោកស្រី..............................</a:t>
            </a:r>
            <a:endParaRPr lang="en-US" dirty="0">
              <a:latin typeface="Khmer MEF2" pitchFamily="2" charset="0"/>
              <a:cs typeface="Khmer MEF2" pitchFamily="2" charset="0"/>
            </a:endParaRPr>
          </a:p>
          <a:p>
            <a:endParaRPr lang="ca-ES" dirty="0">
              <a:latin typeface="Khmer MEF1" pitchFamily="2" charset="0"/>
              <a:cs typeface="Khmer MEF1" pitchFamily="2" charset="0"/>
            </a:endParaRPr>
          </a:p>
          <a:p>
            <a:r>
              <a:rPr lang="km-KH" b="1" dirty="0">
                <a:latin typeface="Khmer MEF1" pitchFamily="2" charset="0"/>
                <a:cs typeface="Khmer MEF1" pitchFamily="2" charset="0"/>
              </a:rPr>
              <a:t>កម្មវត្ថុ​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៖ សំណើឯកសារពាក់ព័ន្ធនឹងការងារសវនកម្មសម្រាប់ការិយបរិច្ឆេទ</a:t>
            </a:r>
            <a:r>
              <a:rPr lang="ca-ES" dirty="0">
                <a:latin typeface="Khmer MEF1" pitchFamily="2" charset="0"/>
                <a:cs typeface="Khmer MEF1" pitchFamily="2" charset="0"/>
              </a:rPr>
              <a:t>........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។</a:t>
            </a:r>
            <a:endParaRPr lang="en-US" dirty="0">
              <a:latin typeface="Khmer MEF1" pitchFamily="2" charset="0"/>
              <a:cs typeface="Khmer MEF1" pitchFamily="2" charset="0"/>
            </a:endParaRPr>
          </a:p>
          <a:p>
            <a:r>
              <a:rPr lang="km-KH" b="1" dirty="0">
                <a:latin typeface="Khmer MEF1" pitchFamily="2" charset="0"/>
                <a:cs typeface="Khmer MEF1" pitchFamily="2" charset="0"/>
              </a:rPr>
              <a:t>យោង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 ៖ ​ លិខិតបញ្ជាបេសកកម្ម លេខ</a:t>
            </a:r>
            <a:r>
              <a:rPr lang="ca-ES" dirty="0">
                <a:latin typeface="Khmer MEF1" pitchFamily="2" charset="0"/>
                <a:cs typeface="Khmer MEF1" pitchFamily="2" charset="0"/>
              </a:rPr>
              <a:t>......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សហវ.អសក ចុះថ្ងៃទី២</a:t>
            </a:r>
            <a:r>
              <a:rPr lang="ca-ES" dirty="0">
                <a:latin typeface="Khmer MEF1" pitchFamily="2" charset="0"/>
                <a:cs typeface="Khmer MEF1" pitchFamily="2" charset="0"/>
              </a:rPr>
              <a:t>...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ខែ</a:t>
            </a:r>
            <a:r>
              <a:rPr lang="ca-ES" dirty="0">
                <a:latin typeface="Khmer MEF1" pitchFamily="2" charset="0"/>
                <a:cs typeface="Khmer MEF1" pitchFamily="2" charset="0"/>
              </a:rPr>
              <a:t>...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ឆ្នាំ២០១៥</a:t>
            </a:r>
            <a:r>
              <a:rPr lang="ca-ES" dirty="0">
                <a:latin typeface="Khmer MEF1" pitchFamily="2" charset="0"/>
                <a:cs typeface="Khmer MEF1" pitchFamily="2" charset="0"/>
              </a:rPr>
              <a:t>  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។</a:t>
            </a:r>
            <a:endParaRPr lang="en-US" dirty="0">
              <a:latin typeface="Khmer MEF1" pitchFamily="2" charset="0"/>
              <a:cs typeface="Khmer MEF1" pitchFamily="2" charset="0"/>
            </a:endParaRPr>
          </a:p>
          <a:p>
            <a:r>
              <a:rPr lang="km-KH" dirty="0">
                <a:latin typeface="Khmer MEF1" pitchFamily="2" charset="0"/>
                <a:cs typeface="Khmer MEF1" pitchFamily="2" charset="0"/>
              </a:rPr>
              <a:t>	</a:t>
            </a:r>
            <a:r>
              <a:rPr lang="ca-ES" dirty="0">
                <a:latin typeface="Khmer MEF1" pitchFamily="2" charset="0"/>
                <a:cs typeface="Khmer MEF1" pitchFamily="2" charset="0"/>
              </a:rPr>
              <a:t>សេចក្តីដូចមានចែងក្នុង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កម្មវត្ថុ និងយោងខាងលើ ខ្ញុំសូមជម្រាបឯកឧត្តមប្រតិភូ មេត្តាជ្រាបថា ដើម្បីធានាប្រសិទ្ធភាពការងារសវនកម្ម ខ្ញុំសូមស្នើត្រៀម​ឯកសារ និងលិខិតបទដ្ឋានគតិយុត្តពាក់ព័ន្ធមួយចំនួន (ជា </a:t>
            </a:r>
            <a:r>
              <a:rPr lang="en-US" dirty="0">
                <a:latin typeface="Khmer MEF1" pitchFamily="2" charset="0"/>
                <a:cs typeface="Khmer MEF1" pitchFamily="2" charset="0"/>
              </a:rPr>
              <a:t>Soft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 ប្រសិនបើមាន</a:t>
            </a:r>
            <a:r>
              <a:rPr lang="en-US" dirty="0">
                <a:latin typeface="Khmer MEF1" pitchFamily="2" charset="0"/>
                <a:cs typeface="Khmer MEF1" pitchFamily="2" charset="0"/>
              </a:rPr>
              <a:t>)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ព្រមទាំងបំពេញព័ត៌មានក្នុងតារាងឧបសម្ព័ន្ធដូចមានជូនភ្ជាប់មកជាមួយ</a:t>
            </a:r>
            <a:r>
              <a:rPr lang="ca-ES" dirty="0">
                <a:latin typeface="Khmer MEF1" pitchFamily="2" charset="0"/>
                <a:cs typeface="Khmer MEF1" pitchFamily="2" charset="0"/>
              </a:rPr>
              <a:t> 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។ ឯកសារដែលត្រូវ</a:t>
            </a:r>
            <a:r>
              <a:rPr lang="ca-ES" dirty="0">
                <a:latin typeface="Khmer MEF1" pitchFamily="2" charset="0"/>
                <a:cs typeface="Khmer MEF1" pitchFamily="2" charset="0"/>
              </a:rPr>
              <a:t>ស្នើ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សុំ មានរាយលម្អិតជូនដូចខាងក្រោម ៖</a:t>
            </a:r>
            <a:endParaRPr lang="en-US" dirty="0">
              <a:latin typeface="Khmer MEF1" pitchFamily="2" charset="0"/>
              <a:cs typeface="Khmer MEF1" pitchFamily="2" charset="0"/>
            </a:endParaRPr>
          </a:p>
          <a:p>
            <a:pPr lvl="0"/>
            <a:endParaRPr lang="en-US" dirty="0">
              <a:latin typeface="Khmer MEF1" pitchFamily="2" charset="0"/>
              <a:cs typeface="Khmer MEF1" pitchFamily="2" charset="0"/>
            </a:endParaRPr>
          </a:p>
          <a:p>
            <a:pPr lvl="1"/>
            <a:r>
              <a:rPr lang="ca-ES" dirty="0">
                <a:latin typeface="Khmer MEF1" pitchFamily="2" charset="0"/>
                <a:cs typeface="Khmer MEF1" pitchFamily="2" charset="0"/>
              </a:rPr>
              <a:t>១. 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លិខិតបទដ្ឋានគតិយុត្តចេញក្នុងឆ្នាំ២០១៤និង២០១៥ </a:t>
            </a:r>
            <a:endParaRPr lang="en-US" dirty="0">
              <a:latin typeface="Khmer MEF1" pitchFamily="2" charset="0"/>
              <a:cs typeface="Khmer MEF1" pitchFamily="2" charset="0"/>
            </a:endParaRPr>
          </a:p>
          <a:p>
            <a:pPr lvl="1"/>
            <a:r>
              <a:rPr lang="ca-ES" dirty="0">
                <a:latin typeface="Khmer MEF1" pitchFamily="2" charset="0"/>
                <a:cs typeface="Khmer MEF1" pitchFamily="2" charset="0"/>
              </a:rPr>
              <a:t>២.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លិខិតបែងចែកភារកិច្ចមន្រ្តីតាមការិយាល័យនីមួយៗ</a:t>
            </a:r>
            <a:endParaRPr lang="en-US" dirty="0">
              <a:latin typeface="Khmer MEF1" pitchFamily="2" charset="0"/>
              <a:cs typeface="Khmer MEF1" pitchFamily="2" charset="0"/>
            </a:endParaRPr>
          </a:p>
          <a:p>
            <a:pPr lvl="1"/>
            <a:r>
              <a:rPr lang="ca-ES" dirty="0">
                <a:latin typeface="Khmer MEF1" pitchFamily="2" charset="0"/>
                <a:cs typeface="Khmer MEF1" pitchFamily="2" charset="0"/>
              </a:rPr>
              <a:t>៣.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សៀវភៅកត់ត្រាលិខិតចេញ-ចូលគ្រប់ប្រភេទ</a:t>
            </a:r>
            <a:endParaRPr lang="en-US" dirty="0">
              <a:latin typeface="Khmer MEF1" pitchFamily="2" charset="0"/>
              <a:cs typeface="Khmer MEF1" pitchFamily="2" charset="0"/>
            </a:endParaRPr>
          </a:p>
          <a:p>
            <a:pPr lvl="1"/>
            <a:r>
              <a:rPr lang="ca-ES" dirty="0" smtClean="0">
                <a:latin typeface="Khmer MEF1" pitchFamily="2" charset="0"/>
                <a:cs typeface="Khmer MEF1" pitchFamily="2" charset="0"/>
              </a:rPr>
              <a:t>៤.</a:t>
            </a:r>
            <a:r>
              <a:rPr lang="km-KH" dirty="0" smtClean="0">
                <a:latin typeface="Khmer MEF1" pitchFamily="2" charset="0"/>
                <a:cs typeface="Khmer MEF1" pitchFamily="2" charset="0"/>
              </a:rPr>
              <a:t> </a:t>
            </a:r>
            <a:r>
              <a:rPr lang="ca-ES" dirty="0">
                <a:latin typeface="Khmer MEF1" pitchFamily="2" charset="0"/>
                <a:cs typeface="Khmer MEF1" pitchFamily="2" charset="0"/>
              </a:rPr>
              <a:t>..................................................</a:t>
            </a:r>
            <a:r>
              <a:rPr lang="ca-ES" dirty="0" smtClean="0">
                <a:latin typeface="Khmer MEF1" pitchFamily="2" charset="0"/>
                <a:cs typeface="Khmer MEF1" pitchFamily="2" charset="0"/>
              </a:rPr>
              <a:t>...................................................</a:t>
            </a:r>
            <a:r>
              <a:rPr lang="km-KH" dirty="0" smtClean="0">
                <a:latin typeface="Khmer MEF1" pitchFamily="2" charset="0"/>
                <a:cs typeface="Khmer MEF1" pitchFamily="2" charset="0"/>
              </a:rPr>
              <a:t>។</a:t>
            </a:r>
            <a:r>
              <a:rPr lang="ca-ES" dirty="0" smtClean="0">
                <a:latin typeface="Khmer MEF1" pitchFamily="2" charset="0"/>
                <a:cs typeface="Khmer MEF1" pitchFamily="2" charset="0"/>
              </a:rPr>
              <a:t>.</a:t>
            </a:r>
            <a:endParaRPr lang="ca-ES" dirty="0">
              <a:latin typeface="Khmer MEF1" pitchFamily="2" charset="0"/>
              <a:cs typeface="Khmer MEF1" pitchFamily="2" charset="0"/>
            </a:endParaRPr>
          </a:p>
          <a:p>
            <a:r>
              <a:rPr lang="ca-ES" dirty="0">
                <a:latin typeface="Khmer MEF1" pitchFamily="2" charset="0"/>
                <a:cs typeface="Khmer MEF1" pitchFamily="2" charset="0"/>
              </a:rPr>
              <a:t>        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ជាមួយគ្នានេះដែរ ​ប្រតិភូសវនកម្មនឹងស្នើសុំឯកសារបន្ថែមក្នុងករណីចាំបាច់។ មន្រ្តីទំនាក់ទំនង លោក </a:t>
            </a:r>
            <a:r>
              <a:rPr lang="ca-ES" dirty="0">
                <a:latin typeface="Khmer MEF1" pitchFamily="2" charset="0"/>
                <a:cs typeface="Khmer MEF1" pitchFamily="2" charset="0"/>
              </a:rPr>
              <a:t>........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លេខទូរស័ព្ទ </a:t>
            </a:r>
            <a:r>
              <a:rPr lang="ca-ES" dirty="0">
                <a:latin typeface="Khmer MEF1" pitchFamily="2" charset="0"/>
                <a:cs typeface="Khmer MEF1" pitchFamily="2" charset="0"/>
              </a:rPr>
              <a:t>..............................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។ </a:t>
            </a:r>
            <a:endParaRPr lang="en-US" dirty="0">
              <a:latin typeface="Khmer MEF1" pitchFamily="2" charset="0"/>
              <a:cs typeface="Khmer MEF1" pitchFamily="2" charset="0"/>
            </a:endParaRPr>
          </a:p>
          <a:p>
            <a:r>
              <a:rPr lang="ca-ES" dirty="0">
                <a:latin typeface="Khmer MEF1" pitchFamily="2" charset="0"/>
                <a:cs typeface="Khmer MEF1" pitchFamily="2" charset="0"/>
              </a:rPr>
              <a:t> </a:t>
            </a:r>
            <a:endParaRPr lang="en-US" dirty="0">
              <a:latin typeface="Khmer MEF1" pitchFamily="2" charset="0"/>
              <a:cs typeface="Khmer MEF1" pitchFamily="2" charset="0"/>
            </a:endParaRPr>
          </a:p>
          <a:p>
            <a:r>
              <a:rPr lang="ca-ES" dirty="0">
                <a:latin typeface="Khmer MEF1" pitchFamily="2" charset="0"/>
                <a:cs typeface="Khmer MEF1" pitchFamily="2" charset="0"/>
              </a:rPr>
              <a:t>         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អាស្រ័យហេតុនេះ សូមឯកឧត្តមមេត្តារៀបចំតាមសំណើខាងលើដោយអនុគ្រោះ</a:t>
            </a:r>
            <a:r>
              <a:rPr lang="ca-ES" dirty="0">
                <a:latin typeface="Khmer MEF1" pitchFamily="2" charset="0"/>
                <a:cs typeface="Khmer MEF1" pitchFamily="2" charset="0"/>
              </a:rPr>
              <a:t> 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។</a:t>
            </a:r>
            <a:endParaRPr lang="en-US" dirty="0">
              <a:latin typeface="Khmer MEF1" pitchFamily="2" charset="0"/>
              <a:cs typeface="Khmer MEF1" pitchFamily="2" charset="0"/>
            </a:endParaRPr>
          </a:p>
          <a:p>
            <a:r>
              <a:rPr lang="ca-ES" dirty="0">
                <a:latin typeface="Khmer MEF1" pitchFamily="2" charset="0"/>
                <a:cs typeface="Khmer MEF1" pitchFamily="2" charset="0"/>
              </a:rPr>
              <a:t>         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សូមឯកឧត្តមទទួលនូវការគោរពរាប់អានអំពី</a:t>
            </a:r>
            <a:r>
              <a:rPr lang="km-KH" dirty="0" smtClean="0">
                <a:latin typeface="Khmer MEF1" pitchFamily="2" charset="0"/>
                <a:cs typeface="Khmer MEF1" pitchFamily="2" charset="0"/>
              </a:rPr>
              <a:t>ខ្ញុំ                       </a:t>
            </a:r>
          </a:p>
          <a:p>
            <a:r>
              <a:rPr lang="km-KH" dirty="0">
                <a:latin typeface="Khmer MEF1" pitchFamily="2" charset="0"/>
                <a:cs typeface="Khmer MEF1" pitchFamily="2" charset="0"/>
              </a:rPr>
              <a:t> </a:t>
            </a:r>
            <a:r>
              <a:rPr lang="km-KH" dirty="0" smtClean="0">
                <a:latin typeface="Khmer MEF1" pitchFamily="2" charset="0"/>
                <a:cs typeface="Khmer MEF1" pitchFamily="2" charset="0"/>
              </a:rPr>
              <a:t>                                                                                              </a:t>
            </a:r>
            <a:r>
              <a:rPr lang="ca-ES" dirty="0" smtClean="0">
                <a:latin typeface="Khmer MEF2" pitchFamily="2" charset="0"/>
                <a:cs typeface="Khmer MEF2" pitchFamily="2" charset="0"/>
              </a:rPr>
              <a:t>ប្រធាន</a:t>
            </a:r>
            <a:r>
              <a:rPr lang="ca-ES" dirty="0">
                <a:latin typeface="Khmer MEF2" pitchFamily="2" charset="0"/>
                <a:cs typeface="Khmer MEF2" pitchFamily="2" charset="0"/>
              </a:rPr>
              <a:t>ប្រតិភូសវនកម្ម</a:t>
            </a:r>
            <a:endParaRPr lang="en-US" dirty="0">
              <a:latin typeface="Khmer MEF2" pitchFamily="2" charset="0"/>
              <a:cs typeface="Khmer MEF2" pitchFamily="2" charset="0"/>
            </a:endParaRPr>
          </a:p>
          <a:p>
            <a:endParaRPr lang="en-US" dirty="0">
              <a:latin typeface="Khmer MEF1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563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150" y="172721"/>
            <a:ext cx="8193711" cy="1004746"/>
          </a:xfrm>
        </p:spPr>
        <p:txBody>
          <a:bodyPr/>
          <a:lstStyle/>
          <a:p>
            <a:pPr algn="l"/>
            <a:r>
              <a:rPr lang="ca-ES" sz="3000" dirty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៤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. 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ផែនការ</a:t>
            </a:r>
            <a:r>
              <a:rPr lang="ca-E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ចុះ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សវនកម្ម</a:t>
            </a:r>
            <a:r>
              <a:rPr lang="ca-E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 (ត)</a:t>
            </a:r>
            <a:endParaRPr lang="en-US" sz="3000" dirty="0">
              <a:solidFill>
                <a:srgbClr val="C00000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49921" y="1813560"/>
            <a:ext cx="9288780" cy="4231640"/>
          </a:xfrm>
        </p:spPr>
        <p:txBody>
          <a:bodyPr/>
          <a:lstStyle/>
          <a:p>
            <a:pPr marL="391866" indent="-391866" algn="l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សវនដ្ឋាននីមួយៗ អាចមានទីសវនកម្មច្រើន ដែលជាកម្មវត្ថុ​នៃការធ្វើសវនកម្ម </a:t>
            </a:r>
          </a:p>
          <a:p>
            <a:pPr marL="391866" indent="-391866" algn="l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សវនករអាចរៀបចំ</a:t>
            </a:r>
            <a:r>
              <a:rPr lang="km-KH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ប្រតិទិន</a:t>
            </a: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សវនកម្មជូនទៅសវនដ្ឋានក្នុងគោលបំណងដើម្បីឱ្យសវនដ្ឋានត្រៀមជាមុននូវមន្ត្រីពាក់ព័ន្ធ</a:t>
            </a:r>
            <a:r>
              <a:rPr lang="km-KH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តាម</a:t>
            </a: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ទីសវនកម្មនីមួយៗ។</a:t>
            </a:r>
            <a:r>
              <a:rPr lang="km-KH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ធ្វើដូចនេះនាំឱ្យការងារសវនកម្មរហ័ស និងមិនរំខានច្រើនដល់សវនដ្ឋាន ។</a:t>
            </a:r>
          </a:p>
          <a:p>
            <a:pPr marL="914354" lvl="1" indent="-391866" algn="l">
              <a:lnSpc>
                <a:spcPct val="130000"/>
              </a:lnSpc>
              <a:buFont typeface="Arial" pitchFamily="34" charset="0"/>
              <a:buChar char="•"/>
            </a:pPr>
            <a:endParaRPr lang="en-US" sz="2300" dirty="0">
              <a:solidFill>
                <a:schemeClr val="tx1"/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150" y="1065912"/>
            <a:ext cx="841248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1"/>
            <a:r>
              <a:rPr lang="en-US" sz="2700" dirty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ឈ. </a:t>
            </a:r>
            <a:r>
              <a:rPr lang="ca-ES" sz="2700" dirty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កំណត់</a:t>
            </a:r>
            <a:r>
              <a:rPr lang="km-KH" sz="2700" dirty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ប្រតិទិន</a:t>
            </a:r>
            <a:r>
              <a:rPr lang="ca-ES" sz="2700" dirty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ចុះសវនកម្ម</a:t>
            </a:r>
            <a:r>
              <a:rPr lang="en-US" sz="2700" dirty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26820" y="5958840"/>
            <a:ext cx="7623810" cy="459462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ca-ES" sz="2300" b="1" dirty="0">
                <a:solidFill>
                  <a:schemeClr val="accent6">
                    <a:lumMod val="75000"/>
                  </a:schemeClr>
                </a:solidFill>
                <a:latin typeface="Khmer MEF1" pitchFamily="2" charset="0"/>
                <a:cs typeface="Khmer MEF1" pitchFamily="2" charset="0"/>
              </a:rPr>
              <a:t>(ពិនិត្យ</a:t>
            </a:r>
            <a:r>
              <a:rPr lang="ca-ES" sz="2300" b="1" dirty="0" smtClean="0">
                <a:solidFill>
                  <a:schemeClr val="accent6">
                    <a:lumMod val="75000"/>
                  </a:schemeClr>
                </a:solidFill>
                <a:latin typeface="Khmer MEF1" pitchFamily="2" charset="0"/>
                <a:cs typeface="Khmer MEF1" pitchFamily="2" charset="0"/>
              </a:rPr>
              <a:t>ទម្រង់</a:t>
            </a:r>
            <a:r>
              <a:rPr lang="km-KH" sz="2300" b="1" dirty="0" smtClean="0">
                <a:solidFill>
                  <a:schemeClr val="accent6">
                    <a:lumMod val="75000"/>
                  </a:schemeClr>
                </a:solidFill>
                <a:latin typeface="Khmer MEF1" pitchFamily="2" charset="0"/>
                <a:cs typeface="Khmer MEF1" pitchFamily="2" charset="0"/>
              </a:rPr>
              <a:t>ប្រតិទិន</a:t>
            </a:r>
            <a:r>
              <a:rPr lang="ca-ES" sz="2300" b="1" dirty="0" smtClean="0">
                <a:solidFill>
                  <a:schemeClr val="accent6">
                    <a:lumMod val="75000"/>
                  </a:schemeClr>
                </a:solidFill>
                <a:latin typeface="Khmer MEF1" pitchFamily="2" charset="0"/>
                <a:cs typeface="Khmer MEF1" pitchFamily="2" charset="0"/>
              </a:rPr>
              <a:t>សវន</a:t>
            </a:r>
            <a:r>
              <a:rPr lang="ca-ES" sz="2300" b="1" dirty="0">
                <a:solidFill>
                  <a:schemeClr val="accent6">
                    <a:lumMod val="75000"/>
                  </a:schemeClr>
                </a:solidFill>
                <a:latin typeface="Khmer MEF1" pitchFamily="2" charset="0"/>
                <a:cs typeface="Khmer MEF1" pitchFamily="2" charset="0"/>
              </a:rPr>
              <a:t>កម្ម))</a:t>
            </a:r>
            <a:endParaRPr lang="en-US" sz="23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025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150" y="172722"/>
            <a:ext cx="8193711" cy="1004746"/>
          </a:xfrm>
        </p:spPr>
        <p:txBody>
          <a:bodyPr/>
          <a:lstStyle/>
          <a:p>
            <a:pPr algn="l"/>
            <a:r>
              <a:rPr lang="ca-ES" sz="3000" dirty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៤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. 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ផែនការ</a:t>
            </a:r>
            <a:r>
              <a:rPr lang="ca-E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ចុះ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សវនកម្ម</a:t>
            </a:r>
            <a:r>
              <a:rPr lang="ca-E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 (ត)</a:t>
            </a:r>
            <a:endParaRPr lang="en-US" sz="3000" dirty="0">
              <a:solidFill>
                <a:srgbClr val="C00000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799" y="990600"/>
            <a:ext cx="7623810" cy="382513"/>
          </a:xfrm>
          <a:prstGeom prst="rect">
            <a:avLst/>
          </a:prstGeom>
          <a:noFill/>
        </p:spPr>
        <p:txBody>
          <a:bodyPr wrap="square" lIns="104493" tIns="52247" rIns="104493" bIns="52247" rtlCol="0">
            <a:spAutoFit/>
          </a:bodyPr>
          <a:lstStyle/>
          <a:p>
            <a:r>
              <a:rPr lang="ca-ES" b="1" dirty="0">
                <a:solidFill>
                  <a:schemeClr val="accent6">
                    <a:lumMod val="75000"/>
                  </a:schemeClr>
                </a:solidFill>
                <a:latin typeface="Khmer MEF1" pitchFamily="2" charset="0"/>
                <a:cs typeface="Khmer MEF1" pitchFamily="2" charset="0"/>
              </a:rPr>
              <a:t>គំរូកម្មវិធីសវនកម្ម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6610" y="1035665"/>
            <a:ext cx="4572000" cy="369328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km-KH" dirty="0" smtClean="0">
                <a:latin typeface="Khmer MEF2" pitchFamily="2" charset="0"/>
                <a:cs typeface="Khmer MEF2" pitchFamily="2" charset="0"/>
              </a:rPr>
              <a:t>ប្រតិទិនចុះ</a:t>
            </a:r>
            <a:r>
              <a:rPr lang="km-KH" dirty="0">
                <a:latin typeface="Khmer MEF2" pitchFamily="2" charset="0"/>
                <a:cs typeface="Khmer MEF2" pitchFamily="2" charset="0"/>
              </a:rPr>
              <a:t>សវនកម្មនៅ..........</a:t>
            </a:r>
            <a:endParaRPr lang="en-US" dirty="0">
              <a:latin typeface="Khmer MEF2" pitchFamily="2" charset="0"/>
              <a:cs typeface="Khmer MEF2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762036"/>
              </p:ext>
            </p:extLst>
          </p:nvPr>
        </p:nvGraphicFramePr>
        <p:xfrm>
          <a:off x="762001" y="1524001"/>
          <a:ext cx="8762999" cy="46454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0165"/>
                <a:gridCol w="3559994"/>
                <a:gridCol w="2341886"/>
                <a:gridCol w="2190954"/>
              </a:tblGrid>
              <a:tr h="581937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m-KH" sz="16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ល</a:t>
                      </a:r>
                      <a:r>
                        <a:rPr lang="km-KH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.រ</a:t>
                      </a:r>
                      <a:endParaRPr lang="en-US" sz="16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m-KH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បរិយាយ</a:t>
                      </a:r>
                      <a:endParaRPr lang="en-US" sz="16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m-KH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កាលបរិច្ឆេទចាប់ផ្តើម</a:t>
                      </a:r>
                      <a:endParaRPr lang="en-US" sz="16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m-KH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កាលបរិច្ឆេទបញ្ចប់</a:t>
                      </a:r>
                      <a:endParaRPr lang="en-US" sz="16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937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m-KH" sz="1600">
                          <a:effectLst/>
                          <a:latin typeface="Khmer MEF1" pitchFamily="2" charset="0"/>
                          <a:cs typeface="Khmer MEF1" pitchFamily="2" charset="0"/>
                        </a:rPr>
                        <a:t>១</a:t>
                      </a:r>
                      <a:endParaRPr lang="en-US" sz="16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m-KH" sz="160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នាយកដ្ឋាន/ការិយាល័យ.....................</a:t>
                      </a:r>
                      <a:endParaRPr lang="en-US" sz="16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m-KH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.........../........./២០១៥</a:t>
                      </a:r>
                      <a:endParaRPr lang="en-US" sz="16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m-KH" sz="1600">
                          <a:effectLst/>
                          <a:latin typeface="Khmer MEF1" pitchFamily="2" charset="0"/>
                          <a:cs typeface="Khmer MEF1" pitchFamily="2" charset="0"/>
                        </a:rPr>
                        <a:t>.........../........./២០១៥</a:t>
                      </a:r>
                      <a:endParaRPr lang="en-US" sz="16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937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m-KH" sz="1600">
                          <a:effectLst/>
                          <a:latin typeface="Khmer MEF1" pitchFamily="2" charset="0"/>
                          <a:cs typeface="Khmer MEF1" pitchFamily="2" charset="0"/>
                        </a:rPr>
                        <a:t>២</a:t>
                      </a:r>
                      <a:endParaRPr lang="en-US" sz="16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m-KH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នាយកដ្ឋាន/ការិយាល័យ.....................</a:t>
                      </a:r>
                      <a:endParaRPr lang="en-US" sz="16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m-KH" sz="1600">
                          <a:effectLst/>
                          <a:latin typeface="Khmer MEF1" pitchFamily="2" charset="0"/>
                          <a:cs typeface="Khmer MEF1" pitchFamily="2" charset="0"/>
                        </a:rPr>
                        <a:t>.........../........./២០១៥</a:t>
                      </a:r>
                      <a:endParaRPr lang="en-US" sz="16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m-KH" sz="1600">
                          <a:effectLst/>
                          <a:latin typeface="Khmer MEF1" pitchFamily="2" charset="0"/>
                          <a:cs typeface="Khmer MEF1" pitchFamily="2" charset="0"/>
                        </a:rPr>
                        <a:t>.........../........./២០១៥</a:t>
                      </a:r>
                      <a:endParaRPr lang="en-US" sz="16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937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m-KH" sz="1600">
                          <a:effectLst/>
                          <a:latin typeface="Khmer MEF1" pitchFamily="2" charset="0"/>
                          <a:cs typeface="Khmer MEF1" pitchFamily="2" charset="0"/>
                        </a:rPr>
                        <a:t>៣</a:t>
                      </a:r>
                      <a:endParaRPr lang="en-US" sz="16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m-KH" sz="160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នាយកដ្ឋាន/ការិយាល័យ.....................</a:t>
                      </a:r>
                      <a:endParaRPr lang="en-US" sz="16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m-KH" sz="1600">
                          <a:effectLst/>
                          <a:latin typeface="Khmer MEF1" pitchFamily="2" charset="0"/>
                          <a:cs typeface="Khmer MEF1" pitchFamily="2" charset="0"/>
                        </a:rPr>
                        <a:t>.........../........./២០១៥</a:t>
                      </a:r>
                      <a:endParaRPr lang="en-US" sz="16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m-KH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.........../........./២០១៥</a:t>
                      </a:r>
                      <a:endParaRPr lang="en-US" sz="16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937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m-KH" sz="1600">
                          <a:effectLst/>
                          <a:latin typeface="Khmer MEF1" pitchFamily="2" charset="0"/>
                          <a:cs typeface="Khmer MEF1" pitchFamily="2" charset="0"/>
                        </a:rPr>
                        <a:t>៤</a:t>
                      </a:r>
                      <a:endParaRPr lang="en-US" sz="16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m-KH" sz="160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នាយកដ្ឋាន/ការិយាល័យ.....................</a:t>
                      </a:r>
                      <a:endParaRPr lang="en-US" sz="16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m-KH" sz="1600">
                          <a:effectLst/>
                          <a:latin typeface="Khmer MEF1" pitchFamily="2" charset="0"/>
                          <a:cs typeface="Khmer MEF1" pitchFamily="2" charset="0"/>
                        </a:rPr>
                        <a:t>.........../........./២០១៥</a:t>
                      </a:r>
                      <a:endParaRPr lang="en-US" sz="16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m-KH" sz="1600">
                          <a:effectLst/>
                          <a:latin typeface="Khmer MEF1" pitchFamily="2" charset="0"/>
                          <a:cs typeface="Khmer MEF1" pitchFamily="2" charset="0"/>
                        </a:rPr>
                        <a:t>.........../........./២០១៥</a:t>
                      </a:r>
                      <a:endParaRPr lang="en-US" sz="16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937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m-KH" sz="1600">
                          <a:effectLst/>
                          <a:latin typeface="Khmer MEF1" pitchFamily="2" charset="0"/>
                          <a:cs typeface="Khmer MEF1" pitchFamily="2" charset="0"/>
                        </a:rPr>
                        <a:t>៥</a:t>
                      </a:r>
                      <a:endParaRPr lang="en-US" sz="16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m-KH" sz="160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បូកសរុប និងសរសេររបាយការណ៍ព្រាង</a:t>
                      </a:r>
                      <a:endParaRPr lang="en-US" sz="16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m-KH" sz="1600">
                          <a:effectLst/>
                          <a:latin typeface="Khmer MEF1" pitchFamily="2" charset="0"/>
                          <a:cs typeface="Khmer MEF1" pitchFamily="2" charset="0"/>
                        </a:rPr>
                        <a:t>.........../........./២០១៥</a:t>
                      </a:r>
                      <a:endParaRPr lang="en-US" sz="16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m-KH" sz="1600">
                          <a:effectLst/>
                          <a:latin typeface="Khmer MEF1" pitchFamily="2" charset="0"/>
                          <a:cs typeface="Khmer MEF1" pitchFamily="2" charset="0"/>
                        </a:rPr>
                        <a:t>.........../........./២០១៥</a:t>
                      </a:r>
                      <a:endParaRPr lang="en-US" sz="16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90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m-KH" sz="1600">
                          <a:effectLst/>
                          <a:latin typeface="Khmer MEF1" pitchFamily="2" charset="0"/>
                          <a:cs typeface="Khmer MEF1" pitchFamily="2" charset="0"/>
                        </a:rPr>
                        <a:t>៦</a:t>
                      </a:r>
                      <a:endParaRPr lang="en-US" sz="16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m-KH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កំណត់ពេលវេលាប្រជុំឆ្លងរបាយការណ៍ព្រាង</a:t>
                      </a:r>
                      <a:endParaRPr lang="en-US" sz="16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m-KH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.........../........./២០១៥</a:t>
                      </a:r>
                      <a:endParaRPr lang="en-US" sz="16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6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937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m-KH" sz="1600">
                          <a:effectLst/>
                          <a:latin typeface="Khmer MEF1" pitchFamily="2" charset="0"/>
                          <a:cs typeface="Khmer MEF1" pitchFamily="2" charset="0"/>
                        </a:rPr>
                        <a:t>៧</a:t>
                      </a:r>
                      <a:endParaRPr lang="en-US" sz="160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m-KH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ផ្សេងៗ</a:t>
                      </a:r>
                      <a:endParaRPr lang="en-US" sz="16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m-KH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 </a:t>
                      </a:r>
                      <a:endParaRPr lang="en-US" sz="16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50628" y="6245424"/>
            <a:ext cx="716661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  <a:spAutoFit/>
          </a:bodyPr>
          <a:lstStyle/>
          <a:p>
            <a:pPr defTabSz="914354"/>
            <a:r>
              <a:rPr lang="km-KH" sz="1400" b="1" dirty="0">
                <a:latin typeface="Khmer MEF1" pitchFamily="2" charset="0"/>
                <a:ea typeface="Times New Roman" pitchFamily="18" charset="0"/>
                <a:cs typeface="Khmer MEF1" pitchFamily="2" charset="0"/>
              </a:rPr>
              <a:t>បញ្ជាក់</a:t>
            </a:r>
            <a:r>
              <a:rPr lang="km-KH" sz="1400" dirty="0">
                <a:latin typeface="Khmer MEF1" pitchFamily="2" charset="0"/>
                <a:ea typeface="Times New Roman" pitchFamily="18" charset="0"/>
                <a:cs typeface="Khmer MEF1" pitchFamily="2" charset="0"/>
              </a:rPr>
              <a:t>៖ កាលបរិច្ឆេទខាងលើអាចប្រែប្រួលទៅតាមស្ថានភាពជាក់ស្តង ។</a:t>
            </a:r>
            <a:r>
              <a:rPr lang="en-US" sz="1400" dirty="0">
                <a:latin typeface="Khmer MEF1" pitchFamily="2" charset="0"/>
                <a:cs typeface="Khmer MEF1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6800" y="6553201"/>
            <a:ext cx="5257800" cy="646327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 hangingPunct="0"/>
            <a:r>
              <a:rPr lang="km-KH" dirty="0">
                <a:latin typeface="Khmer MEF2" pitchFamily="2" charset="0"/>
                <a:cs typeface="Khmer MEF2" pitchFamily="2" charset="0"/>
              </a:rPr>
              <a:t>.........ថ្ងៃទី .........ខែ.............ឆ្នាំ ២០១៥</a:t>
            </a:r>
            <a:endParaRPr lang="en-US" dirty="0">
              <a:latin typeface="Khmer MEF2" pitchFamily="2" charset="0"/>
              <a:cs typeface="Khmer MEF2" pitchFamily="2" charset="0"/>
            </a:endParaRPr>
          </a:p>
          <a:p>
            <a:pPr algn="ctr"/>
            <a:r>
              <a:rPr lang="km-KH" dirty="0" smtClean="0">
                <a:latin typeface="Khmer MEF2" pitchFamily="2" charset="0"/>
                <a:cs typeface="Khmer MEF2" pitchFamily="2" charset="0"/>
              </a:rPr>
              <a:t>ប្រតិភូ</a:t>
            </a:r>
            <a:r>
              <a:rPr lang="km-KH" dirty="0">
                <a:latin typeface="Khmer MEF2" pitchFamily="2" charset="0"/>
                <a:cs typeface="Khmer MEF2" pitchFamily="2" charset="0"/>
              </a:rPr>
              <a:t>សវនកម្មផ្ទៃក្នុង</a:t>
            </a:r>
            <a:endParaRPr lang="en-US" dirty="0">
              <a:latin typeface="Khmer MEF2" pitchFamily="2" charset="0"/>
              <a:cs typeface="Khmer MEF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296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150" y="172721"/>
            <a:ext cx="8193711" cy="1004746"/>
          </a:xfrm>
        </p:spPr>
        <p:txBody>
          <a:bodyPr/>
          <a:lstStyle/>
          <a:p>
            <a:pPr algn="l"/>
            <a:r>
              <a:rPr lang="ca-ES" sz="3000" dirty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៤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. 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ផែនការ</a:t>
            </a:r>
            <a:r>
              <a:rPr lang="ca-E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ចុះ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សវនកម្ម</a:t>
            </a:r>
            <a:r>
              <a:rPr lang="ca-E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 (ត)</a:t>
            </a:r>
            <a:endParaRPr lang="en-US" sz="3000" dirty="0">
              <a:solidFill>
                <a:srgbClr val="C00000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81311" y="1813560"/>
            <a:ext cx="9288780" cy="4490720"/>
          </a:xfrm>
        </p:spPr>
        <p:txBody>
          <a:bodyPr/>
          <a:lstStyle/>
          <a:p>
            <a:pPr marL="391866" indent="-391866" algn="l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របៀបវារៈនៃកិច្ចប្រជុំដំបូង</a:t>
            </a:r>
            <a:r>
              <a:rPr lang="km-KH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ជា​ផ្នែក​មួយ​នៃ​ដំណើរ​ការ​ធ្វើ​ផែនការ</a:t>
            </a: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ចុះ</a:t>
            </a:r>
            <a:r>
              <a:rPr lang="km-KH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សវនកម្ម</a:t>
            </a: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ដែល</a:t>
            </a:r>
            <a:r>
              <a:rPr lang="km-KH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ត្រូវ​រៀបចំ​</a:t>
            </a: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សម្រាប់</a:t>
            </a:r>
            <a:r>
              <a:rPr lang="km-KH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​ពេល</a:t>
            </a: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បើក</a:t>
            </a:r>
            <a:r>
              <a:rPr lang="km-KH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​កិច្ច​ប្រជុំជា​មួយ​ប្រធាន​និងថ្នាក់ដឹកនាំសវនដ្ឋាន ។ </a:t>
            </a:r>
            <a:endParaRPr lang="ca-ES" sz="2700" dirty="0">
              <a:solidFill>
                <a:schemeClr val="tx1"/>
              </a:solidFill>
              <a:latin typeface="Khmer MEF1" pitchFamily="2" charset="0"/>
              <a:cs typeface="Khmer MEF1" pitchFamily="2" charset="0"/>
            </a:endParaRPr>
          </a:p>
          <a:p>
            <a:pPr marL="391866" indent="-391866" algn="l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របៀប​វារៈ​ត្រូវ​មាន</a:t>
            </a: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បញ្ចូល</a:t>
            </a:r>
            <a:r>
              <a:rPr lang="km-KH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សមាសភាពប្រតិភូ​សវនកម្ម​ផ្ទៃ​ក្នុង </a:t>
            </a: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និង</a:t>
            </a:r>
            <a:r>
              <a:rPr lang="km-KH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សវនដ្ឋាន គោលបំណង និងវិសាលភាពស</a:t>
            </a: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វន</a:t>
            </a:r>
            <a:r>
              <a:rPr lang="km-KH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កម្ម សង្ខេប​ដំណើរការ​សវនកម្ម​ផ្ទៃ​ក្នុង សំណើសុំព័ត៌មាន</a:t>
            </a: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km-KH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ទទួលយកការបារម្ភ ឬសំណើ​</a:t>
            </a: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នានា</a:t>
            </a:r>
            <a:r>
              <a:rPr lang="km-KH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របស់​សវនដ្ឋាន ​ </a:t>
            </a: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ព្រមទាំង</a:t>
            </a:r>
            <a:r>
              <a:rPr lang="km-KH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លើកសំណើ​សុំផ្នែករដ្ឋបាល </a:t>
            </a: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។ល។</a:t>
            </a:r>
          </a:p>
          <a:p>
            <a:pPr marL="914354" lvl="1" indent="-391866" algn="l">
              <a:lnSpc>
                <a:spcPct val="150000"/>
              </a:lnSpc>
              <a:buFont typeface="Arial" pitchFamily="34" charset="0"/>
              <a:buChar char="•"/>
            </a:pPr>
            <a:endParaRPr lang="en-US" sz="2300" dirty="0">
              <a:solidFill>
                <a:schemeClr val="tx1"/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150" y="1065912"/>
            <a:ext cx="841248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1"/>
            <a:r>
              <a:rPr lang="en-US" sz="2700" dirty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ញ. </a:t>
            </a:r>
            <a:r>
              <a:rPr lang="ca-ES" sz="2700" dirty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រៀបចំ</a:t>
            </a:r>
            <a:r>
              <a:rPr lang="ca-ES" sz="2700" dirty="0" smtClean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របៀ</a:t>
            </a:r>
            <a:r>
              <a:rPr lang="km-KH" sz="2700" dirty="0" smtClean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ប</a:t>
            </a:r>
            <a:r>
              <a:rPr lang="ca-ES" sz="2700" dirty="0" smtClean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វា</a:t>
            </a:r>
            <a:r>
              <a:rPr lang="ca-ES" sz="2700" dirty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រៈសម្រាប់កិច្ចប្រជុំដំបូង</a:t>
            </a:r>
            <a:r>
              <a:rPr lang="en-US" sz="2700" dirty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03811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150" y="172721"/>
            <a:ext cx="8193711" cy="1004746"/>
          </a:xfrm>
        </p:spPr>
        <p:txBody>
          <a:bodyPr/>
          <a:lstStyle/>
          <a:p>
            <a:pPr algn="l"/>
            <a:r>
              <a:rPr lang="ca-ES" sz="3000" dirty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៤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. 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ផែនការ</a:t>
            </a:r>
            <a:r>
              <a:rPr lang="ca-E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ចុះ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សវនកម្ម</a:t>
            </a:r>
            <a:r>
              <a:rPr lang="ca-E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 (ត)</a:t>
            </a:r>
            <a:endParaRPr lang="en-US" sz="3000" dirty="0">
              <a:solidFill>
                <a:srgbClr val="C00000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38150" y="2418080"/>
            <a:ext cx="9288780" cy="4231640"/>
          </a:xfrm>
        </p:spPr>
        <p:txBody>
          <a:bodyPr/>
          <a:lstStyle/>
          <a:p>
            <a:pPr marL="391866" indent="-391866" algn="l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ការ</a:t>
            </a:r>
            <a:r>
              <a:rPr lang="km-KH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ជូនដំណឹងដល់សវនដ្ឋានជាមុនអំពីការងារដែលត្រូវអនុវត្ត</a:t>
            </a: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គឺជាការចាំបាច់ដើម្បីឱ្យសវនដ្ឋានត្រៀមទុកមន្ត្រីពាក់ព័ន្ធ</a:t>
            </a:r>
            <a:r>
              <a:rPr lang="km-KH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សម្រាប់ជួបពិភាក្សា</a:t>
            </a:r>
            <a:endParaRPr lang="ca-ES" sz="2700" dirty="0">
              <a:solidFill>
                <a:schemeClr val="tx1"/>
              </a:solidFill>
              <a:latin typeface="Khmer MEF1" pitchFamily="2" charset="0"/>
              <a:cs typeface="Khmer MEF1" pitchFamily="2" charset="0"/>
            </a:endParaRPr>
          </a:p>
          <a:p>
            <a:pPr marL="391866" indent="-391866" algn="l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ការ</a:t>
            </a:r>
            <a:r>
              <a:rPr lang="km-KH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ជូនដំណឹងដល់សវនដ្ឋាន</a:t>
            </a: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ត្រូវមាន</a:t>
            </a:r>
            <a:r>
              <a:rPr lang="km-KH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ភ្ជាប់ជាមួយនូវលិខិត</a:t>
            </a: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បញ្ជាបេសកកម្ម សំណើ</a:t>
            </a:r>
            <a:r>
              <a:rPr lang="km-KH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សុំ</a:t>
            </a: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ឯកសារ </a:t>
            </a:r>
            <a:r>
              <a:rPr lang="km-KH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និងស្ថិតិនានា</a:t>
            </a:r>
            <a:r>
              <a:rPr lang="en-U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...</a:t>
            </a:r>
            <a:r>
              <a:rPr lang="km-KH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។ល។</a:t>
            </a: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 ការ</a:t>
            </a:r>
            <a:r>
              <a:rPr lang="km-KH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ជូនដំណឹង</a:t>
            </a: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អាចធ្វើឡើងតាមរយៈ ទូរស័ព្ទ ឬ អ៊ីមែល ឬតេឡេក្រាម</a:t>
            </a:r>
            <a:r>
              <a:rPr lang="km-KH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 ...</a:t>
            </a: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 ។</a:t>
            </a:r>
          </a:p>
          <a:p>
            <a:pPr marL="914354" lvl="1" indent="-391866" algn="l">
              <a:lnSpc>
                <a:spcPct val="150000"/>
              </a:lnSpc>
              <a:buFont typeface="Arial" pitchFamily="34" charset="0"/>
              <a:buChar char="•"/>
            </a:pPr>
            <a:endParaRPr lang="en-US" sz="2300" dirty="0">
              <a:solidFill>
                <a:schemeClr val="tx1"/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150" y="1295401"/>
            <a:ext cx="841248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1"/>
            <a:r>
              <a:rPr lang="en-US" sz="2700" dirty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ដ. </a:t>
            </a:r>
            <a:r>
              <a:rPr lang="ca-ES" sz="2700" dirty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ជូនដំណឹងដល់សវនដ្ឋាន</a:t>
            </a:r>
            <a:r>
              <a:rPr lang="en-US" sz="2700" dirty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48642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150" y="172721"/>
            <a:ext cx="8193711" cy="1004746"/>
          </a:xfrm>
        </p:spPr>
        <p:txBody>
          <a:bodyPr/>
          <a:lstStyle/>
          <a:p>
            <a:pPr algn="l"/>
            <a:r>
              <a:rPr lang="ca-ES" sz="3000" dirty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៤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. 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ផែនការ</a:t>
            </a:r>
            <a:r>
              <a:rPr lang="ca-E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ចុះ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សវនកម្ម</a:t>
            </a:r>
            <a:endParaRPr lang="en-US" sz="3000" dirty="0">
              <a:solidFill>
                <a:srgbClr val="C00000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6460" y="1899920"/>
            <a:ext cx="9445730" cy="3454400"/>
          </a:xfrm>
        </p:spPr>
        <p:txBody>
          <a:bodyPr/>
          <a:lstStyle/>
          <a:p>
            <a:pPr marL="391866" indent="-391866" algn="l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ក្រោយពីការរៀបចំផែនការចុះសវនកម្មរួច សវនករត្រូវបំពេញតារាងឆែកគុណភាព</a:t>
            </a:r>
            <a:r>
              <a:rPr lang="km-KH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ការងារក្នុងដំណាក់កាលរៀបចំ</a:t>
            </a: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ផែនការចុះសវនកម្ម</a:t>
            </a:r>
          </a:p>
          <a:p>
            <a:pPr marL="391866" indent="-391866" algn="l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700" dirty="0">
                <a:solidFill>
                  <a:schemeClr val="tx1"/>
                </a:solidFill>
                <a:latin typeface="Khmer MEF1" pitchFamily="2" charset="0"/>
                <a:cs typeface="Khmer MEF1" pitchFamily="2" charset="0"/>
              </a:rPr>
              <a:t>គោលបំណងនៃតារាងឆែកគុណភាពផែនការចុះសវនកម្មគឺចង់ត្រួតពិនិត្យឡើងវិញនូវផែនការដែលបានរៀបចំរួច ខ្លាចក្រែងខ្វះចន្លោះត្រង់ចំណុចណាមួយ។</a:t>
            </a:r>
          </a:p>
          <a:p>
            <a:pPr marL="391866" indent="-391866" algn="l">
              <a:lnSpc>
                <a:spcPct val="130000"/>
              </a:lnSpc>
              <a:buFont typeface="Arial" pitchFamily="34" charset="0"/>
              <a:buChar char="•"/>
            </a:pPr>
            <a:endParaRPr lang="ca-ES" sz="2700" dirty="0">
              <a:solidFill>
                <a:schemeClr val="tx1"/>
              </a:solidFill>
              <a:latin typeface="Khmer MEF1" pitchFamily="2" charset="0"/>
              <a:cs typeface="Khmer MEF1" pitchFamily="2" charset="0"/>
            </a:endParaRPr>
          </a:p>
          <a:p>
            <a:pPr marL="914354" lvl="1" indent="-391866" algn="l">
              <a:lnSpc>
                <a:spcPct val="130000"/>
              </a:lnSpc>
              <a:buFont typeface="Arial" pitchFamily="34" charset="0"/>
              <a:buChar char="•"/>
            </a:pPr>
            <a:endParaRPr lang="en-US" sz="2300" dirty="0">
              <a:solidFill>
                <a:schemeClr val="tx1"/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150" y="1065912"/>
            <a:ext cx="841248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1"/>
            <a:r>
              <a:rPr lang="en-US" sz="2700" dirty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ឋ. </a:t>
            </a:r>
            <a:r>
              <a:rPr lang="km-KH" sz="2700" dirty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បំពេញទម្រង់ឆែកគុណភាព</a:t>
            </a:r>
            <a:r>
              <a:rPr lang="km-KH" sz="2700" dirty="0" smtClean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ផែនការចុះសវន</a:t>
            </a:r>
            <a:r>
              <a:rPr lang="km-KH" sz="2700" dirty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កម្ម</a:t>
            </a:r>
            <a:r>
              <a:rPr lang="en-US" sz="2700" dirty="0">
                <a:solidFill>
                  <a:srgbClr val="C00000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300" y="6313302"/>
            <a:ext cx="6835140" cy="459462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ca-ES" sz="2300" b="1" dirty="0">
                <a:solidFill>
                  <a:schemeClr val="accent6">
                    <a:lumMod val="75000"/>
                  </a:schemeClr>
                </a:solidFill>
                <a:latin typeface="Khmer MEF1" pitchFamily="2" charset="0"/>
                <a:cs typeface="Khmer MEF1" pitchFamily="2" charset="0"/>
              </a:rPr>
              <a:t>(ទម្រង់ឆែកគុណភាពផែនការចុះសវនកម្ម)</a:t>
            </a:r>
            <a:endParaRPr lang="en-US" sz="23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125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150" y="172723"/>
            <a:ext cx="8193711" cy="665479"/>
          </a:xfrm>
        </p:spPr>
        <p:txBody>
          <a:bodyPr/>
          <a:lstStyle/>
          <a:p>
            <a:pPr algn="l"/>
            <a:r>
              <a:rPr lang="ca-ES" sz="3000" dirty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៤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cs typeface="Khmer MEF2" pitchFamily="2" charset="0"/>
              </a:rPr>
              <a:t>. 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ផែនការ</a:t>
            </a:r>
            <a:r>
              <a:rPr lang="ca-ES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ចុះ</a:t>
            </a:r>
            <a:r>
              <a:rPr lang="km-KH" sz="30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សវនកម្ម</a:t>
            </a:r>
            <a:endParaRPr lang="en-US" sz="3000" dirty="0">
              <a:solidFill>
                <a:srgbClr val="C00000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768810"/>
            <a:ext cx="6835140" cy="459462"/>
          </a:xfrm>
          <a:prstGeom prst="rect">
            <a:avLst/>
          </a:prstGeom>
          <a:noFill/>
        </p:spPr>
        <p:txBody>
          <a:bodyPr wrap="square" lIns="104493" tIns="52247" rIns="104493" bIns="52247" rtlCol="0">
            <a:spAutoFit/>
          </a:bodyPr>
          <a:lstStyle/>
          <a:p>
            <a:pPr algn="ctr"/>
            <a:r>
              <a:rPr lang="ca-ES" sz="2300" b="1" dirty="0">
                <a:solidFill>
                  <a:schemeClr val="accent6">
                    <a:lumMod val="75000"/>
                  </a:schemeClr>
                </a:solidFill>
                <a:latin typeface="Khmer MEF1" pitchFamily="2" charset="0"/>
                <a:cs typeface="Khmer MEF1" pitchFamily="2" charset="0"/>
              </a:rPr>
              <a:t>គំរូទម្រង់ឆែកគុណភាពផែនការចុះសវនកម្ម</a:t>
            </a:r>
            <a:endParaRPr lang="en-US" sz="23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290296"/>
              </p:ext>
            </p:extLst>
          </p:nvPr>
        </p:nvGraphicFramePr>
        <p:xfrm>
          <a:off x="533401" y="1740852"/>
          <a:ext cx="9753599" cy="46005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5799"/>
                <a:gridCol w="6096000"/>
                <a:gridCol w="685800"/>
                <a:gridCol w="609600"/>
                <a:gridCol w="1676400"/>
              </a:tblGrid>
              <a:tr h="1171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m-KH" sz="1800" dirty="0">
                          <a:solidFill>
                            <a:schemeClr val="tx1"/>
                          </a:solidFill>
                          <a:effectLst/>
                        </a:rPr>
                        <a:t>ខ្លឹមសារ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m-KH" sz="1800" dirty="0">
                          <a:solidFill>
                            <a:schemeClr val="tx1"/>
                          </a:solidFill>
                          <a:effectLst/>
                        </a:rPr>
                        <a:t>បាទ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m-KH" sz="1800" dirty="0">
                          <a:solidFill>
                            <a:schemeClr val="tx1"/>
                          </a:solidFill>
                          <a:effectLst/>
                        </a:rPr>
                        <a:t>ទេ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m-KH" sz="1800" dirty="0">
                          <a:solidFill>
                            <a:schemeClr val="tx1"/>
                          </a:solidFill>
                          <a:effectLst/>
                        </a:rPr>
                        <a:t>យោបល់លើការ</a:t>
                      </a:r>
                      <a:r>
                        <a:rPr lang="km-KH" sz="1800" dirty="0" smtClean="0">
                          <a:solidFill>
                            <a:schemeClr val="tx1"/>
                          </a:solidFill>
                          <a:effectLst/>
                        </a:rPr>
                        <a:t>ត្រួតពិនិ</a:t>
                      </a:r>
                      <a:r>
                        <a:rPr lang="km-KH" sz="1800" dirty="0">
                          <a:solidFill>
                            <a:schemeClr val="tx1"/>
                          </a:solidFill>
                          <a:effectLst/>
                        </a:rPr>
                        <a:t>ត្យ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564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m-KH" sz="1800" dirty="0" smtClean="0">
                          <a:solidFill>
                            <a:schemeClr val="tx1"/>
                          </a:solidFill>
                          <a:effectLst/>
                          <a:latin typeface="Khmer MEF1" pitchFamily="2" charset="0"/>
                          <a:ea typeface="Calibri"/>
                          <a:cs typeface="Khmer MEF1" pitchFamily="2" charset="0"/>
                        </a:rPr>
                        <a:t>១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m-KH" sz="18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​មាន​បញ្ជា​បេស​ក​កម្មដែល​បាន​​​អនុ​ញ្</a:t>
                      </a:r>
                      <a:r>
                        <a:rPr lang="km-KH" sz="18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ញាត​</a:t>
                      </a:r>
                      <a:r>
                        <a:rPr lang="km-KH" sz="18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ត្រឹម​</a:t>
                      </a:r>
                      <a:r>
                        <a:rPr lang="km-KH" sz="18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ត្រូវនិង</a:t>
                      </a:r>
                      <a:r>
                        <a:rPr lang="km-KH" sz="18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​</a:t>
                      </a:r>
                      <a:r>
                        <a:rPr lang="km-KH" sz="18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សម</a:t>
                      </a:r>
                      <a:r>
                        <a:rPr lang="ca-ES" sz="18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ស្រប​ស</a:t>
                      </a:r>
                      <a:r>
                        <a:rPr lang="km-KH" sz="18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ម្រាប់</a:t>
                      </a:r>
                      <a:r>
                        <a:rPr lang="km-KH" sz="18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​</a:t>
                      </a:r>
                      <a:r>
                        <a:rPr lang="km-KH" sz="18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សមាជិក​</a:t>
                      </a:r>
                      <a:r>
                        <a:rPr lang="km-KH" sz="18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នៃ​ក្រុម​សវនករ​រួម​ជាមួយ​នឹង​កាល​បរិច្ឆេទ​សមរម្យ។</a:t>
                      </a:r>
                      <a:endParaRPr lang="en-US" sz="1800" dirty="0"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6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6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6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192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m-KH" sz="1800" dirty="0" smtClean="0">
                          <a:solidFill>
                            <a:schemeClr val="tx1"/>
                          </a:solidFill>
                          <a:effectLst/>
                          <a:latin typeface="Khmer MEF1" pitchFamily="2" charset="0"/>
                          <a:ea typeface="Calibri"/>
                          <a:cs typeface="Khmer MEF1" pitchFamily="2" charset="0"/>
                        </a:rPr>
                        <a:t>២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m-KH" sz="18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​កាលវិភាគ​សម្រាប់​ការងារ​ដល់​កន្លែង និង​ថ្ងៃ​កំណត់​</a:t>
                      </a:r>
                      <a:r>
                        <a:rPr lang="km-KH" sz="18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​​</a:t>
                      </a:r>
                      <a:r>
                        <a:rPr lang="km-KH" sz="18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សម្រាប់​ការពិភាក្សា</a:t>
                      </a:r>
                      <a:r>
                        <a:rPr lang="km-KH" sz="18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​លទ្ធ</a:t>
                      </a:r>
                      <a:r>
                        <a:rPr lang="km-KH" sz="18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ផល​ ត្រូវ​មាន​ការ​ព្រមព្រៀង​​ជា មួយ​សវនដ្ឋាន។</a:t>
                      </a:r>
                      <a:endParaRPr lang="en-US" sz="1800" dirty="0"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6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6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6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534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m-KH" sz="1800" dirty="0" smtClean="0">
                          <a:solidFill>
                            <a:schemeClr val="tx1"/>
                          </a:solidFill>
                          <a:effectLst/>
                          <a:latin typeface="Khmer MEF1" pitchFamily="2" charset="0"/>
                          <a:ea typeface="Calibri"/>
                          <a:cs typeface="Khmer MEF1" pitchFamily="2" charset="0"/>
                        </a:rPr>
                        <a:t>៣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km-KH" sz="18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​ការ​រំពឹង​ទុក</a:t>
                      </a:r>
                      <a:r>
                        <a:rPr lang="en-US" sz="18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/</a:t>
                      </a:r>
                      <a:r>
                        <a:rPr lang="km-KH" sz="18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បញ្ហា​ពិសេស​ណា​មួយ​របស់​អតិថិជន​ត្រូវយក​មក</a:t>
                      </a:r>
                      <a:r>
                        <a:rPr lang="km-KH" sz="18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​</a:t>
                      </a:r>
                      <a:r>
                        <a:rPr lang="ca-ES" sz="18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ពិចារណា</a:t>
                      </a:r>
                      <a:r>
                        <a:rPr lang="km-KH" sz="18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នៅ</a:t>
                      </a:r>
                      <a:r>
                        <a:rPr lang="km-KH" sz="1800" dirty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​ក្នុង​ការ​រៀប​ចំ​ផែន​ការ</a:t>
                      </a:r>
                      <a:r>
                        <a:rPr lang="km-KH" sz="18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​</a:t>
                      </a:r>
                      <a:r>
                        <a:rPr lang="ca-ES" sz="180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ចុះសវនកម្ម</a:t>
                      </a:r>
                      <a:r>
                        <a:rPr lang="ca-ES" sz="1800" baseline="0" dirty="0" smtClean="0">
                          <a:effectLst/>
                          <a:latin typeface="Khmer MEF1" pitchFamily="2" charset="0"/>
                          <a:cs typeface="Khmer MEF1" pitchFamily="2" charset="0"/>
                        </a:rPr>
                        <a:t> ។</a:t>
                      </a:r>
                      <a:endParaRPr lang="en-US" sz="1800" dirty="0"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6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6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6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Khmer MEF1" pitchFamily="2" charset="0"/>
                        <a:ea typeface="Calibri"/>
                        <a:cs typeface="Khmer MEF1" pitchFamily="2" charset="0"/>
                      </a:endParaRPr>
                    </a:p>
                  </a:txBody>
                  <a:tcPr marL="76200" marR="762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8852" y="1371517"/>
            <a:ext cx="8610600" cy="369328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km-KH" b="1" dirty="0" smtClean="0">
                <a:latin typeface="Khmer MEF1" pitchFamily="2" charset="0"/>
                <a:cs typeface="Khmer MEF1" pitchFamily="2" charset="0"/>
              </a:rPr>
              <a:t>សវនដ្ឋានៈ</a:t>
            </a:r>
            <a:r>
              <a:rPr lang="en-US" dirty="0" smtClean="0">
                <a:latin typeface="Khmer MEF1" pitchFamily="2" charset="0"/>
                <a:cs typeface="Khmer MEF1" pitchFamily="2" charset="0"/>
              </a:rPr>
              <a:t>................</a:t>
            </a:r>
            <a:r>
              <a:rPr lang="en-US" dirty="0">
                <a:latin typeface="Khmer MEF1" pitchFamily="2" charset="0"/>
                <a:cs typeface="Khmer MEF1" pitchFamily="2" charset="0"/>
              </a:rPr>
              <a:t>		</a:t>
            </a:r>
            <a:r>
              <a:rPr lang="km-KH" b="1" dirty="0" smtClean="0">
                <a:latin typeface="Khmer MEF1" pitchFamily="2" charset="0"/>
                <a:cs typeface="Khmer MEF1" pitchFamily="2" charset="0"/>
              </a:rPr>
              <a:t>របាយការណ៍​</a:t>
            </a:r>
            <a:r>
              <a:rPr lang="km-KH" b="1" dirty="0">
                <a:latin typeface="Khmer MEF1" pitchFamily="2" charset="0"/>
                <a:cs typeface="Khmer MEF1" pitchFamily="2" charset="0"/>
              </a:rPr>
              <a:t>សវនកម្មៈ</a:t>
            </a:r>
            <a:r>
              <a:rPr lang="en-US" dirty="0">
                <a:latin typeface="Khmer MEF1" pitchFamily="2" charset="0"/>
                <a:cs typeface="Khmer MEF1" pitchFamily="2" charset="0"/>
              </a:rPr>
              <a:t> ................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2890" y="6640363"/>
            <a:ext cx="9902190" cy="369328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km-KH" b="1" dirty="0">
                <a:latin typeface="Khmer MEF1" pitchFamily="2" charset="0"/>
                <a:cs typeface="Khmer MEF1" pitchFamily="2" charset="0"/>
              </a:rPr>
              <a:t>រៀបចំ​ដោយ</a:t>
            </a:r>
            <a:r>
              <a:rPr lang="ca-ES" b="1" dirty="0">
                <a:latin typeface="Khmer MEF1" pitchFamily="2" charset="0"/>
                <a:cs typeface="Khmer MEF1" pitchFamily="2" charset="0"/>
              </a:rPr>
              <a:t>៖..................</a:t>
            </a:r>
            <a:r>
              <a:rPr lang="km-KH" b="1" dirty="0">
                <a:latin typeface="Khmer MEF1" pitchFamily="2" charset="0"/>
                <a:cs typeface="Khmer MEF1" pitchFamily="2" charset="0"/>
              </a:rPr>
              <a:t>កាល​បរិច្ឆេទៈ </a:t>
            </a:r>
            <a:r>
              <a:rPr lang="ca-ES" b="1" dirty="0">
                <a:latin typeface="Khmer MEF1" pitchFamily="2" charset="0"/>
                <a:cs typeface="Khmer MEF1" pitchFamily="2" charset="0"/>
              </a:rPr>
              <a:t>.............	</a:t>
            </a:r>
            <a:r>
              <a:rPr lang="km-KH" b="1" dirty="0" smtClean="0">
                <a:latin typeface="Khmer MEF1" pitchFamily="2" charset="0"/>
                <a:cs typeface="Khmer MEF1" pitchFamily="2" charset="0"/>
              </a:rPr>
              <a:t>​</a:t>
            </a:r>
            <a:r>
              <a:rPr lang="ca-ES" b="1" dirty="0" smtClean="0">
                <a:latin typeface="Khmer MEF1" pitchFamily="2" charset="0"/>
                <a:cs typeface="Khmer MEF1" pitchFamily="2" charset="0"/>
              </a:rPr>
              <a:t>​​​ </a:t>
            </a:r>
            <a:r>
              <a:rPr lang="km-KH" b="1" dirty="0" smtClean="0">
                <a:latin typeface="Khmer MEF1" pitchFamily="2" charset="0"/>
                <a:cs typeface="Khmer MEF1" pitchFamily="2" charset="0"/>
              </a:rPr>
              <a:t>                  ពិ</a:t>
            </a:r>
            <a:r>
              <a:rPr lang="km-KH" b="1" dirty="0">
                <a:latin typeface="Khmer MEF1" pitchFamily="2" charset="0"/>
                <a:cs typeface="Khmer MEF1" pitchFamily="2" charset="0"/>
              </a:rPr>
              <a:t>និត្យ​ដោយៈ</a:t>
            </a:r>
            <a:r>
              <a:rPr lang="ca-ES" b="1" dirty="0">
                <a:latin typeface="Khmer MEF1" pitchFamily="2" charset="0"/>
                <a:cs typeface="Khmer MEF1" pitchFamily="2" charset="0"/>
              </a:rPr>
              <a:t>.........</a:t>
            </a:r>
            <a:r>
              <a:rPr lang="km-KH" b="1" dirty="0">
                <a:latin typeface="Khmer MEF1" pitchFamily="2" charset="0"/>
                <a:cs typeface="Khmer MEF1" pitchFamily="2" charset="0"/>
              </a:rPr>
              <a:t>កាល​បរិច្ឆេទៈ</a:t>
            </a:r>
            <a:r>
              <a:rPr lang="ca-ES" b="1" dirty="0">
                <a:latin typeface="Khmer MEF1" pitchFamily="2" charset="0"/>
                <a:cs typeface="Khmer MEF1" pitchFamily="2" charset="0"/>
              </a:rPr>
              <a:t>..........</a:t>
            </a:r>
            <a:endParaRPr lang="en-US" dirty="0">
              <a:latin typeface="Khmer MEF1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977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2537" y="310642"/>
            <a:ext cx="8506763" cy="1071119"/>
          </a:xfrm>
          <a:prstGeom prst="rect">
            <a:avLst/>
          </a:prstGeom>
        </p:spPr>
        <p:txBody>
          <a:bodyPr lIns="104498" tIns="52249" rIns="104498" bIns="52249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3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 </a:t>
            </a:r>
            <a:endParaRPr lang="km-KH" sz="3300" dirty="0" smtClean="0">
              <a:solidFill>
                <a:srgbClr val="3333CC"/>
              </a:solidFill>
              <a:latin typeface="Khmer MEF2" pitchFamily="2" charset="0"/>
              <a:ea typeface="DaunPenh" pitchFamily="2" charset="0"/>
              <a:cs typeface="Khmer MEF2" pitchFamily="2" charset="0"/>
            </a:endParaRPr>
          </a:p>
          <a:p>
            <a:pPr algn="l">
              <a:lnSpc>
                <a:spcPct val="150000"/>
              </a:lnSpc>
            </a:pPr>
            <a:endParaRPr lang="km-KH" sz="3300" dirty="0">
              <a:solidFill>
                <a:srgbClr val="3333CC"/>
              </a:solidFill>
              <a:latin typeface="Khmer MEF2" pitchFamily="2" charset="0"/>
              <a:cs typeface="Khmer MEF2" pitchFamily="2" charset="0"/>
            </a:endParaRPr>
          </a:p>
          <a:p>
            <a:pPr algn="l">
              <a:lnSpc>
                <a:spcPct val="150000"/>
              </a:lnSpc>
            </a:pPr>
            <a:endParaRPr lang="km-KH" sz="3300" dirty="0" smtClean="0">
              <a:solidFill>
                <a:srgbClr val="3333CC"/>
              </a:solidFill>
              <a:latin typeface="Khmer MEF2" pitchFamily="2" charset="0"/>
              <a:cs typeface="Khmer MEF2" pitchFamily="2" charset="0"/>
            </a:endParaRPr>
          </a:p>
          <a:p>
            <a:pPr algn="l">
              <a:lnSpc>
                <a:spcPct val="150000"/>
              </a:lnSpc>
            </a:pPr>
            <a:endParaRPr lang="km-KH" sz="3300" dirty="0">
              <a:solidFill>
                <a:srgbClr val="3333CC"/>
              </a:solidFill>
              <a:latin typeface="Khmer MEF2" pitchFamily="2" charset="0"/>
              <a:cs typeface="Khmer MEF2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7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III</a:t>
            </a:r>
            <a:r>
              <a:rPr lang="en-US" sz="37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. </a:t>
            </a:r>
            <a:r>
              <a:rPr lang="km-KH" sz="3700" dirty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​ការអនុវត្តសវនកម្មផ្ទៃក្នុង</a:t>
            </a:r>
            <a:endParaRPr lang="en-US" sz="37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  <a:p>
            <a:pPr algn="l">
              <a:lnSpc>
                <a:spcPct val="150000"/>
              </a:lnSpc>
            </a:pPr>
            <a:r>
              <a:rPr lang="ca-ES" sz="3000" b="1" dirty="0">
                <a:solidFill>
                  <a:srgbClr val="3333CC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/>
            </a:r>
            <a:br>
              <a:rPr lang="ca-ES" sz="3000" b="1" dirty="0">
                <a:solidFill>
                  <a:srgbClr val="3333CC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</a:br>
            <a:endParaRPr lang="en-US" sz="3300" dirty="0">
              <a:solidFill>
                <a:srgbClr val="3333CC"/>
              </a:solidFill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01040" y="1381760"/>
            <a:ext cx="8529348" cy="194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0" tIns="52245" rIns="104490" bIns="52245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6382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92764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89146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85528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81910" indent="0" algn="ctr" defTabSz="99276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8292" indent="0" algn="ctr" defTabSz="99276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74674" indent="0" algn="ctr" defTabSz="99276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71056" indent="0" algn="ctr" defTabSz="99276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686"/>
              </a:spcBef>
            </a:pPr>
            <a:endParaRPr lang="ca-ES" sz="3200" b="1" dirty="0">
              <a:solidFill>
                <a:schemeClr val="tx1"/>
              </a:solidFill>
              <a:latin typeface="Khmer MEF1" pitchFamily="2" charset="0"/>
              <a:ea typeface="Khmer OS System" pitchFamily="2" charset="0"/>
              <a:cs typeface="Khmer MEF1" pitchFamily="2" charset="0"/>
            </a:endParaRPr>
          </a:p>
          <a:p>
            <a:pPr algn="l">
              <a:lnSpc>
                <a:spcPct val="150000"/>
              </a:lnSpc>
              <a:spcBef>
                <a:spcPts val="686"/>
              </a:spcBef>
            </a:pPr>
            <a:endParaRPr lang="ca-ES" sz="3200" b="1" dirty="0">
              <a:solidFill>
                <a:schemeClr val="tx1"/>
              </a:solidFill>
              <a:latin typeface="Khmer MEF1" pitchFamily="2" charset="0"/>
              <a:ea typeface="Khmer OS System" pitchFamily="2" charset="0"/>
              <a:cs typeface="Khmer MEF1" pitchFamily="2" charset="0"/>
            </a:endParaRPr>
          </a:p>
          <a:p>
            <a:pPr algn="l">
              <a:lnSpc>
                <a:spcPct val="150000"/>
              </a:lnSpc>
              <a:spcBef>
                <a:spcPts val="686"/>
              </a:spcBef>
            </a:pPr>
            <a:endParaRPr lang="en-US" sz="3200" b="1" dirty="0">
              <a:solidFill>
                <a:schemeClr val="tx1"/>
              </a:solidFill>
              <a:latin typeface="Khmer MEF1" pitchFamily="2" charset="0"/>
              <a:ea typeface="Khmer OS System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1505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2537" y="310642"/>
            <a:ext cx="8506763" cy="1071119"/>
          </a:xfrm>
          <a:prstGeom prst="rect">
            <a:avLst/>
          </a:prstGeom>
        </p:spPr>
        <p:txBody>
          <a:bodyPr lIns="104498" tIns="52249" rIns="104498" bIns="52249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300" dirty="0">
                <a:solidFill>
                  <a:srgbClr val="3333CC"/>
                </a:solidFill>
                <a:latin typeface="Khmer MEF2" pitchFamily="2" charset="0"/>
                <a:ea typeface="DaunPenh" pitchFamily="2" charset="0"/>
                <a:cs typeface="Khmer MEF2" pitchFamily="2" charset="0"/>
              </a:rPr>
              <a:t> </a:t>
            </a:r>
            <a:r>
              <a:rPr lang="en-US" sz="37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III. </a:t>
            </a:r>
            <a:r>
              <a:rPr lang="km-KH" sz="3700" dirty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​ការអនុវត្តសវនកម្មផ្ទៃក្នុង</a:t>
            </a:r>
            <a:endParaRPr lang="en-US" sz="37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  <a:p>
            <a:pPr algn="l">
              <a:lnSpc>
                <a:spcPct val="150000"/>
              </a:lnSpc>
            </a:pPr>
            <a:r>
              <a:rPr lang="ca-ES" sz="3000" b="1" dirty="0">
                <a:solidFill>
                  <a:srgbClr val="3333CC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  <a:t/>
            </a:r>
            <a:br>
              <a:rPr lang="ca-ES" sz="3000" b="1" dirty="0">
                <a:solidFill>
                  <a:srgbClr val="3333CC"/>
                </a:solidFill>
                <a:latin typeface="Khmer MEF1" pitchFamily="2" charset="0"/>
                <a:ea typeface="DaunPenh" pitchFamily="2" charset="0"/>
                <a:cs typeface="Khmer MEF1" pitchFamily="2" charset="0"/>
              </a:rPr>
            </a:br>
            <a:endParaRPr lang="en-US" sz="3300" dirty="0">
              <a:solidFill>
                <a:srgbClr val="3333CC"/>
              </a:solidFill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01040" y="1381760"/>
            <a:ext cx="8529348" cy="194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0" tIns="52245" rIns="104490" bIns="52245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6382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92764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89146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85528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81910" indent="0" algn="ctr" defTabSz="99276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8292" indent="0" algn="ctr" defTabSz="99276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74674" indent="0" algn="ctr" defTabSz="99276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71056" indent="0" algn="ctr" defTabSz="992764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1211" indent="-481211" algn="l">
              <a:lnSpc>
                <a:spcPct val="150000"/>
              </a:lnSpc>
              <a:spcBef>
                <a:spcPts val="686"/>
              </a:spcBef>
            </a:pPr>
            <a:r>
              <a:rPr lang="km-KH" sz="3200" dirty="0" smtClean="0">
                <a:solidFill>
                  <a:schemeClr val="tx1"/>
                </a:solidFill>
                <a:latin typeface="Khmer MEF1" pitchFamily="2" charset="0"/>
                <a:ea typeface="Khmer OS System" pitchFamily="2" charset="0"/>
                <a:cs typeface="Khmer MEF1" pitchFamily="2" charset="0"/>
              </a:rPr>
              <a:t>ក.</a:t>
            </a:r>
            <a:r>
              <a:rPr lang="km-KH" sz="3200" dirty="0">
                <a:solidFill>
                  <a:schemeClr val="tx1"/>
                </a:solidFill>
                <a:latin typeface="Khmer MEF1" pitchFamily="2" charset="0"/>
                <a:ea typeface="Khmer OS System" pitchFamily="2" charset="0"/>
                <a:cs typeface="Khmer MEF1" pitchFamily="2" charset="0"/>
              </a:rPr>
              <a:t>សេចក្តីផ្តើម</a:t>
            </a:r>
            <a:endParaRPr lang="ca-ES" sz="3200" dirty="0">
              <a:solidFill>
                <a:schemeClr val="tx1"/>
              </a:solidFill>
              <a:latin typeface="Khmer MEF1" pitchFamily="2" charset="0"/>
              <a:ea typeface="Khmer OS System" pitchFamily="2" charset="0"/>
              <a:cs typeface="Khmer MEF1" pitchFamily="2" charset="0"/>
            </a:endParaRPr>
          </a:p>
          <a:p>
            <a:pPr marL="481211" indent="-481211" algn="l">
              <a:lnSpc>
                <a:spcPct val="150000"/>
              </a:lnSpc>
              <a:spcBef>
                <a:spcPts val="686"/>
              </a:spcBef>
            </a:pPr>
            <a:r>
              <a:rPr lang="km-KH" sz="3200" dirty="0" smtClean="0">
                <a:solidFill>
                  <a:schemeClr val="tx1"/>
                </a:solidFill>
                <a:latin typeface="Khmer MEF1" pitchFamily="2" charset="0"/>
                <a:ea typeface="Khmer OS System" pitchFamily="2" charset="0"/>
                <a:cs typeface="Khmer MEF1" pitchFamily="2" charset="0"/>
              </a:rPr>
              <a:t>ខ.</a:t>
            </a:r>
            <a:r>
              <a:rPr lang="ca-ES" sz="3200" dirty="0">
                <a:solidFill>
                  <a:schemeClr val="tx1"/>
                </a:solidFill>
                <a:latin typeface="Khmer MEF1" pitchFamily="2" charset="0"/>
                <a:ea typeface="Khmer OS System" pitchFamily="2" charset="0"/>
                <a:cs typeface="Khmer MEF1" pitchFamily="2" charset="0"/>
              </a:rPr>
              <a:t>ជំហាននៃការអនុវត្តសវនកម្មផ្ទៃក្នុង</a:t>
            </a:r>
          </a:p>
          <a:p>
            <a:pPr algn="l">
              <a:lnSpc>
                <a:spcPct val="150000"/>
              </a:lnSpc>
              <a:spcBef>
                <a:spcPts val="686"/>
              </a:spcBef>
            </a:pPr>
            <a:endParaRPr lang="km-KH" sz="3200" b="1" dirty="0">
              <a:solidFill>
                <a:schemeClr val="tx1"/>
              </a:solidFill>
              <a:latin typeface="Khmer MEF1" pitchFamily="2" charset="0"/>
              <a:ea typeface="Khmer OS System" pitchFamily="2" charset="0"/>
              <a:cs typeface="Khmer MEF1" pitchFamily="2" charset="0"/>
            </a:endParaRPr>
          </a:p>
          <a:p>
            <a:pPr algn="l">
              <a:lnSpc>
                <a:spcPct val="150000"/>
              </a:lnSpc>
              <a:spcBef>
                <a:spcPts val="686"/>
              </a:spcBef>
            </a:pPr>
            <a:endParaRPr lang="ca-ES" sz="3200" b="1" dirty="0">
              <a:solidFill>
                <a:schemeClr val="tx1"/>
              </a:solidFill>
              <a:latin typeface="Khmer MEF1" pitchFamily="2" charset="0"/>
              <a:ea typeface="Khmer OS System" pitchFamily="2" charset="0"/>
              <a:cs typeface="Khmer MEF1" pitchFamily="2" charset="0"/>
            </a:endParaRPr>
          </a:p>
          <a:p>
            <a:pPr algn="l">
              <a:lnSpc>
                <a:spcPct val="150000"/>
              </a:lnSpc>
              <a:spcBef>
                <a:spcPts val="686"/>
              </a:spcBef>
            </a:pPr>
            <a:endParaRPr lang="ca-ES" sz="3200" b="1" dirty="0">
              <a:solidFill>
                <a:schemeClr val="tx1"/>
              </a:solidFill>
              <a:latin typeface="Khmer MEF1" pitchFamily="2" charset="0"/>
              <a:ea typeface="Khmer OS System" pitchFamily="2" charset="0"/>
              <a:cs typeface="Khmer MEF1" pitchFamily="2" charset="0"/>
            </a:endParaRPr>
          </a:p>
          <a:p>
            <a:pPr algn="l">
              <a:lnSpc>
                <a:spcPct val="150000"/>
              </a:lnSpc>
              <a:spcBef>
                <a:spcPts val="686"/>
              </a:spcBef>
            </a:pPr>
            <a:endParaRPr lang="en-US" sz="3200" b="1" dirty="0">
              <a:solidFill>
                <a:schemeClr val="tx1"/>
              </a:solidFill>
              <a:latin typeface="Khmer MEF1" pitchFamily="2" charset="0"/>
              <a:ea typeface="Khmer OS System" pitchFamily="2" charset="0"/>
              <a:cs typeface="Khmer MEF1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300" y="3108961"/>
            <a:ext cx="8938260" cy="38219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1242724" lvl="2" indent="-522488">
              <a:lnSpc>
                <a:spcPct val="150000"/>
              </a:lnSpc>
              <a:buAutoNum type="arabicPeriod"/>
            </a:pPr>
            <a:r>
              <a:rPr lang="en-US" sz="2300" dirty="0" err="1" smtClean="0">
                <a:latin typeface="Khmer MEF1" pitchFamily="2" charset="0"/>
                <a:cs typeface="Khmer MEF1" pitchFamily="2" charset="0"/>
              </a:rPr>
              <a:t>ស្វែង</a:t>
            </a:r>
            <a:r>
              <a:rPr lang="en-US" sz="2300" dirty="0" err="1">
                <a:latin typeface="Khmer MEF1" pitchFamily="2" charset="0"/>
                <a:cs typeface="Khmer MEF1" pitchFamily="2" charset="0"/>
              </a:rPr>
              <a:t>យល</a:t>
            </a:r>
            <a:r>
              <a:rPr lang="en-US" sz="2300" dirty="0">
                <a:latin typeface="Khmer MEF1" pitchFamily="2" charset="0"/>
                <a:cs typeface="Khmer MEF1" pitchFamily="2" charset="0"/>
              </a:rPr>
              <a:t>់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អំពីដំណើរការ</a:t>
            </a:r>
            <a:endParaRPr lang="ca-ES" sz="2300" dirty="0">
              <a:latin typeface="Khmer MEF1" pitchFamily="2" charset="0"/>
              <a:cs typeface="Khmer MEF1" pitchFamily="2" charset="0"/>
            </a:endParaRPr>
          </a:p>
          <a:p>
            <a:pPr marL="1242724" lvl="2" indent="-522488">
              <a:lnSpc>
                <a:spcPct val="150000"/>
              </a:lnSpc>
              <a:buFontTx/>
              <a:buAutoNum type="arabicPeriod"/>
            </a:pPr>
            <a:r>
              <a:rPr lang="km-KH" sz="2300" dirty="0">
                <a:latin typeface="Khmer MEF1" pitchFamily="2" charset="0"/>
                <a:cs typeface="Khmer MEF1" pitchFamily="2" charset="0"/>
              </a:rPr>
              <a:t>វាយតម្លៃហានិភ័យក្នុងដំណើរការ</a:t>
            </a:r>
            <a:endParaRPr lang="ca-ES" sz="2300" dirty="0">
              <a:latin typeface="Khmer MEF1" pitchFamily="2" charset="0"/>
              <a:cs typeface="Khmer MEF1" pitchFamily="2" charset="0"/>
            </a:endParaRPr>
          </a:p>
          <a:p>
            <a:pPr marL="1242724" lvl="2" indent="-522488">
              <a:lnSpc>
                <a:spcPct val="150000"/>
              </a:lnSpc>
              <a:buFontTx/>
              <a:buAutoNum type="arabicPeriod"/>
            </a:pPr>
            <a:r>
              <a:rPr lang="km-KH" sz="2300" dirty="0">
                <a:latin typeface="Khmer MEF1" pitchFamily="2" charset="0"/>
                <a:cs typeface="Khmer MEF1" pitchFamily="2" charset="0"/>
              </a:rPr>
              <a:t>វិភាគ</a:t>
            </a:r>
            <a:r>
              <a:rPr lang="km-KH" sz="2300" dirty="0" smtClean="0">
                <a:latin typeface="Khmer MEF1" pitchFamily="2" charset="0"/>
                <a:cs typeface="Khmer MEF1" pitchFamily="2" charset="0"/>
              </a:rPr>
              <a:t>លើសមិទ្ធកម្មនៃ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ដំណើរការ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​ </a:t>
            </a:r>
            <a:r>
              <a:rPr lang="km-KH" sz="2300" dirty="0" smtClean="0">
                <a:latin typeface="Khmer MEF1" pitchFamily="2" charset="0"/>
                <a:cs typeface="Khmer MEF1" pitchFamily="2" charset="0"/>
              </a:rPr>
              <a:t>និងកុង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ត្រូល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ខ្វះចន្លោះ</a:t>
            </a:r>
          </a:p>
          <a:p>
            <a:pPr marL="1242724" lvl="2" indent="-522488">
              <a:lnSpc>
                <a:spcPct val="150000"/>
              </a:lnSpc>
              <a:buFontTx/>
              <a:buAutoNum type="arabicPeriod"/>
            </a:pPr>
            <a:r>
              <a:rPr lang="en-US" sz="2300" dirty="0" err="1">
                <a:latin typeface="Khmer MEF1" pitchFamily="2" charset="0"/>
                <a:cs typeface="Khmer MEF1" pitchFamily="2" charset="0"/>
              </a:rPr>
              <a:t>វាយតម្លៃ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ការ​វាស់​វែង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ដំណើរការ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 និងការ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តាក់តែងកុងត្រូ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ល</a:t>
            </a:r>
            <a:endParaRPr lang="ca-ES" sz="2300" dirty="0">
              <a:latin typeface="Khmer MEF1" pitchFamily="2" charset="0"/>
              <a:cs typeface="Khmer MEF1" pitchFamily="2" charset="0"/>
            </a:endParaRPr>
          </a:p>
          <a:p>
            <a:pPr marL="1242724" lvl="2" indent="-522488">
              <a:lnSpc>
                <a:spcPct val="150000"/>
              </a:lnSpc>
              <a:buFontTx/>
              <a:buAutoNum type="arabicPeriod"/>
            </a:pPr>
            <a:r>
              <a:rPr lang="ca-ES" sz="2300" dirty="0">
                <a:latin typeface="Khmer MEF1" pitchFamily="2" charset="0"/>
                <a:cs typeface="Khmer MEF1" pitchFamily="2" charset="0"/>
              </a:rPr>
              <a:t>ប្រមូល និងវាយតម្លៃភស្តុតាងសវនកម្ម</a:t>
            </a:r>
          </a:p>
          <a:p>
            <a:pPr marL="1242724" lvl="2" indent="-522488">
              <a:lnSpc>
                <a:spcPct val="150000"/>
              </a:lnSpc>
              <a:buFontTx/>
              <a:buAutoNum type="arabicPeriod"/>
            </a:pPr>
            <a:r>
              <a:rPr lang="km-KH" sz="2300" dirty="0">
                <a:latin typeface="Khmer MEF1" pitchFamily="2" charset="0"/>
                <a:cs typeface="Khmer MEF1" pitchFamily="2" charset="0"/>
              </a:rPr>
              <a:t>ការកត់ត្រាការ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ងារ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សវនកម្ម</a:t>
            </a:r>
            <a:endParaRPr lang="en-US" sz="2300" dirty="0">
              <a:latin typeface="Khmer MEF1" pitchFamily="2" charset="0"/>
              <a:cs typeface="Khmer MEF1" pitchFamily="2" charset="0"/>
            </a:endParaRPr>
          </a:p>
          <a:p>
            <a:pPr marL="1242724" lvl="2" indent="-522488">
              <a:lnSpc>
                <a:spcPct val="150000"/>
              </a:lnSpc>
              <a:buFontTx/>
              <a:buAutoNum type="arabicPeriod"/>
            </a:pPr>
            <a:r>
              <a:rPr lang="km-KH" sz="2300" dirty="0">
                <a:latin typeface="Khmer MEF1" pitchFamily="2" charset="0"/>
                <a:cs typeface="Khmer MEF1" pitchFamily="2" charset="0"/>
              </a:rPr>
              <a:t>បំពេញទម្រង់ឆែកគុណភាពសវនកម្មផ្ទៃក្នុង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5864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524643" y="902587"/>
            <a:ext cx="9464040" cy="1295400"/>
          </a:xfrm>
        </p:spPr>
        <p:txBody>
          <a:bodyPr/>
          <a:lstStyle/>
          <a:p>
            <a:pPr eaLnBrk="1" hangingPunct="1"/>
            <a:r>
              <a:rPr lang="km-KH" sz="2400" dirty="0">
                <a:latin typeface="Khmer MEF2" pitchFamily="2" charset="0"/>
                <a:ea typeface="Khmer MEF1" pitchFamily="2" charset="0"/>
                <a:cs typeface="Khmer MEF2" pitchFamily="2" charset="0"/>
              </a:rPr>
              <a:t>ក្របខណ្ឌគ្រប់គ្រងផ្ទៃក្នុងតាម </a:t>
            </a:r>
            <a:r>
              <a:rPr lang="km-KH" sz="2300" dirty="0">
                <a:latin typeface="Khmer OS Muol" pitchFamily="2" charset="0"/>
                <a:cs typeface="Khmer OS Muol" pitchFamily="2" charset="0"/>
              </a:rPr>
              <a:t>​ </a:t>
            </a:r>
            <a:r>
              <a:rPr lang="en-GB" sz="2300" dirty="0">
                <a:latin typeface="Khmer OS Muol" pitchFamily="2" charset="0"/>
                <a:cs typeface="Khmer OS Muol" pitchFamily="2" charset="0"/>
              </a:rPr>
              <a:t>COSO</a:t>
            </a:r>
          </a:p>
        </p:txBody>
      </p:sp>
      <p:grpSp>
        <p:nvGrpSpPr>
          <p:cNvPr id="56323" name="Group 4"/>
          <p:cNvGrpSpPr>
            <a:grpSpLocks noChangeAspect="1"/>
          </p:cNvGrpSpPr>
          <p:nvPr/>
        </p:nvGrpSpPr>
        <p:grpSpPr bwMode="auto">
          <a:xfrm>
            <a:off x="6418897" y="1937703"/>
            <a:ext cx="3570923" cy="4316201"/>
            <a:chOff x="3548" y="1078"/>
            <a:chExt cx="1956" cy="2399"/>
          </a:xfrm>
        </p:grpSpPr>
        <p:sp>
          <p:nvSpPr>
            <p:cNvPr id="56326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48" y="1079"/>
              <a:ext cx="1956" cy="2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327" name="Group 17"/>
            <p:cNvGrpSpPr>
              <a:grpSpLocks/>
            </p:cNvGrpSpPr>
            <p:nvPr/>
          </p:nvGrpSpPr>
          <p:grpSpPr bwMode="auto">
            <a:xfrm>
              <a:off x="3982" y="2609"/>
              <a:ext cx="1484" cy="402"/>
              <a:chOff x="3982" y="2609"/>
              <a:chExt cx="1484" cy="402"/>
            </a:xfrm>
          </p:grpSpPr>
          <p:grpSp>
            <p:nvGrpSpPr>
              <p:cNvPr id="57195" name="Group 8"/>
              <p:cNvGrpSpPr>
                <a:grpSpLocks/>
              </p:cNvGrpSpPr>
              <p:nvPr/>
            </p:nvGrpSpPr>
            <p:grpSpPr bwMode="auto">
              <a:xfrm>
                <a:off x="3982" y="2609"/>
                <a:ext cx="505" cy="402"/>
                <a:chOff x="3982" y="2609"/>
                <a:chExt cx="505" cy="402"/>
              </a:xfrm>
            </p:grpSpPr>
            <p:sp>
              <p:nvSpPr>
                <p:cNvPr id="57204" name="Freeform 5"/>
                <p:cNvSpPr>
                  <a:spLocks/>
                </p:cNvSpPr>
                <p:nvPr/>
              </p:nvSpPr>
              <p:spPr bwMode="auto">
                <a:xfrm>
                  <a:off x="4411" y="2609"/>
                  <a:ext cx="76" cy="402"/>
                </a:xfrm>
                <a:custGeom>
                  <a:avLst/>
                  <a:gdLst>
                    <a:gd name="T0" fmla="*/ 0 w 154"/>
                    <a:gd name="T1" fmla="*/ 51 h 803"/>
                    <a:gd name="T2" fmla="*/ 0 w 154"/>
                    <a:gd name="T3" fmla="*/ 10 h 803"/>
                    <a:gd name="T4" fmla="*/ 9 w 154"/>
                    <a:gd name="T5" fmla="*/ 0 h 803"/>
                    <a:gd name="T6" fmla="*/ 9 w 154"/>
                    <a:gd name="T7" fmla="*/ 41 h 803"/>
                    <a:gd name="T8" fmla="*/ 0 w 154"/>
                    <a:gd name="T9" fmla="*/ 51 h 8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"/>
                    <a:gd name="T16" fmla="*/ 0 h 803"/>
                    <a:gd name="T17" fmla="*/ 154 w 154"/>
                    <a:gd name="T18" fmla="*/ 803 h 8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" h="803">
                      <a:moveTo>
                        <a:pt x="0" y="803"/>
                      </a:moveTo>
                      <a:lnTo>
                        <a:pt x="0" y="153"/>
                      </a:lnTo>
                      <a:lnTo>
                        <a:pt x="154" y="0"/>
                      </a:lnTo>
                      <a:lnTo>
                        <a:pt x="154" y="650"/>
                      </a:lnTo>
                      <a:lnTo>
                        <a:pt x="0" y="803"/>
                      </a:lnTo>
                      <a:close/>
                    </a:path>
                  </a:pathLst>
                </a:custGeom>
                <a:solidFill>
                  <a:srgbClr val="2D2D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205" name="Freeform 6"/>
                <p:cNvSpPr>
                  <a:spLocks/>
                </p:cNvSpPr>
                <p:nvPr/>
              </p:nvSpPr>
              <p:spPr bwMode="auto">
                <a:xfrm>
                  <a:off x="3982" y="2609"/>
                  <a:ext cx="505" cy="77"/>
                </a:xfrm>
                <a:custGeom>
                  <a:avLst/>
                  <a:gdLst>
                    <a:gd name="T0" fmla="*/ 53 w 1011"/>
                    <a:gd name="T1" fmla="*/ 10 h 153"/>
                    <a:gd name="T2" fmla="*/ 0 w 1011"/>
                    <a:gd name="T3" fmla="*/ 10 h 153"/>
                    <a:gd name="T4" fmla="*/ 9 w 1011"/>
                    <a:gd name="T5" fmla="*/ 0 h 153"/>
                    <a:gd name="T6" fmla="*/ 63 w 1011"/>
                    <a:gd name="T7" fmla="*/ 0 h 153"/>
                    <a:gd name="T8" fmla="*/ 53 w 1011"/>
                    <a:gd name="T9" fmla="*/ 10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1"/>
                    <a:gd name="T16" fmla="*/ 0 h 153"/>
                    <a:gd name="T17" fmla="*/ 1011 w 1011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1" h="153">
                      <a:moveTo>
                        <a:pt x="857" y="153"/>
                      </a:moveTo>
                      <a:lnTo>
                        <a:pt x="0" y="153"/>
                      </a:lnTo>
                      <a:lnTo>
                        <a:pt x="153" y="0"/>
                      </a:lnTo>
                      <a:lnTo>
                        <a:pt x="1011" y="0"/>
                      </a:lnTo>
                      <a:lnTo>
                        <a:pt x="857" y="153"/>
                      </a:lnTo>
                      <a:close/>
                    </a:path>
                  </a:pathLst>
                </a:custGeom>
                <a:solidFill>
                  <a:srgbClr val="1E1E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206" name="Rectangle 7"/>
                <p:cNvSpPr>
                  <a:spLocks noChangeArrowheads="1"/>
                </p:cNvSpPr>
                <p:nvPr/>
              </p:nvSpPr>
              <p:spPr bwMode="auto">
                <a:xfrm>
                  <a:off x="3982" y="2686"/>
                  <a:ext cx="429" cy="325"/>
                </a:xfrm>
                <a:prstGeom prst="rect">
                  <a:avLst/>
                </a:prstGeom>
                <a:solidFill>
                  <a:srgbClr val="2727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7196" name="Group 12"/>
              <p:cNvGrpSpPr>
                <a:grpSpLocks/>
              </p:cNvGrpSpPr>
              <p:nvPr/>
            </p:nvGrpSpPr>
            <p:grpSpPr bwMode="auto">
              <a:xfrm>
                <a:off x="4471" y="2609"/>
                <a:ext cx="506" cy="402"/>
                <a:chOff x="4471" y="2609"/>
                <a:chExt cx="506" cy="402"/>
              </a:xfrm>
            </p:grpSpPr>
            <p:sp>
              <p:nvSpPr>
                <p:cNvPr id="57201" name="Freeform 9"/>
                <p:cNvSpPr>
                  <a:spLocks/>
                </p:cNvSpPr>
                <p:nvPr/>
              </p:nvSpPr>
              <p:spPr bwMode="auto">
                <a:xfrm>
                  <a:off x="4900" y="2609"/>
                  <a:ext cx="77" cy="402"/>
                </a:xfrm>
                <a:custGeom>
                  <a:avLst/>
                  <a:gdLst>
                    <a:gd name="T0" fmla="*/ 0 w 154"/>
                    <a:gd name="T1" fmla="*/ 51 h 803"/>
                    <a:gd name="T2" fmla="*/ 0 w 154"/>
                    <a:gd name="T3" fmla="*/ 10 h 803"/>
                    <a:gd name="T4" fmla="*/ 10 w 154"/>
                    <a:gd name="T5" fmla="*/ 0 h 803"/>
                    <a:gd name="T6" fmla="*/ 10 w 154"/>
                    <a:gd name="T7" fmla="*/ 41 h 803"/>
                    <a:gd name="T8" fmla="*/ 0 w 154"/>
                    <a:gd name="T9" fmla="*/ 51 h 8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"/>
                    <a:gd name="T16" fmla="*/ 0 h 803"/>
                    <a:gd name="T17" fmla="*/ 154 w 154"/>
                    <a:gd name="T18" fmla="*/ 803 h 8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" h="803">
                      <a:moveTo>
                        <a:pt x="0" y="803"/>
                      </a:moveTo>
                      <a:lnTo>
                        <a:pt x="0" y="153"/>
                      </a:lnTo>
                      <a:lnTo>
                        <a:pt x="154" y="0"/>
                      </a:lnTo>
                      <a:lnTo>
                        <a:pt x="154" y="650"/>
                      </a:lnTo>
                      <a:lnTo>
                        <a:pt x="0" y="803"/>
                      </a:lnTo>
                      <a:close/>
                    </a:path>
                  </a:pathLst>
                </a:custGeom>
                <a:solidFill>
                  <a:srgbClr val="2D2D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202" name="Freeform 10"/>
                <p:cNvSpPr>
                  <a:spLocks/>
                </p:cNvSpPr>
                <p:nvPr/>
              </p:nvSpPr>
              <p:spPr bwMode="auto">
                <a:xfrm>
                  <a:off x="4471" y="2609"/>
                  <a:ext cx="506" cy="77"/>
                </a:xfrm>
                <a:custGeom>
                  <a:avLst/>
                  <a:gdLst>
                    <a:gd name="T0" fmla="*/ 54 w 1011"/>
                    <a:gd name="T1" fmla="*/ 10 h 153"/>
                    <a:gd name="T2" fmla="*/ 0 w 1011"/>
                    <a:gd name="T3" fmla="*/ 10 h 153"/>
                    <a:gd name="T4" fmla="*/ 10 w 1011"/>
                    <a:gd name="T5" fmla="*/ 0 h 153"/>
                    <a:gd name="T6" fmla="*/ 64 w 1011"/>
                    <a:gd name="T7" fmla="*/ 0 h 153"/>
                    <a:gd name="T8" fmla="*/ 54 w 1011"/>
                    <a:gd name="T9" fmla="*/ 10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1"/>
                    <a:gd name="T16" fmla="*/ 0 h 153"/>
                    <a:gd name="T17" fmla="*/ 1011 w 1011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1" h="153">
                      <a:moveTo>
                        <a:pt x="857" y="153"/>
                      </a:moveTo>
                      <a:lnTo>
                        <a:pt x="0" y="153"/>
                      </a:lnTo>
                      <a:lnTo>
                        <a:pt x="153" y="0"/>
                      </a:lnTo>
                      <a:lnTo>
                        <a:pt x="1011" y="0"/>
                      </a:lnTo>
                      <a:lnTo>
                        <a:pt x="857" y="153"/>
                      </a:lnTo>
                      <a:close/>
                    </a:path>
                  </a:pathLst>
                </a:custGeom>
                <a:solidFill>
                  <a:srgbClr val="1E1E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203" name="Rectangle 11"/>
                <p:cNvSpPr>
                  <a:spLocks noChangeArrowheads="1"/>
                </p:cNvSpPr>
                <p:nvPr/>
              </p:nvSpPr>
              <p:spPr bwMode="auto">
                <a:xfrm>
                  <a:off x="4471" y="2686"/>
                  <a:ext cx="429" cy="325"/>
                </a:xfrm>
                <a:prstGeom prst="rect">
                  <a:avLst/>
                </a:prstGeom>
                <a:solidFill>
                  <a:srgbClr val="2727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7197" name="Group 16"/>
              <p:cNvGrpSpPr>
                <a:grpSpLocks/>
              </p:cNvGrpSpPr>
              <p:nvPr/>
            </p:nvGrpSpPr>
            <p:grpSpPr bwMode="auto">
              <a:xfrm>
                <a:off x="4961" y="2609"/>
                <a:ext cx="505" cy="402"/>
                <a:chOff x="4961" y="2609"/>
                <a:chExt cx="505" cy="402"/>
              </a:xfrm>
            </p:grpSpPr>
            <p:sp>
              <p:nvSpPr>
                <p:cNvPr id="57198" name="Freeform 13"/>
                <p:cNvSpPr>
                  <a:spLocks/>
                </p:cNvSpPr>
                <p:nvPr/>
              </p:nvSpPr>
              <p:spPr bwMode="auto">
                <a:xfrm>
                  <a:off x="5390" y="2609"/>
                  <a:ext cx="76" cy="402"/>
                </a:xfrm>
                <a:custGeom>
                  <a:avLst/>
                  <a:gdLst>
                    <a:gd name="T0" fmla="*/ 0 w 154"/>
                    <a:gd name="T1" fmla="*/ 51 h 803"/>
                    <a:gd name="T2" fmla="*/ 0 w 154"/>
                    <a:gd name="T3" fmla="*/ 10 h 803"/>
                    <a:gd name="T4" fmla="*/ 9 w 154"/>
                    <a:gd name="T5" fmla="*/ 0 h 803"/>
                    <a:gd name="T6" fmla="*/ 9 w 154"/>
                    <a:gd name="T7" fmla="*/ 41 h 803"/>
                    <a:gd name="T8" fmla="*/ 0 w 154"/>
                    <a:gd name="T9" fmla="*/ 51 h 8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"/>
                    <a:gd name="T16" fmla="*/ 0 h 803"/>
                    <a:gd name="T17" fmla="*/ 154 w 154"/>
                    <a:gd name="T18" fmla="*/ 803 h 8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" h="803">
                      <a:moveTo>
                        <a:pt x="0" y="803"/>
                      </a:moveTo>
                      <a:lnTo>
                        <a:pt x="0" y="153"/>
                      </a:lnTo>
                      <a:lnTo>
                        <a:pt x="154" y="0"/>
                      </a:lnTo>
                      <a:lnTo>
                        <a:pt x="154" y="650"/>
                      </a:lnTo>
                      <a:lnTo>
                        <a:pt x="0" y="803"/>
                      </a:lnTo>
                      <a:close/>
                    </a:path>
                  </a:pathLst>
                </a:custGeom>
                <a:solidFill>
                  <a:srgbClr val="2D2D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199" name="Freeform 14"/>
                <p:cNvSpPr>
                  <a:spLocks/>
                </p:cNvSpPr>
                <p:nvPr/>
              </p:nvSpPr>
              <p:spPr bwMode="auto">
                <a:xfrm>
                  <a:off x="4961" y="2609"/>
                  <a:ext cx="505" cy="77"/>
                </a:xfrm>
                <a:custGeom>
                  <a:avLst/>
                  <a:gdLst>
                    <a:gd name="T0" fmla="*/ 53 w 1011"/>
                    <a:gd name="T1" fmla="*/ 10 h 153"/>
                    <a:gd name="T2" fmla="*/ 0 w 1011"/>
                    <a:gd name="T3" fmla="*/ 10 h 153"/>
                    <a:gd name="T4" fmla="*/ 9 w 1011"/>
                    <a:gd name="T5" fmla="*/ 0 h 153"/>
                    <a:gd name="T6" fmla="*/ 63 w 1011"/>
                    <a:gd name="T7" fmla="*/ 0 h 153"/>
                    <a:gd name="T8" fmla="*/ 53 w 1011"/>
                    <a:gd name="T9" fmla="*/ 10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1"/>
                    <a:gd name="T16" fmla="*/ 0 h 153"/>
                    <a:gd name="T17" fmla="*/ 1011 w 1011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1" h="153">
                      <a:moveTo>
                        <a:pt x="857" y="153"/>
                      </a:moveTo>
                      <a:lnTo>
                        <a:pt x="0" y="153"/>
                      </a:lnTo>
                      <a:lnTo>
                        <a:pt x="153" y="0"/>
                      </a:lnTo>
                      <a:lnTo>
                        <a:pt x="1011" y="0"/>
                      </a:lnTo>
                      <a:lnTo>
                        <a:pt x="857" y="153"/>
                      </a:lnTo>
                      <a:close/>
                    </a:path>
                  </a:pathLst>
                </a:custGeom>
                <a:solidFill>
                  <a:srgbClr val="1E1E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200" name="Rectangle 15"/>
                <p:cNvSpPr>
                  <a:spLocks noChangeArrowheads="1"/>
                </p:cNvSpPr>
                <p:nvPr/>
              </p:nvSpPr>
              <p:spPr bwMode="auto">
                <a:xfrm>
                  <a:off x="4961" y="2686"/>
                  <a:ext cx="429" cy="325"/>
                </a:xfrm>
                <a:prstGeom prst="rect">
                  <a:avLst/>
                </a:prstGeom>
                <a:solidFill>
                  <a:srgbClr val="2727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56328" name="Group 30"/>
            <p:cNvGrpSpPr>
              <a:grpSpLocks/>
            </p:cNvGrpSpPr>
            <p:nvPr/>
          </p:nvGrpSpPr>
          <p:grpSpPr bwMode="auto">
            <a:xfrm>
              <a:off x="3982" y="2248"/>
              <a:ext cx="1484" cy="402"/>
              <a:chOff x="3982" y="2248"/>
              <a:chExt cx="1484" cy="402"/>
            </a:xfrm>
          </p:grpSpPr>
          <p:grpSp>
            <p:nvGrpSpPr>
              <p:cNvPr id="57183" name="Group 21"/>
              <p:cNvGrpSpPr>
                <a:grpSpLocks/>
              </p:cNvGrpSpPr>
              <p:nvPr/>
            </p:nvGrpSpPr>
            <p:grpSpPr bwMode="auto">
              <a:xfrm>
                <a:off x="3982" y="2248"/>
                <a:ext cx="505" cy="402"/>
                <a:chOff x="3982" y="2248"/>
                <a:chExt cx="505" cy="402"/>
              </a:xfrm>
            </p:grpSpPr>
            <p:sp>
              <p:nvSpPr>
                <p:cNvPr id="57192" name="Freeform 18"/>
                <p:cNvSpPr>
                  <a:spLocks/>
                </p:cNvSpPr>
                <p:nvPr/>
              </p:nvSpPr>
              <p:spPr bwMode="auto">
                <a:xfrm>
                  <a:off x="4411" y="2248"/>
                  <a:ext cx="76" cy="402"/>
                </a:xfrm>
                <a:custGeom>
                  <a:avLst/>
                  <a:gdLst>
                    <a:gd name="T0" fmla="*/ 0 w 154"/>
                    <a:gd name="T1" fmla="*/ 51 h 803"/>
                    <a:gd name="T2" fmla="*/ 0 w 154"/>
                    <a:gd name="T3" fmla="*/ 10 h 803"/>
                    <a:gd name="T4" fmla="*/ 9 w 154"/>
                    <a:gd name="T5" fmla="*/ 0 h 803"/>
                    <a:gd name="T6" fmla="*/ 9 w 154"/>
                    <a:gd name="T7" fmla="*/ 41 h 803"/>
                    <a:gd name="T8" fmla="*/ 0 w 154"/>
                    <a:gd name="T9" fmla="*/ 51 h 8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"/>
                    <a:gd name="T16" fmla="*/ 0 h 803"/>
                    <a:gd name="T17" fmla="*/ 154 w 154"/>
                    <a:gd name="T18" fmla="*/ 803 h 8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" h="803">
                      <a:moveTo>
                        <a:pt x="0" y="803"/>
                      </a:moveTo>
                      <a:lnTo>
                        <a:pt x="0" y="153"/>
                      </a:lnTo>
                      <a:lnTo>
                        <a:pt x="154" y="0"/>
                      </a:lnTo>
                      <a:lnTo>
                        <a:pt x="154" y="650"/>
                      </a:lnTo>
                      <a:lnTo>
                        <a:pt x="0" y="803"/>
                      </a:lnTo>
                      <a:close/>
                    </a:path>
                  </a:pathLst>
                </a:custGeom>
                <a:solidFill>
                  <a:srgbClr val="0087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193" name="Freeform 19"/>
                <p:cNvSpPr>
                  <a:spLocks/>
                </p:cNvSpPr>
                <p:nvPr/>
              </p:nvSpPr>
              <p:spPr bwMode="auto">
                <a:xfrm>
                  <a:off x="3982" y="2248"/>
                  <a:ext cx="505" cy="77"/>
                </a:xfrm>
                <a:custGeom>
                  <a:avLst/>
                  <a:gdLst>
                    <a:gd name="T0" fmla="*/ 53 w 1011"/>
                    <a:gd name="T1" fmla="*/ 10 h 153"/>
                    <a:gd name="T2" fmla="*/ 0 w 1011"/>
                    <a:gd name="T3" fmla="*/ 10 h 153"/>
                    <a:gd name="T4" fmla="*/ 9 w 1011"/>
                    <a:gd name="T5" fmla="*/ 0 h 153"/>
                    <a:gd name="T6" fmla="*/ 63 w 1011"/>
                    <a:gd name="T7" fmla="*/ 0 h 153"/>
                    <a:gd name="T8" fmla="*/ 53 w 1011"/>
                    <a:gd name="T9" fmla="*/ 10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1"/>
                    <a:gd name="T16" fmla="*/ 0 h 153"/>
                    <a:gd name="T17" fmla="*/ 1011 w 1011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1" h="153">
                      <a:moveTo>
                        <a:pt x="857" y="153"/>
                      </a:moveTo>
                      <a:lnTo>
                        <a:pt x="0" y="153"/>
                      </a:lnTo>
                      <a:lnTo>
                        <a:pt x="153" y="0"/>
                      </a:lnTo>
                      <a:lnTo>
                        <a:pt x="1011" y="0"/>
                      </a:lnTo>
                      <a:lnTo>
                        <a:pt x="857" y="153"/>
                      </a:lnTo>
                      <a:close/>
                    </a:path>
                  </a:pathLst>
                </a:custGeom>
                <a:solidFill>
                  <a:srgbClr val="005B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194" name="Rectangle 20"/>
                <p:cNvSpPr>
                  <a:spLocks noChangeArrowheads="1"/>
                </p:cNvSpPr>
                <p:nvPr/>
              </p:nvSpPr>
              <p:spPr bwMode="auto">
                <a:xfrm>
                  <a:off x="3982" y="2325"/>
                  <a:ext cx="429" cy="325"/>
                </a:xfrm>
                <a:prstGeom prst="rect">
                  <a:avLst/>
                </a:prstGeom>
                <a:solidFill>
                  <a:srgbClr val="007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7184" name="Group 25"/>
              <p:cNvGrpSpPr>
                <a:grpSpLocks/>
              </p:cNvGrpSpPr>
              <p:nvPr/>
            </p:nvGrpSpPr>
            <p:grpSpPr bwMode="auto">
              <a:xfrm>
                <a:off x="4471" y="2248"/>
                <a:ext cx="506" cy="402"/>
                <a:chOff x="4471" y="2248"/>
                <a:chExt cx="506" cy="402"/>
              </a:xfrm>
            </p:grpSpPr>
            <p:sp>
              <p:nvSpPr>
                <p:cNvPr id="57189" name="Freeform 22"/>
                <p:cNvSpPr>
                  <a:spLocks/>
                </p:cNvSpPr>
                <p:nvPr/>
              </p:nvSpPr>
              <p:spPr bwMode="auto">
                <a:xfrm>
                  <a:off x="4900" y="2248"/>
                  <a:ext cx="77" cy="402"/>
                </a:xfrm>
                <a:custGeom>
                  <a:avLst/>
                  <a:gdLst>
                    <a:gd name="T0" fmla="*/ 0 w 154"/>
                    <a:gd name="T1" fmla="*/ 51 h 803"/>
                    <a:gd name="T2" fmla="*/ 0 w 154"/>
                    <a:gd name="T3" fmla="*/ 10 h 803"/>
                    <a:gd name="T4" fmla="*/ 10 w 154"/>
                    <a:gd name="T5" fmla="*/ 0 h 803"/>
                    <a:gd name="T6" fmla="*/ 10 w 154"/>
                    <a:gd name="T7" fmla="*/ 41 h 803"/>
                    <a:gd name="T8" fmla="*/ 0 w 154"/>
                    <a:gd name="T9" fmla="*/ 51 h 8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"/>
                    <a:gd name="T16" fmla="*/ 0 h 803"/>
                    <a:gd name="T17" fmla="*/ 154 w 154"/>
                    <a:gd name="T18" fmla="*/ 803 h 8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" h="803">
                      <a:moveTo>
                        <a:pt x="0" y="803"/>
                      </a:moveTo>
                      <a:lnTo>
                        <a:pt x="0" y="153"/>
                      </a:lnTo>
                      <a:lnTo>
                        <a:pt x="154" y="0"/>
                      </a:lnTo>
                      <a:lnTo>
                        <a:pt x="154" y="650"/>
                      </a:lnTo>
                      <a:lnTo>
                        <a:pt x="0" y="803"/>
                      </a:lnTo>
                      <a:close/>
                    </a:path>
                  </a:pathLst>
                </a:custGeom>
                <a:solidFill>
                  <a:srgbClr val="0087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190" name="Freeform 23"/>
                <p:cNvSpPr>
                  <a:spLocks/>
                </p:cNvSpPr>
                <p:nvPr/>
              </p:nvSpPr>
              <p:spPr bwMode="auto">
                <a:xfrm>
                  <a:off x="4471" y="2248"/>
                  <a:ext cx="506" cy="77"/>
                </a:xfrm>
                <a:custGeom>
                  <a:avLst/>
                  <a:gdLst>
                    <a:gd name="T0" fmla="*/ 54 w 1011"/>
                    <a:gd name="T1" fmla="*/ 10 h 153"/>
                    <a:gd name="T2" fmla="*/ 0 w 1011"/>
                    <a:gd name="T3" fmla="*/ 10 h 153"/>
                    <a:gd name="T4" fmla="*/ 10 w 1011"/>
                    <a:gd name="T5" fmla="*/ 0 h 153"/>
                    <a:gd name="T6" fmla="*/ 64 w 1011"/>
                    <a:gd name="T7" fmla="*/ 0 h 153"/>
                    <a:gd name="T8" fmla="*/ 54 w 1011"/>
                    <a:gd name="T9" fmla="*/ 10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1"/>
                    <a:gd name="T16" fmla="*/ 0 h 153"/>
                    <a:gd name="T17" fmla="*/ 1011 w 1011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1" h="153">
                      <a:moveTo>
                        <a:pt x="857" y="153"/>
                      </a:moveTo>
                      <a:lnTo>
                        <a:pt x="0" y="153"/>
                      </a:lnTo>
                      <a:lnTo>
                        <a:pt x="153" y="0"/>
                      </a:lnTo>
                      <a:lnTo>
                        <a:pt x="1011" y="0"/>
                      </a:lnTo>
                      <a:lnTo>
                        <a:pt x="857" y="153"/>
                      </a:lnTo>
                      <a:close/>
                    </a:path>
                  </a:pathLst>
                </a:custGeom>
                <a:solidFill>
                  <a:srgbClr val="005B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191" name="Rectangle 24"/>
                <p:cNvSpPr>
                  <a:spLocks noChangeArrowheads="1"/>
                </p:cNvSpPr>
                <p:nvPr/>
              </p:nvSpPr>
              <p:spPr bwMode="auto">
                <a:xfrm>
                  <a:off x="4471" y="2325"/>
                  <a:ext cx="429" cy="325"/>
                </a:xfrm>
                <a:prstGeom prst="rect">
                  <a:avLst/>
                </a:prstGeom>
                <a:solidFill>
                  <a:srgbClr val="007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7185" name="Group 29"/>
              <p:cNvGrpSpPr>
                <a:grpSpLocks/>
              </p:cNvGrpSpPr>
              <p:nvPr/>
            </p:nvGrpSpPr>
            <p:grpSpPr bwMode="auto">
              <a:xfrm>
                <a:off x="4961" y="2248"/>
                <a:ext cx="505" cy="402"/>
                <a:chOff x="4961" y="2248"/>
                <a:chExt cx="505" cy="402"/>
              </a:xfrm>
            </p:grpSpPr>
            <p:sp>
              <p:nvSpPr>
                <p:cNvPr id="57186" name="Freeform 26"/>
                <p:cNvSpPr>
                  <a:spLocks/>
                </p:cNvSpPr>
                <p:nvPr/>
              </p:nvSpPr>
              <p:spPr bwMode="auto">
                <a:xfrm>
                  <a:off x="5390" y="2248"/>
                  <a:ext cx="76" cy="402"/>
                </a:xfrm>
                <a:custGeom>
                  <a:avLst/>
                  <a:gdLst>
                    <a:gd name="T0" fmla="*/ 0 w 154"/>
                    <a:gd name="T1" fmla="*/ 51 h 803"/>
                    <a:gd name="T2" fmla="*/ 0 w 154"/>
                    <a:gd name="T3" fmla="*/ 10 h 803"/>
                    <a:gd name="T4" fmla="*/ 9 w 154"/>
                    <a:gd name="T5" fmla="*/ 0 h 803"/>
                    <a:gd name="T6" fmla="*/ 9 w 154"/>
                    <a:gd name="T7" fmla="*/ 41 h 803"/>
                    <a:gd name="T8" fmla="*/ 0 w 154"/>
                    <a:gd name="T9" fmla="*/ 51 h 8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"/>
                    <a:gd name="T16" fmla="*/ 0 h 803"/>
                    <a:gd name="T17" fmla="*/ 154 w 154"/>
                    <a:gd name="T18" fmla="*/ 803 h 8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" h="803">
                      <a:moveTo>
                        <a:pt x="0" y="803"/>
                      </a:moveTo>
                      <a:lnTo>
                        <a:pt x="0" y="153"/>
                      </a:lnTo>
                      <a:lnTo>
                        <a:pt x="154" y="0"/>
                      </a:lnTo>
                      <a:lnTo>
                        <a:pt x="154" y="650"/>
                      </a:lnTo>
                      <a:lnTo>
                        <a:pt x="0" y="803"/>
                      </a:lnTo>
                      <a:close/>
                    </a:path>
                  </a:pathLst>
                </a:custGeom>
                <a:solidFill>
                  <a:srgbClr val="0087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187" name="Freeform 27"/>
                <p:cNvSpPr>
                  <a:spLocks/>
                </p:cNvSpPr>
                <p:nvPr/>
              </p:nvSpPr>
              <p:spPr bwMode="auto">
                <a:xfrm>
                  <a:off x="4961" y="2248"/>
                  <a:ext cx="505" cy="77"/>
                </a:xfrm>
                <a:custGeom>
                  <a:avLst/>
                  <a:gdLst>
                    <a:gd name="T0" fmla="*/ 53 w 1011"/>
                    <a:gd name="T1" fmla="*/ 10 h 153"/>
                    <a:gd name="T2" fmla="*/ 0 w 1011"/>
                    <a:gd name="T3" fmla="*/ 10 h 153"/>
                    <a:gd name="T4" fmla="*/ 9 w 1011"/>
                    <a:gd name="T5" fmla="*/ 0 h 153"/>
                    <a:gd name="T6" fmla="*/ 63 w 1011"/>
                    <a:gd name="T7" fmla="*/ 0 h 153"/>
                    <a:gd name="T8" fmla="*/ 53 w 1011"/>
                    <a:gd name="T9" fmla="*/ 10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1"/>
                    <a:gd name="T16" fmla="*/ 0 h 153"/>
                    <a:gd name="T17" fmla="*/ 1011 w 1011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1" h="153">
                      <a:moveTo>
                        <a:pt x="857" y="153"/>
                      </a:moveTo>
                      <a:lnTo>
                        <a:pt x="0" y="153"/>
                      </a:lnTo>
                      <a:lnTo>
                        <a:pt x="153" y="0"/>
                      </a:lnTo>
                      <a:lnTo>
                        <a:pt x="1011" y="0"/>
                      </a:lnTo>
                      <a:lnTo>
                        <a:pt x="857" y="153"/>
                      </a:lnTo>
                      <a:close/>
                    </a:path>
                  </a:pathLst>
                </a:custGeom>
                <a:solidFill>
                  <a:srgbClr val="005B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188" name="Rectangle 28"/>
                <p:cNvSpPr>
                  <a:spLocks noChangeArrowheads="1"/>
                </p:cNvSpPr>
                <p:nvPr/>
              </p:nvSpPr>
              <p:spPr bwMode="auto">
                <a:xfrm>
                  <a:off x="4961" y="2325"/>
                  <a:ext cx="429" cy="325"/>
                </a:xfrm>
                <a:prstGeom prst="rect">
                  <a:avLst/>
                </a:prstGeom>
                <a:solidFill>
                  <a:srgbClr val="007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56329" name="Group 43"/>
            <p:cNvGrpSpPr>
              <a:grpSpLocks/>
            </p:cNvGrpSpPr>
            <p:nvPr/>
          </p:nvGrpSpPr>
          <p:grpSpPr bwMode="auto">
            <a:xfrm>
              <a:off x="3982" y="1887"/>
              <a:ext cx="1484" cy="402"/>
              <a:chOff x="3982" y="1887"/>
              <a:chExt cx="1484" cy="402"/>
            </a:xfrm>
          </p:grpSpPr>
          <p:grpSp>
            <p:nvGrpSpPr>
              <p:cNvPr id="57171" name="Group 34"/>
              <p:cNvGrpSpPr>
                <a:grpSpLocks/>
              </p:cNvGrpSpPr>
              <p:nvPr/>
            </p:nvGrpSpPr>
            <p:grpSpPr bwMode="auto">
              <a:xfrm>
                <a:off x="3982" y="1887"/>
                <a:ext cx="505" cy="402"/>
                <a:chOff x="3982" y="1887"/>
                <a:chExt cx="505" cy="402"/>
              </a:xfrm>
            </p:grpSpPr>
            <p:sp>
              <p:nvSpPr>
                <p:cNvPr id="57180" name="Freeform 31"/>
                <p:cNvSpPr>
                  <a:spLocks/>
                </p:cNvSpPr>
                <p:nvPr/>
              </p:nvSpPr>
              <p:spPr bwMode="auto">
                <a:xfrm>
                  <a:off x="4411" y="1887"/>
                  <a:ext cx="76" cy="402"/>
                </a:xfrm>
                <a:custGeom>
                  <a:avLst/>
                  <a:gdLst>
                    <a:gd name="T0" fmla="*/ 0 w 154"/>
                    <a:gd name="T1" fmla="*/ 51 h 803"/>
                    <a:gd name="T2" fmla="*/ 0 w 154"/>
                    <a:gd name="T3" fmla="*/ 10 h 803"/>
                    <a:gd name="T4" fmla="*/ 9 w 154"/>
                    <a:gd name="T5" fmla="*/ 0 h 803"/>
                    <a:gd name="T6" fmla="*/ 9 w 154"/>
                    <a:gd name="T7" fmla="*/ 41 h 803"/>
                    <a:gd name="T8" fmla="*/ 0 w 154"/>
                    <a:gd name="T9" fmla="*/ 51 h 8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"/>
                    <a:gd name="T16" fmla="*/ 0 h 803"/>
                    <a:gd name="T17" fmla="*/ 154 w 154"/>
                    <a:gd name="T18" fmla="*/ 803 h 8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" h="803">
                      <a:moveTo>
                        <a:pt x="0" y="803"/>
                      </a:moveTo>
                      <a:lnTo>
                        <a:pt x="0" y="153"/>
                      </a:lnTo>
                      <a:lnTo>
                        <a:pt x="154" y="0"/>
                      </a:lnTo>
                      <a:lnTo>
                        <a:pt x="154" y="650"/>
                      </a:lnTo>
                      <a:lnTo>
                        <a:pt x="0" y="803"/>
                      </a:lnTo>
                      <a:close/>
                    </a:path>
                  </a:pathLst>
                </a:custGeom>
                <a:solidFill>
                  <a:srgbClr val="5A87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181" name="Freeform 32"/>
                <p:cNvSpPr>
                  <a:spLocks/>
                </p:cNvSpPr>
                <p:nvPr/>
              </p:nvSpPr>
              <p:spPr bwMode="auto">
                <a:xfrm>
                  <a:off x="3982" y="1887"/>
                  <a:ext cx="505" cy="77"/>
                </a:xfrm>
                <a:custGeom>
                  <a:avLst/>
                  <a:gdLst>
                    <a:gd name="T0" fmla="*/ 53 w 1011"/>
                    <a:gd name="T1" fmla="*/ 10 h 153"/>
                    <a:gd name="T2" fmla="*/ 0 w 1011"/>
                    <a:gd name="T3" fmla="*/ 10 h 153"/>
                    <a:gd name="T4" fmla="*/ 9 w 1011"/>
                    <a:gd name="T5" fmla="*/ 0 h 153"/>
                    <a:gd name="T6" fmla="*/ 63 w 1011"/>
                    <a:gd name="T7" fmla="*/ 0 h 153"/>
                    <a:gd name="T8" fmla="*/ 53 w 1011"/>
                    <a:gd name="T9" fmla="*/ 10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1"/>
                    <a:gd name="T16" fmla="*/ 0 h 153"/>
                    <a:gd name="T17" fmla="*/ 1011 w 1011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1" h="153">
                      <a:moveTo>
                        <a:pt x="857" y="153"/>
                      </a:moveTo>
                      <a:lnTo>
                        <a:pt x="0" y="153"/>
                      </a:lnTo>
                      <a:lnTo>
                        <a:pt x="153" y="0"/>
                      </a:lnTo>
                      <a:lnTo>
                        <a:pt x="1011" y="0"/>
                      </a:lnTo>
                      <a:lnTo>
                        <a:pt x="857" y="153"/>
                      </a:lnTo>
                      <a:close/>
                    </a:path>
                  </a:pathLst>
                </a:custGeom>
                <a:solidFill>
                  <a:srgbClr val="3C5B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182" name="Rectangle 33"/>
                <p:cNvSpPr>
                  <a:spLocks noChangeArrowheads="1"/>
                </p:cNvSpPr>
                <p:nvPr/>
              </p:nvSpPr>
              <p:spPr bwMode="auto">
                <a:xfrm>
                  <a:off x="3982" y="1964"/>
                  <a:ext cx="429" cy="325"/>
                </a:xfrm>
                <a:prstGeom prst="rect">
                  <a:avLst/>
                </a:prstGeom>
                <a:solidFill>
                  <a:srgbClr val="4E75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7172" name="Group 38"/>
              <p:cNvGrpSpPr>
                <a:grpSpLocks/>
              </p:cNvGrpSpPr>
              <p:nvPr/>
            </p:nvGrpSpPr>
            <p:grpSpPr bwMode="auto">
              <a:xfrm>
                <a:off x="4471" y="1887"/>
                <a:ext cx="506" cy="402"/>
                <a:chOff x="4471" y="1887"/>
                <a:chExt cx="506" cy="402"/>
              </a:xfrm>
            </p:grpSpPr>
            <p:sp>
              <p:nvSpPr>
                <p:cNvPr id="57177" name="Freeform 35"/>
                <p:cNvSpPr>
                  <a:spLocks/>
                </p:cNvSpPr>
                <p:nvPr/>
              </p:nvSpPr>
              <p:spPr bwMode="auto">
                <a:xfrm>
                  <a:off x="4900" y="1887"/>
                  <a:ext cx="77" cy="402"/>
                </a:xfrm>
                <a:custGeom>
                  <a:avLst/>
                  <a:gdLst>
                    <a:gd name="T0" fmla="*/ 0 w 154"/>
                    <a:gd name="T1" fmla="*/ 51 h 803"/>
                    <a:gd name="T2" fmla="*/ 0 w 154"/>
                    <a:gd name="T3" fmla="*/ 10 h 803"/>
                    <a:gd name="T4" fmla="*/ 10 w 154"/>
                    <a:gd name="T5" fmla="*/ 0 h 803"/>
                    <a:gd name="T6" fmla="*/ 10 w 154"/>
                    <a:gd name="T7" fmla="*/ 41 h 803"/>
                    <a:gd name="T8" fmla="*/ 0 w 154"/>
                    <a:gd name="T9" fmla="*/ 51 h 8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"/>
                    <a:gd name="T16" fmla="*/ 0 h 803"/>
                    <a:gd name="T17" fmla="*/ 154 w 154"/>
                    <a:gd name="T18" fmla="*/ 803 h 8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" h="803">
                      <a:moveTo>
                        <a:pt x="0" y="803"/>
                      </a:moveTo>
                      <a:lnTo>
                        <a:pt x="0" y="153"/>
                      </a:lnTo>
                      <a:lnTo>
                        <a:pt x="154" y="0"/>
                      </a:lnTo>
                      <a:lnTo>
                        <a:pt x="154" y="650"/>
                      </a:lnTo>
                      <a:lnTo>
                        <a:pt x="0" y="803"/>
                      </a:lnTo>
                      <a:close/>
                    </a:path>
                  </a:pathLst>
                </a:custGeom>
                <a:solidFill>
                  <a:srgbClr val="5A87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178" name="Freeform 36"/>
                <p:cNvSpPr>
                  <a:spLocks/>
                </p:cNvSpPr>
                <p:nvPr/>
              </p:nvSpPr>
              <p:spPr bwMode="auto">
                <a:xfrm>
                  <a:off x="4471" y="1887"/>
                  <a:ext cx="506" cy="77"/>
                </a:xfrm>
                <a:custGeom>
                  <a:avLst/>
                  <a:gdLst>
                    <a:gd name="T0" fmla="*/ 54 w 1011"/>
                    <a:gd name="T1" fmla="*/ 10 h 153"/>
                    <a:gd name="T2" fmla="*/ 0 w 1011"/>
                    <a:gd name="T3" fmla="*/ 10 h 153"/>
                    <a:gd name="T4" fmla="*/ 10 w 1011"/>
                    <a:gd name="T5" fmla="*/ 0 h 153"/>
                    <a:gd name="T6" fmla="*/ 64 w 1011"/>
                    <a:gd name="T7" fmla="*/ 0 h 153"/>
                    <a:gd name="T8" fmla="*/ 54 w 1011"/>
                    <a:gd name="T9" fmla="*/ 10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1"/>
                    <a:gd name="T16" fmla="*/ 0 h 153"/>
                    <a:gd name="T17" fmla="*/ 1011 w 1011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1" h="153">
                      <a:moveTo>
                        <a:pt x="857" y="153"/>
                      </a:moveTo>
                      <a:lnTo>
                        <a:pt x="0" y="153"/>
                      </a:lnTo>
                      <a:lnTo>
                        <a:pt x="153" y="0"/>
                      </a:lnTo>
                      <a:lnTo>
                        <a:pt x="1011" y="0"/>
                      </a:lnTo>
                      <a:lnTo>
                        <a:pt x="857" y="153"/>
                      </a:lnTo>
                      <a:close/>
                    </a:path>
                  </a:pathLst>
                </a:custGeom>
                <a:solidFill>
                  <a:srgbClr val="3C5B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179" name="Rectangle 37"/>
                <p:cNvSpPr>
                  <a:spLocks noChangeArrowheads="1"/>
                </p:cNvSpPr>
                <p:nvPr/>
              </p:nvSpPr>
              <p:spPr bwMode="auto">
                <a:xfrm>
                  <a:off x="4471" y="1964"/>
                  <a:ext cx="429" cy="325"/>
                </a:xfrm>
                <a:prstGeom prst="rect">
                  <a:avLst/>
                </a:prstGeom>
                <a:solidFill>
                  <a:srgbClr val="4E75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7173" name="Group 42"/>
              <p:cNvGrpSpPr>
                <a:grpSpLocks/>
              </p:cNvGrpSpPr>
              <p:nvPr/>
            </p:nvGrpSpPr>
            <p:grpSpPr bwMode="auto">
              <a:xfrm>
                <a:off x="4961" y="1887"/>
                <a:ext cx="505" cy="402"/>
                <a:chOff x="4961" y="1887"/>
                <a:chExt cx="505" cy="402"/>
              </a:xfrm>
            </p:grpSpPr>
            <p:sp>
              <p:nvSpPr>
                <p:cNvPr id="57174" name="Freeform 39"/>
                <p:cNvSpPr>
                  <a:spLocks/>
                </p:cNvSpPr>
                <p:nvPr/>
              </p:nvSpPr>
              <p:spPr bwMode="auto">
                <a:xfrm>
                  <a:off x="5390" y="1887"/>
                  <a:ext cx="76" cy="402"/>
                </a:xfrm>
                <a:custGeom>
                  <a:avLst/>
                  <a:gdLst>
                    <a:gd name="T0" fmla="*/ 0 w 154"/>
                    <a:gd name="T1" fmla="*/ 51 h 803"/>
                    <a:gd name="T2" fmla="*/ 0 w 154"/>
                    <a:gd name="T3" fmla="*/ 10 h 803"/>
                    <a:gd name="T4" fmla="*/ 9 w 154"/>
                    <a:gd name="T5" fmla="*/ 0 h 803"/>
                    <a:gd name="T6" fmla="*/ 9 w 154"/>
                    <a:gd name="T7" fmla="*/ 41 h 803"/>
                    <a:gd name="T8" fmla="*/ 0 w 154"/>
                    <a:gd name="T9" fmla="*/ 51 h 8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"/>
                    <a:gd name="T16" fmla="*/ 0 h 803"/>
                    <a:gd name="T17" fmla="*/ 154 w 154"/>
                    <a:gd name="T18" fmla="*/ 803 h 8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" h="803">
                      <a:moveTo>
                        <a:pt x="0" y="803"/>
                      </a:moveTo>
                      <a:lnTo>
                        <a:pt x="0" y="153"/>
                      </a:lnTo>
                      <a:lnTo>
                        <a:pt x="154" y="0"/>
                      </a:lnTo>
                      <a:lnTo>
                        <a:pt x="154" y="650"/>
                      </a:lnTo>
                      <a:lnTo>
                        <a:pt x="0" y="803"/>
                      </a:lnTo>
                      <a:close/>
                    </a:path>
                  </a:pathLst>
                </a:custGeom>
                <a:solidFill>
                  <a:srgbClr val="5A87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175" name="Freeform 40"/>
                <p:cNvSpPr>
                  <a:spLocks/>
                </p:cNvSpPr>
                <p:nvPr/>
              </p:nvSpPr>
              <p:spPr bwMode="auto">
                <a:xfrm>
                  <a:off x="4961" y="1887"/>
                  <a:ext cx="505" cy="77"/>
                </a:xfrm>
                <a:custGeom>
                  <a:avLst/>
                  <a:gdLst>
                    <a:gd name="T0" fmla="*/ 53 w 1011"/>
                    <a:gd name="T1" fmla="*/ 10 h 153"/>
                    <a:gd name="T2" fmla="*/ 0 w 1011"/>
                    <a:gd name="T3" fmla="*/ 10 h 153"/>
                    <a:gd name="T4" fmla="*/ 9 w 1011"/>
                    <a:gd name="T5" fmla="*/ 0 h 153"/>
                    <a:gd name="T6" fmla="*/ 63 w 1011"/>
                    <a:gd name="T7" fmla="*/ 0 h 153"/>
                    <a:gd name="T8" fmla="*/ 53 w 1011"/>
                    <a:gd name="T9" fmla="*/ 10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1"/>
                    <a:gd name="T16" fmla="*/ 0 h 153"/>
                    <a:gd name="T17" fmla="*/ 1011 w 1011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1" h="153">
                      <a:moveTo>
                        <a:pt x="857" y="153"/>
                      </a:moveTo>
                      <a:lnTo>
                        <a:pt x="0" y="153"/>
                      </a:lnTo>
                      <a:lnTo>
                        <a:pt x="153" y="0"/>
                      </a:lnTo>
                      <a:lnTo>
                        <a:pt x="1011" y="0"/>
                      </a:lnTo>
                      <a:lnTo>
                        <a:pt x="857" y="153"/>
                      </a:lnTo>
                      <a:close/>
                    </a:path>
                  </a:pathLst>
                </a:custGeom>
                <a:solidFill>
                  <a:srgbClr val="3C5B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176" name="Rectangle 41"/>
                <p:cNvSpPr>
                  <a:spLocks noChangeArrowheads="1"/>
                </p:cNvSpPr>
                <p:nvPr/>
              </p:nvSpPr>
              <p:spPr bwMode="auto">
                <a:xfrm>
                  <a:off x="4961" y="1964"/>
                  <a:ext cx="429" cy="325"/>
                </a:xfrm>
                <a:prstGeom prst="rect">
                  <a:avLst/>
                </a:prstGeom>
                <a:solidFill>
                  <a:srgbClr val="4E75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56330" name="Group 56"/>
            <p:cNvGrpSpPr>
              <a:grpSpLocks/>
            </p:cNvGrpSpPr>
            <p:nvPr/>
          </p:nvGrpSpPr>
          <p:grpSpPr bwMode="auto">
            <a:xfrm>
              <a:off x="3982" y="1526"/>
              <a:ext cx="1484" cy="402"/>
              <a:chOff x="3982" y="1526"/>
              <a:chExt cx="1484" cy="402"/>
            </a:xfrm>
          </p:grpSpPr>
          <p:grpSp>
            <p:nvGrpSpPr>
              <p:cNvPr id="57159" name="Group 47"/>
              <p:cNvGrpSpPr>
                <a:grpSpLocks/>
              </p:cNvGrpSpPr>
              <p:nvPr/>
            </p:nvGrpSpPr>
            <p:grpSpPr bwMode="auto">
              <a:xfrm>
                <a:off x="3982" y="1526"/>
                <a:ext cx="505" cy="402"/>
                <a:chOff x="3982" y="1526"/>
                <a:chExt cx="505" cy="402"/>
              </a:xfrm>
            </p:grpSpPr>
            <p:sp>
              <p:nvSpPr>
                <p:cNvPr id="57168" name="Freeform 44"/>
                <p:cNvSpPr>
                  <a:spLocks/>
                </p:cNvSpPr>
                <p:nvPr/>
              </p:nvSpPr>
              <p:spPr bwMode="auto">
                <a:xfrm>
                  <a:off x="4411" y="1526"/>
                  <a:ext cx="76" cy="402"/>
                </a:xfrm>
                <a:custGeom>
                  <a:avLst/>
                  <a:gdLst>
                    <a:gd name="T0" fmla="*/ 0 w 154"/>
                    <a:gd name="T1" fmla="*/ 51 h 803"/>
                    <a:gd name="T2" fmla="*/ 0 w 154"/>
                    <a:gd name="T3" fmla="*/ 10 h 803"/>
                    <a:gd name="T4" fmla="*/ 9 w 154"/>
                    <a:gd name="T5" fmla="*/ 0 h 803"/>
                    <a:gd name="T6" fmla="*/ 9 w 154"/>
                    <a:gd name="T7" fmla="*/ 41 h 803"/>
                    <a:gd name="T8" fmla="*/ 0 w 154"/>
                    <a:gd name="T9" fmla="*/ 51 h 8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"/>
                    <a:gd name="T16" fmla="*/ 0 h 803"/>
                    <a:gd name="T17" fmla="*/ 154 w 154"/>
                    <a:gd name="T18" fmla="*/ 803 h 8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" h="803">
                      <a:moveTo>
                        <a:pt x="0" y="803"/>
                      </a:moveTo>
                      <a:lnTo>
                        <a:pt x="0" y="153"/>
                      </a:lnTo>
                      <a:lnTo>
                        <a:pt x="154" y="0"/>
                      </a:lnTo>
                      <a:lnTo>
                        <a:pt x="154" y="650"/>
                      </a:lnTo>
                      <a:lnTo>
                        <a:pt x="0" y="803"/>
                      </a:lnTo>
                      <a:close/>
                    </a:path>
                  </a:pathLst>
                </a:custGeom>
                <a:solidFill>
                  <a:srgbClr val="B4D0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169" name="Freeform 45"/>
                <p:cNvSpPr>
                  <a:spLocks/>
                </p:cNvSpPr>
                <p:nvPr/>
              </p:nvSpPr>
              <p:spPr bwMode="auto">
                <a:xfrm>
                  <a:off x="3982" y="1526"/>
                  <a:ext cx="505" cy="77"/>
                </a:xfrm>
                <a:custGeom>
                  <a:avLst/>
                  <a:gdLst>
                    <a:gd name="T0" fmla="*/ 53 w 1011"/>
                    <a:gd name="T1" fmla="*/ 10 h 153"/>
                    <a:gd name="T2" fmla="*/ 0 w 1011"/>
                    <a:gd name="T3" fmla="*/ 10 h 153"/>
                    <a:gd name="T4" fmla="*/ 9 w 1011"/>
                    <a:gd name="T5" fmla="*/ 0 h 153"/>
                    <a:gd name="T6" fmla="*/ 63 w 1011"/>
                    <a:gd name="T7" fmla="*/ 0 h 153"/>
                    <a:gd name="T8" fmla="*/ 53 w 1011"/>
                    <a:gd name="T9" fmla="*/ 10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1"/>
                    <a:gd name="T16" fmla="*/ 0 h 153"/>
                    <a:gd name="T17" fmla="*/ 1011 w 1011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1" h="153">
                      <a:moveTo>
                        <a:pt x="857" y="153"/>
                      </a:moveTo>
                      <a:lnTo>
                        <a:pt x="0" y="153"/>
                      </a:lnTo>
                      <a:lnTo>
                        <a:pt x="153" y="0"/>
                      </a:lnTo>
                      <a:lnTo>
                        <a:pt x="1011" y="0"/>
                      </a:lnTo>
                      <a:lnTo>
                        <a:pt x="857" y="153"/>
                      </a:lnTo>
                      <a:close/>
                    </a:path>
                  </a:pathLst>
                </a:custGeom>
                <a:solidFill>
                  <a:srgbClr val="798C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170" name="Rectangle 46"/>
                <p:cNvSpPr>
                  <a:spLocks noChangeArrowheads="1"/>
                </p:cNvSpPr>
                <p:nvPr/>
              </p:nvSpPr>
              <p:spPr bwMode="auto">
                <a:xfrm>
                  <a:off x="3982" y="1603"/>
                  <a:ext cx="429" cy="325"/>
                </a:xfrm>
                <a:prstGeom prst="rect">
                  <a:avLst/>
                </a:prstGeom>
                <a:solidFill>
                  <a:srgbClr val="9CB5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7160" name="Group 51"/>
              <p:cNvGrpSpPr>
                <a:grpSpLocks/>
              </p:cNvGrpSpPr>
              <p:nvPr/>
            </p:nvGrpSpPr>
            <p:grpSpPr bwMode="auto">
              <a:xfrm>
                <a:off x="4471" y="1526"/>
                <a:ext cx="506" cy="402"/>
                <a:chOff x="4471" y="1526"/>
                <a:chExt cx="506" cy="402"/>
              </a:xfrm>
            </p:grpSpPr>
            <p:sp>
              <p:nvSpPr>
                <p:cNvPr id="57165" name="Freeform 48"/>
                <p:cNvSpPr>
                  <a:spLocks/>
                </p:cNvSpPr>
                <p:nvPr/>
              </p:nvSpPr>
              <p:spPr bwMode="auto">
                <a:xfrm>
                  <a:off x="4900" y="1526"/>
                  <a:ext cx="77" cy="402"/>
                </a:xfrm>
                <a:custGeom>
                  <a:avLst/>
                  <a:gdLst>
                    <a:gd name="T0" fmla="*/ 0 w 154"/>
                    <a:gd name="T1" fmla="*/ 51 h 803"/>
                    <a:gd name="T2" fmla="*/ 0 w 154"/>
                    <a:gd name="T3" fmla="*/ 10 h 803"/>
                    <a:gd name="T4" fmla="*/ 10 w 154"/>
                    <a:gd name="T5" fmla="*/ 0 h 803"/>
                    <a:gd name="T6" fmla="*/ 10 w 154"/>
                    <a:gd name="T7" fmla="*/ 41 h 803"/>
                    <a:gd name="T8" fmla="*/ 0 w 154"/>
                    <a:gd name="T9" fmla="*/ 51 h 8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"/>
                    <a:gd name="T16" fmla="*/ 0 h 803"/>
                    <a:gd name="T17" fmla="*/ 154 w 154"/>
                    <a:gd name="T18" fmla="*/ 803 h 8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" h="803">
                      <a:moveTo>
                        <a:pt x="0" y="803"/>
                      </a:moveTo>
                      <a:lnTo>
                        <a:pt x="0" y="153"/>
                      </a:lnTo>
                      <a:lnTo>
                        <a:pt x="154" y="0"/>
                      </a:lnTo>
                      <a:lnTo>
                        <a:pt x="154" y="650"/>
                      </a:lnTo>
                      <a:lnTo>
                        <a:pt x="0" y="803"/>
                      </a:lnTo>
                      <a:close/>
                    </a:path>
                  </a:pathLst>
                </a:custGeom>
                <a:solidFill>
                  <a:srgbClr val="B4D0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166" name="Freeform 49"/>
                <p:cNvSpPr>
                  <a:spLocks/>
                </p:cNvSpPr>
                <p:nvPr/>
              </p:nvSpPr>
              <p:spPr bwMode="auto">
                <a:xfrm>
                  <a:off x="4471" y="1526"/>
                  <a:ext cx="506" cy="77"/>
                </a:xfrm>
                <a:custGeom>
                  <a:avLst/>
                  <a:gdLst>
                    <a:gd name="T0" fmla="*/ 54 w 1011"/>
                    <a:gd name="T1" fmla="*/ 10 h 153"/>
                    <a:gd name="T2" fmla="*/ 0 w 1011"/>
                    <a:gd name="T3" fmla="*/ 10 h 153"/>
                    <a:gd name="T4" fmla="*/ 10 w 1011"/>
                    <a:gd name="T5" fmla="*/ 0 h 153"/>
                    <a:gd name="T6" fmla="*/ 64 w 1011"/>
                    <a:gd name="T7" fmla="*/ 0 h 153"/>
                    <a:gd name="T8" fmla="*/ 54 w 1011"/>
                    <a:gd name="T9" fmla="*/ 10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1"/>
                    <a:gd name="T16" fmla="*/ 0 h 153"/>
                    <a:gd name="T17" fmla="*/ 1011 w 1011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1" h="153">
                      <a:moveTo>
                        <a:pt x="857" y="153"/>
                      </a:moveTo>
                      <a:lnTo>
                        <a:pt x="0" y="153"/>
                      </a:lnTo>
                      <a:lnTo>
                        <a:pt x="153" y="0"/>
                      </a:lnTo>
                      <a:lnTo>
                        <a:pt x="1011" y="0"/>
                      </a:lnTo>
                      <a:lnTo>
                        <a:pt x="857" y="153"/>
                      </a:lnTo>
                      <a:close/>
                    </a:path>
                  </a:pathLst>
                </a:custGeom>
                <a:solidFill>
                  <a:srgbClr val="798C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167" name="Rectangle 50"/>
                <p:cNvSpPr>
                  <a:spLocks noChangeArrowheads="1"/>
                </p:cNvSpPr>
                <p:nvPr/>
              </p:nvSpPr>
              <p:spPr bwMode="auto">
                <a:xfrm>
                  <a:off x="4471" y="1603"/>
                  <a:ext cx="429" cy="325"/>
                </a:xfrm>
                <a:prstGeom prst="rect">
                  <a:avLst/>
                </a:prstGeom>
                <a:solidFill>
                  <a:srgbClr val="9CB5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7161" name="Group 55"/>
              <p:cNvGrpSpPr>
                <a:grpSpLocks/>
              </p:cNvGrpSpPr>
              <p:nvPr/>
            </p:nvGrpSpPr>
            <p:grpSpPr bwMode="auto">
              <a:xfrm>
                <a:off x="4961" y="1526"/>
                <a:ext cx="505" cy="402"/>
                <a:chOff x="4961" y="1526"/>
                <a:chExt cx="505" cy="402"/>
              </a:xfrm>
            </p:grpSpPr>
            <p:sp>
              <p:nvSpPr>
                <p:cNvPr id="57162" name="Freeform 52"/>
                <p:cNvSpPr>
                  <a:spLocks/>
                </p:cNvSpPr>
                <p:nvPr/>
              </p:nvSpPr>
              <p:spPr bwMode="auto">
                <a:xfrm>
                  <a:off x="5390" y="1526"/>
                  <a:ext cx="76" cy="402"/>
                </a:xfrm>
                <a:custGeom>
                  <a:avLst/>
                  <a:gdLst>
                    <a:gd name="T0" fmla="*/ 0 w 154"/>
                    <a:gd name="T1" fmla="*/ 51 h 803"/>
                    <a:gd name="T2" fmla="*/ 0 w 154"/>
                    <a:gd name="T3" fmla="*/ 10 h 803"/>
                    <a:gd name="T4" fmla="*/ 9 w 154"/>
                    <a:gd name="T5" fmla="*/ 0 h 803"/>
                    <a:gd name="T6" fmla="*/ 9 w 154"/>
                    <a:gd name="T7" fmla="*/ 41 h 803"/>
                    <a:gd name="T8" fmla="*/ 0 w 154"/>
                    <a:gd name="T9" fmla="*/ 51 h 8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"/>
                    <a:gd name="T16" fmla="*/ 0 h 803"/>
                    <a:gd name="T17" fmla="*/ 154 w 154"/>
                    <a:gd name="T18" fmla="*/ 803 h 8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" h="803">
                      <a:moveTo>
                        <a:pt x="0" y="803"/>
                      </a:moveTo>
                      <a:lnTo>
                        <a:pt x="0" y="153"/>
                      </a:lnTo>
                      <a:lnTo>
                        <a:pt x="154" y="0"/>
                      </a:lnTo>
                      <a:lnTo>
                        <a:pt x="154" y="650"/>
                      </a:lnTo>
                      <a:lnTo>
                        <a:pt x="0" y="803"/>
                      </a:lnTo>
                      <a:close/>
                    </a:path>
                  </a:pathLst>
                </a:custGeom>
                <a:solidFill>
                  <a:srgbClr val="B4D0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163" name="Freeform 53"/>
                <p:cNvSpPr>
                  <a:spLocks/>
                </p:cNvSpPr>
                <p:nvPr/>
              </p:nvSpPr>
              <p:spPr bwMode="auto">
                <a:xfrm>
                  <a:off x="4961" y="1526"/>
                  <a:ext cx="505" cy="77"/>
                </a:xfrm>
                <a:custGeom>
                  <a:avLst/>
                  <a:gdLst>
                    <a:gd name="T0" fmla="*/ 53 w 1011"/>
                    <a:gd name="T1" fmla="*/ 10 h 153"/>
                    <a:gd name="T2" fmla="*/ 0 w 1011"/>
                    <a:gd name="T3" fmla="*/ 10 h 153"/>
                    <a:gd name="T4" fmla="*/ 9 w 1011"/>
                    <a:gd name="T5" fmla="*/ 0 h 153"/>
                    <a:gd name="T6" fmla="*/ 63 w 1011"/>
                    <a:gd name="T7" fmla="*/ 0 h 153"/>
                    <a:gd name="T8" fmla="*/ 53 w 1011"/>
                    <a:gd name="T9" fmla="*/ 10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1"/>
                    <a:gd name="T16" fmla="*/ 0 h 153"/>
                    <a:gd name="T17" fmla="*/ 1011 w 1011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1" h="153">
                      <a:moveTo>
                        <a:pt x="857" y="153"/>
                      </a:moveTo>
                      <a:lnTo>
                        <a:pt x="0" y="153"/>
                      </a:lnTo>
                      <a:lnTo>
                        <a:pt x="153" y="0"/>
                      </a:lnTo>
                      <a:lnTo>
                        <a:pt x="1011" y="0"/>
                      </a:lnTo>
                      <a:lnTo>
                        <a:pt x="857" y="153"/>
                      </a:lnTo>
                      <a:close/>
                    </a:path>
                  </a:pathLst>
                </a:custGeom>
                <a:solidFill>
                  <a:srgbClr val="798C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164" name="Rectangle 54"/>
                <p:cNvSpPr>
                  <a:spLocks noChangeArrowheads="1"/>
                </p:cNvSpPr>
                <p:nvPr/>
              </p:nvSpPr>
              <p:spPr bwMode="auto">
                <a:xfrm>
                  <a:off x="4961" y="1603"/>
                  <a:ext cx="429" cy="325"/>
                </a:xfrm>
                <a:prstGeom prst="rect">
                  <a:avLst/>
                </a:prstGeom>
                <a:solidFill>
                  <a:srgbClr val="9CB5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56331" name="Group 69"/>
            <p:cNvGrpSpPr>
              <a:grpSpLocks/>
            </p:cNvGrpSpPr>
            <p:nvPr/>
          </p:nvGrpSpPr>
          <p:grpSpPr bwMode="auto">
            <a:xfrm>
              <a:off x="3982" y="1165"/>
              <a:ext cx="1484" cy="402"/>
              <a:chOff x="3982" y="1165"/>
              <a:chExt cx="1484" cy="402"/>
            </a:xfrm>
          </p:grpSpPr>
          <p:grpSp>
            <p:nvGrpSpPr>
              <p:cNvPr id="57147" name="Group 60"/>
              <p:cNvGrpSpPr>
                <a:grpSpLocks/>
              </p:cNvGrpSpPr>
              <p:nvPr/>
            </p:nvGrpSpPr>
            <p:grpSpPr bwMode="auto">
              <a:xfrm>
                <a:off x="3982" y="1165"/>
                <a:ext cx="505" cy="402"/>
                <a:chOff x="3982" y="1165"/>
                <a:chExt cx="505" cy="402"/>
              </a:xfrm>
            </p:grpSpPr>
            <p:sp>
              <p:nvSpPr>
                <p:cNvPr id="57156" name="Freeform 57"/>
                <p:cNvSpPr>
                  <a:spLocks/>
                </p:cNvSpPr>
                <p:nvPr/>
              </p:nvSpPr>
              <p:spPr bwMode="auto">
                <a:xfrm>
                  <a:off x="4411" y="1165"/>
                  <a:ext cx="76" cy="402"/>
                </a:xfrm>
                <a:custGeom>
                  <a:avLst/>
                  <a:gdLst>
                    <a:gd name="T0" fmla="*/ 0 w 154"/>
                    <a:gd name="T1" fmla="*/ 51 h 803"/>
                    <a:gd name="T2" fmla="*/ 0 w 154"/>
                    <a:gd name="T3" fmla="*/ 10 h 803"/>
                    <a:gd name="T4" fmla="*/ 9 w 154"/>
                    <a:gd name="T5" fmla="*/ 0 h 803"/>
                    <a:gd name="T6" fmla="*/ 9 w 154"/>
                    <a:gd name="T7" fmla="*/ 41 h 803"/>
                    <a:gd name="T8" fmla="*/ 0 w 154"/>
                    <a:gd name="T9" fmla="*/ 51 h 8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"/>
                    <a:gd name="T16" fmla="*/ 0 h 803"/>
                    <a:gd name="T17" fmla="*/ 154 w 154"/>
                    <a:gd name="T18" fmla="*/ 803 h 8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" h="803">
                      <a:moveTo>
                        <a:pt x="0" y="803"/>
                      </a:moveTo>
                      <a:lnTo>
                        <a:pt x="0" y="153"/>
                      </a:lnTo>
                      <a:lnTo>
                        <a:pt x="154" y="0"/>
                      </a:lnTo>
                      <a:lnTo>
                        <a:pt x="154" y="650"/>
                      </a:lnTo>
                      <a:lnTo>
                        <a:pt x="0" y="803"/>
                      </a:lnTo>
                      <a:close/>
                    </a:path>
                  </a:pathLst>
                </a:custGeom>
                <a:solidFill>
                  <a:srgbClr val="CFE1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157" name="Freeform 58"/>
                <p:cNvSpPr>
                  <a:spLocks/>
                </p:cNvSpPr>
                <p:nvPr/>
              </p:nvSpPr>
              <p:spPr bwMode="auto">
                <a:xfrm>
                  <a:off x="3982" y="1165"/>
                  <a:ext cx="505" cy="77"/>
                </a:xfrm>
                <a:custGeom>
                  <a:avLst/>
                  <a:gdLst>
                    <a:gd name="T0" fmla="*/ 53 w 1011"/>
                    <a:gd name="T1" fmla="*/ 10 h 153"/>
                    <a:gd name="T2" fmla="*/ 0 w 1011"/>
                    <a:gd name="T3" fmla="*/ 10 h 153"/>
                    <a:gd name="T4" fmla="*/ 9 w 1011"/>
                    <a:gd name="T5" fmla="*/ 0 h 153"/>
                    <a:gd name="T6" fmla="*/ 63 w 1011"/>
                    <a:gd name="T7" fmla="*/ 0 h 153"/>
                    <a:gd name="T8" fmla="*/ 53 w 1011"/>
                    <a:gd name="T9" fmla="*/ 10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1"/>
                    <a:gd name="T16" fmla="*/ 0 h 153"/>
                    <a:gd name="T17" fmla="*/ 1011 w 1011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1" h="153">
                      <a:moveTo>
                        <a:pt x="857" y="153"/>
                      </a:moveTo>
                      <a:lnTo>
                        <a:pt x="0" y="153"/>
                      </a:lnTo>
                      <a:lnTo>
                        <a:pt x="153" y="0"/>
                      </a:lnTo>
                      <a:lnTo>
                        <a:pt x="1011" y="0"/>
                      </a:lnTo>
                      <a:lnTo>
                        <a:pt x="857" y="153"/>
                      </a:lnTo>
                      <a:close/>
                    </a:path>
                  </a:pathLst>
                </a:custGeom>
                <a:solidFill>
                  <a:srgbClr val="8C98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158" name="Rectangle 59"/>
                <p:cNvSpPr>
                  <a:spLocks noChangeArrowheads="1"/>
                </p:cNvSpPr>
                <p:nvPr/>
              </p:nvSpPr>
              <p:spPr bwMode="auto">
                <a:xfrm>
                  <a:off x="3982" y="1242"/>
                  <a:ext cx="429" cy="325"/>
                </a:xfrm>
                <a:prstGeom prst="rect">
                  <a:avLst/>
                </a:prstGeom>
                <a:solidFill>
                  <a:srgbClr val="B4C4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7148" name="Group 64"/>
              <p:cNvGrpSpPr>
                <a:grpSpLocks/>
              </p:cNvGrpSpPr>
              <p:nvPr/>
            </p:nvGrpSpPr>
            <p:grpSpPr bwMode="auto">
              <a:xfrm>
                <a:off x="4471" y="1165"/>
                <a:ext cx="506" cy="402"/>
                <a:chOff x="4471" y="1165"/>
                <a:chExt cx="506" cy="402"/>
              </a:xfrm>
            </p:grpSpPr>
            <p:sp>
              <p:nvSpPr>
                <p:cNvPr id="57153" name="Freeform 61"/>
                <p:cNvSpPr>
                  <a:spLocks/>
                </p:cNvSpPr>
                <p:nvPr/>
              </p:nvSpPr>
              <p:spPr bwMode="auto">
                <a:xfrm>
                  <a:off x="4900" y="1165"/>
                  <a:ext cx="77" cy="402"/>
                </a:xfrm>
                <a:custGeom>
                  <a:avLst/>
                  <a:gdLst>
                    <a:gd name="T0" fmla="*/ 0 w 154"/>
                    <a:gd name="T1" fmla="*/ 51 h 803"/>
                    <a:gd name="T2" fmla="*/ 0 w 154"/>
                    <a:gd name="T3" fmla="*/ 10 h 803"/>
                    <a:gd name="T4" fmla="*/ 10 w 154"/>
                    <a:gd name="T5" fmla="*/ 0 h 803"/>
                    <a:gd name="T6" fmla="*/ 10 w 154"/>
                    <a:gd name="T7" fmla="*/ 41 h 803"/>
                    <a:gd name="T8" fmla="*/ 0 w 154"/>
                    <a:gd name="T9" fmla="*/ 51 h 8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"/>
                    <a:gd name="T16" fmla="*/ 0 h 803"/>
                    <a:gd name="T17" fmla="*/ 154 w 154"/>
                    <a:gd name="T18" fmla="*/ 803 h 8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" h="803">
                      <a:moveTo>
                        <a:pt x="0" y="803"/>
                      </a:moveTo>
                      <a:lnTo>
                        <a:pt x="0" y="153"/>
                      </a:lnTo>
                      <a:lnTo>
                        <a:pt x="154" y="0"/>
                      </a:lnTo>
                      <a:lnTo>
                        <a:pt x="154" y="650"/>
                      </a:lnTo>
                      <a:lnTo>
                        <a:pt x="0" y="803"/>
                      </a:lnTo>
                      <a:close/>
                    </a:path>
                  </a:pathLst>
                </a:custGeom>
                <a:solidFill>
                  <a:srgbClr val="CFE1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154" name="Freeform 62"/>
                <p:cNvSpPr>
                  <a:spLocks/>
                </p:cNvSpPr>
                <p:nvPr/>
              </p:nvSpPr>
              <p:spPr bwMode="auto">
                <a:xfrm>
                  <a:off x="4471" y="1165"/>
                  <a:ext cx="506" cy="77"/>
                </a:xfrm>
                <a:custGeom>
                  <a:avLst/>
                  <a:gdLst>
                    <a:gd name="T0" fmla="*/ 54 w 1011"/>
                    <a:gd name="T1" fmla="*/ 10 h 153"/>
                    <a:gd name="T2" fmla="*/ 0 w 1011"/>
                    <a:gd name="T3" fmla="*/ 10 h 153"/>
                    <a:gd name="T4" fmla="*/ 10 w 1011"/>
                    <a:gd name="T5" fmla="*/ 0 h 153"/>
                    <a:gd name="T6" fmla="*/ 64 w 1011"/>
                    <a:gd name="T7" fmla="*/ 0 h 153"/>
                    <a:gd name="T8" fmla="*/ 54 w 1011"/>
                    <a:gd name="T9" fmla="*/ 10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1"/>
                    <a:gd name="T16" fmla="*/ 0 h 153"/>
                    <a:gd name="T17" fmla="*/ 1011 w 1011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1" h="153">
                      <a:moveTo>
                        <a:pt x="857" y="153"/>
                      </a:moveTo>
                      <a:lnTo>
                        <a:pt x="0" y="153"/>
                      </a:lnTo>
                      <a:lnTo>
                        <a:pt x="153" y="0"/>
                      </a:lnTo>
                      <a:lnTo>
                        <a:pt x="1011" y="0"/>
                      </a:lnTo>
                      <a:lnTo>
                        <a:pt x="857" y="153"/>
                      </a:lnTo>
                      <a:close/>
                    </a:path>
                  </a:pathLst>
                </a:custGeom>
                <a:solidFill>
                  <a:srgbClr val="8C98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155" name="Rectangle 63"/>
                <p:cNvSpPr>
                  <a:spLocks noChangeArrowheads="1"/>
                </p:cNvSpPr>
                <p:nvPr/>
              </p:nvSpPr>
              <p:spPr bwMode="auto">
                <a:xfrm>
                  <a:off x="4471" y="1242"/>
                  <a:ext cx="429" cy="325"/>
                </a:xfrm>
                <a:prstGeom prst="rect">
                  <a:avLst/>
                </a:prstGeom>
                <a:solidFill>
                  <a:srgbClr val="B4C4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7149" name="Group 68"/>
              <p:cNvGrpSpPr>
                <a:grpSpLocks/>
              </p:cNvGrpSpPr>
              <p:nvPr/>
            </p:nvGrpSpPr>
            <p:grpSpPr bwMode="auto">
              <a:xfrm>
                <a:off x="4961" y="1165"/>
                <a:ext cx="505" cy="402"/>
                <a:chOff x="4961" y="1165"/>
                <a:chExt cx="505" cy="402"/>
              </a:xfrm>
            </p:grpSpPr>
            <p:sp>
              <p:nvSpPr>
                <p:cNvPr id="57150" name="Freeform 65"/>
                <p:cNvSpPr>
                  <a:spLocks/>
                </p:cNvSpPr>
                <p:nvPr/>
              </p:nvSpPr>
              <p:spPr bwMode="auto">
                <a:xfrm>
                  <a:off x="5390" y="1165"/>
                  <a:ext cx="76" cy="402"/>
                </a:xfrm>
                <a:custGeom>
                  <a:avLst/>
                  <a:gdLst>
                    <a:gd name="T0" fmla="*/ 0 w 154"/>
                    <a:gd name="T1" fmla="*/ 51 h 803"/>
                    <a:gd name="T2" fmla="*/ 0 w 154"/>
                    <a:gd name="T3" fmla="*/ 10 h 803"/>
                    <a:gd name="T4" fmla="*/ 9 w 154"/>
                    <a:gd name="T5" fmla="*/ 0 h 803"/>
                    <a:gd name="T6" fmla="*/ 9 w 154"/>
                    <a:gd name="T7" fmla="*/ 41 h 803"/>
                    <a:gd name="T8" fmla="*/ 0 w 154"/>
                    <a:gd name="T9" fmla="*/ 51 h 8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"/>
                    <a:gd name="T16" fmla="*/ 0 h 803"/>
                    <a:gd name="T17" fmla="*/ 154 w 154"/>
                    <a:gd name="T18" fmla="*/ 803 h 8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" h="803">
                      <a:moveTo>
                        <a:pt x="0" y="803"/>
                      </a:moveTo>
                      <a:lnTo>
                        <a:pt x="0" y="153"/>
                      </a:lnTo>
                      <a:lnTo>
                        <a:pt x="154" y="0"/>
                      </a:lnTo>
                      <a:lnTo>
                        <a:pt x="154" y="650"/>
                      </a:lnTo>
                      <a:lnTo>
                        <a:pt x="0" y="803"/>
                      </a:lnTo>
                      <a:close/>
                    </a:path>
                  </a:pathLst>
                </a:custGeom>
                <a:solidFill>
                  <a:srgbClr val="CFE1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151" name="Freeform 66"/>
                <p:cNvSpPr>
                  <a:spLocks/>
                </p:cNvSpPr>
                <p:nvPr/>
              </p:nvSpPr>
              <p:spPr bwMode="auto">
                <a:xfrm>
                  <a:off x="4961" y="1165"/>
                  <a:ext cx="505" cy="77"/>
                </a:xfrm>
                <a:custGeom>
                  <a:avLst/>
                  <a:gdLst>
                    <a:gd name="T0" fmla="*/ 53 w 1011"/>
                    <a:gd name="T1" fmla="*/ 10 h 153"/>
                    <a:gd name="T2" fmla="*/ 0 w 1011"/>
                    <a:gd name="T3" fmla="*/ 10 h 153"/>
                    <a:gd name="T4" fmla="*/ 9 w 1011"/>
                    <a:gd name="T5" fmla="*/ 0 h 153"/>
                    <a:gd name="T6" fmla="*/ 63 w 1011"/>
                    <a:gd name="T7" fmla="*/ 0 h 153"/>
                    <a:gd name="T8" fmla="*/ 53 w 1011"/>
                    <a:gd name="T9" fmla="*/ 10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1"/>
                    <a:gd name="T16" fmla="*/ 0 h 153"/>
                    <a:gd name="T17" fmla="*/ 1011 w 1011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1" h="153">
                      <a:moveTo>
                        <a:pt x="857" y="153"/>
                      </a:moveTo>
                      <a:lnTo>
                        <a:pt x="0" y="153"/>
                      </a:lnTo>
                      <a:lnTo>
                        <a:pt x="153" y="0"/>
                      </a:lnTo>
                      <a:lnTo>
                        <a:pt x="1011" y="0"/>
                      </a:lnTo>
                      <a:lnTo>
                        <a:pt x="857" y="153"/>
                      </a:lnTo>
                      <a:close/>
                    </a:path>
                  </a:pathLst>
                </a:custGeom>
                <a:solidFill>
                  <a:srgbClr val="8C98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152" name="Rectangle 67"/>
                <p:cNvSpPr>
                  <a:spLocks noChangeArrowheads="1"/>
                </p:cNvSpPr>
                <p:nvPr/>
              </p:nvSpPr>
              <p:spPr bwMode="auto">
                <a:xfrm>
                  <a:off x="4961" y="1242"/>
                  <a:ext cx="429" cy="325"/>
                </a:xfrm>
                <a:prstGeom prst="rect">
                  <a:avLst/>
                </a:prstGeom>
                <a:solidFill>
                  <a:srgbClr val="B4C4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56332" name="Group 73"/>
            <p:cNvGrpSpPr>
              <a:grpSpLocks/>
            </p:cNvGrpSpPr>
            <p:nvPr/>
          </p:nvGrpSpPr>
          <p:grpSpPr bwMode="auto">
            <a:xfrm>
              <a:off x="3982" y="2609"/>
              <a:ext cx="505" cy="402"/>
              <a:chOff x="3982" y="2609"/>
              <a:chExt cx="505" cy="402"/>
            </a:xfrm>
          </p:grpSpPr>
          <p:sp>
            <p:nvSpPr>
              <p:cNvPr id="57144" name="Freeform 70"/>
              <p:cNvSpPr>
                <a:spLocks/>
              </p:cNvSpPr>
              <p:nvPr/>
            </p:nvSpPr>
            <p:spPr bwMode="auto">
              <a:xfrm>
                <a:off x="4411" y="2609"/>
                <a:ext cx="76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9 w 154"/>
                  <a:gd name="T5" fmla="*/ 0 h 803"/>
                  <a:gd name="T6" fmla="*/ 9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2D2D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45" name="Freeform 71"/>
              <p:cNvSpPr>
                <a:spLocks/>
              </p:cNvSpPr>
              <p:nvPr/>
            </p:nvSpPr>
            <p:spPr bwMode="auto">
              <a:xfrm>
                <a:off x="3982" y="2609"/>
                <a:ext cx="505" cy="77"/>
              </a:xfrm>
              <a:custGeom>
                <a:avLst/>
                <a:gdLst>
                  <a:gd name="T0" fmla="*/ 53 w 1011"/>
                  <a:gd name="T1" fmla="*/ 10 h 153"/>
                  <a:gd name="T2" fmla="*/ 0 w 1011"/>
                  <a:gd name="T3" fmla="*/ 10 h 153"/>
                  <a:gd name="T4" fmla="*/ 9 w 1011"/>
                  <a:gd name="T5" fmla="*/ 0 h 153"/>
                  <a:gd name="T6" fmla="*/ 63 w 1011"/>
                  <a:gd name="T7" fmla="*/ 0 h 153"/>
                  <a:gd name="T8" fmla="*/ 53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1E1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46" name="Rectangle 72"/>
              <p:cNvSpPr>
                <a:spLocks noChangeArrowheads="1"/>
              </p:cNvSpPr>
              <p:nvPr/>
            </p:nvSpPr>
            <p:spPr bwMode="auto">
              <a:xfrm>
                <a:off x="3982" y="2686"/>
                <a:ext cx="429" cy="325"/>
              </a:xfrm>
              <a:prstGeom prst="rect">
                <a:avLst/>
              </a:prstGeom>
              <a:solidFill>
                <a:srgbClr val="2727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33" name="Group 77"/>
            <p:cNvGrpSpPr>
              <a:grpSpLocks/>
            </p:cNvGrpSpPr>
            <p:nvPr/>
          </p:nvGrpSpPr>
          <p:grpSpPr bwMode="auto">
            <a:xfrm>
              <a:off x="4471" y="2609"/>
              <a:ext cx="506" cy="402"/>
              <a:chOff x="4471" y="2609"/>
              <a:chExt cx="506" cy="402"/>
            </a:xfrm>
          </p:grpSpPr>
          <p:sp>
            <p:nvSpPr>
              <p:cNvPr id="57141" name="Freeform 74"/>
              <p:cNvSpPr>
                <a:spLocks/>
              </p:cNvSpPr>
              <p:nvPr/>
            </p:nvSpPr>
            <p:spPr bwMode="auto">
              <a:xfrm>
                <a:off x="4900" y="2609"/>
                <a:ext cx="77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10 w 154"/>
                  <a:gd name="T5" fmla="*/ 0 h 803"/>
                  <a:gd name="T6" fmla="*/ 10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2D2D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42" name="Freeform 75"/>
              <p:cNvSpPr>
                <a:spLocks/>
              </p:cNvSpPr>
              <p:nvPr/>
            </p:nvSpPr>
            <p:spPr bwMode="auto">
              <a:xfrm>
                <a:off x="4471" y="2609"/>
                <a:ext cx="506" cy="77"/>
              </a:xfrm>
              <a:custGeom>
                <a:avLst/>
                <a:gdLst>
                  <a:gd name="T0" fmla="*/ 54 w 1011"/>
                  <a:gd name="T1" fmla="*/ 10 h 153"/>
                  <a:gd name="T2" fmla="*/ 0 w 1011"/>
                  <a:gd name="T3" fmla="*/ 10 h 153"/>
                  <a:gd name="T4" fmla="*/ 10 w 1011"/>
                  <a:gd name="T5" fmla="*/ 0 h 153"/>
                  <a:gd name="T6" fmla="*/ 64 w 1011"/>
                  <a:gd name="T7" fmla="*/ 0 h 153"/>
                  <a:gd name="T8" fmla="*/ 54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1E1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43" name="Rectangle 76"/>
              <p:cNvSpPr>
                <a:spLocks noChangeArrowheads="1"/>
              </p:cNvSpPr>
              <p:nvPr/>
            </p:nvSpPr>
            <p:spPr bwMode="auto">
              <a:xfrm>
                <a:off x="4471" y="2686"/>
                <a:ext cx="429" cy="325"/>
              </a:xfrm>
              <a:prstGeom prst="rect">
                <a:avLst/>
              </a:prstGeom>
              <a:solidFill>
                <a:srgbClr val="2727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34" name="Group 81"/>
            <p:cNvGrpSpPr>
              <a:grpSpLocks/>
            </p:cNvGrpSpPr>
            <p:nvPr/>
          </p:nvGrpSpPr>
          <p:grpSpPr bwMode="auto">
            <a:xfrm>
              <a:off x="4961" y="2609"/>
              <a:ext cx="505" cy="402"/>
              <a:chOff x="4961" y="2609"/>
              <a:chExt cx="505" cy="402"/>
            </a:xfrm>
          </p:grpSpPr>
          <p:sp>
            <p:nvSpPr>
              <p:cNvPr id="57138" name="Freeform 78"/>
              <p:cNvSpPr>
                <a:spLocks/>
              </p:cNvSpPr>
              <p:nvPr/>
            </p:nvSpPr>
            <p:spPr bwMode="auto">
              <a:xfrm>
                <a:off x="5390" y="2609"/>
                <a:ext cx="76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9 w 154"/>
                  <a:gd name="T5" fmla="*/ 0 h 803"/>
                  <a:gd name="T6" fmla="*/ 9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2D2D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39" name="Freeform 79"/>
              <p:cNvSpPr>
                <a:spLocks/>
              </p:cNvSpPr>
              <p:nvPr/>
            </p:nvSpPr>
            <p:spPr bwMode="auto">
              <a:xfrm>
                <a:off x="4961" y="2609"/>
                <a:ext cx="505" cy="77"/>
              </a:xfrm>
              <a:custGeom>
                <a:avLst/>
                <a:gdLst>
                  <a:gd name="T0" fmla="*/ 53 w 1011"/>
                  <a:gd name="T1" fmla="*/ 10 h 153"/>
                  <a:gd name="T2" fmla="*/ 0 w 1011"/>
                  <a:gd name="T3" fmla="*/ 10 h 153"/>
                  <a:gd name="T4" fmla="*/ 9 w 1011"/>
                  <a:gd name="T5" fmla="*/ 0 h 153"/>
                  <a:gd name="T6" fmla="*/ 63 w 1011"/>
                  <a:gd name="T7" fmla="*/ 0 h 153"/>
                  <a:gd name="T8" fmla="*/ 53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1E1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40" name="Rectangle 80"/>
              <p:cNvSpPr>
                <a:spLocks noChangeArrowheads="1"/>
              </p:cNvSpPr>
              <p:nvPr/>
            </p:nvSpPr>
            <p:spPr bwMode="auto">
              <a:xfrm>
                <a:off x="4961" y="2686"/>
                <a:ext cx="429" cy="325"/>
              </a:xfrm>
              <a:prstGeom prst="rect">
                <a:avLst/>
              </a:prstGeom>
              <a:solidFill>
                <a:srgbClr val="2727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35" name="Group 85"/>
            <p:cNvGrpSpPr>
              <a:grpSpLocks/>
            </p:cNvGrpSpPr>
            <p:nvPr/>
          </p:nvGrpSpPr>
          <p:grpSpPr bwMode="auto">
            <a:xfrm>
              <a:off x="3982" y="2609"/>
              <a:ext cx="505" cy="402"/>
              <a:chOff x="3982" y="2609"/>
              <a:chExt cx="505" cy="402"/>
            </a:xfrm>
          </p:grpSpPr>
          <p:sp>
            <p:nvSpPr>
              <p:cNvPr id="57135" name="Freeform 82"/>
              <p:cNvSpPr>
                <a:spLocks/>
              </p:cNvSpPr>
              <p:nvPr/>
            </p:nvSpPr>
            <p:spPr bwMode="auto">
              <a:xfrm>
                <a:off x="4411" y="2609"/>
                <a:ext cx="76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9 w 154"/>
                  <a:gd name="T5" fmla="*/ 0 h 803"/>
                  <a:gd name="T6" fmla="*/ 9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2D2D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36" name="Freeform 83"/>
              <p:cNvSpPr>
                <a:spLocks/>
              </p:cNvSpPr>
              <p:nvPr/>
            </p:nvSpPr>
            <p:spPr bwMode="auto">
              <a:xfrm>
                <a:off x="3982" y="2609"/>
                <a:ext cx="505" cy="77"/>
              </a:xfrm>
              <a:custGeom>
                <a:avLst/>
                <a:gdLst>
                  <a:gd name="T0" fmla="*/ 53 w 1011"/>
                  <a:gd name="T1" fmla="*/ 10 h 153"/>
                  <a:gd name="T2" fmla="*/ 0 w 1011"/>
                  <a:gd name="T3" fmla="*/ 10 h 153"/>
                  <a:gd name="T4" fmla="*/ 9 w 1011"/>
                  <a:gd name="T5" fmla="*/ 0 h 153"/>
                  <a:gd name="T6" fmla="*/ 63 w 1011"/>
                  <a:gd name="T7" fmla="*/ 0 h 153"/>
                  <a:gd name="T8" fmla="*/ 53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1E1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37" name="Rectangle 84"/>
              <p:cNvSpPr>
                <a:spLocks noChangeArrowheads="1"/>
              </p:cNvSpPr>
              <p:nvPr/>
            </p:nvSpPr>
            <p:spPr bwMode="auto">
              <a:xfrm>
                <a:off x="3982" y="2686"/>
                <a:ext cx="429" cy="325"/>
              </a:xfrm>
              <a:prstGeom prst="rect">
                <a:avLst/>
              </a:prstGeom>
              <a:solidFill>
                <a:srgbClr val="2727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36" name="Group 89"/>
            <p:cNvGrpSpPr>
              <a:grpSpLocks/>
            </p:cNvGrpSpPr>
            <p:nvPr/>
          </p:nvGrpSpPr>
          <p:grpSpPr bwMode="auto">
            <a:xfrm>
              <a:off x="4471" y="2609"/>
              <a:ext cx="506" cy="402"/>
              <a:chOff x="4471" y="2609"/>
              <a:chExt cx="506" cy="402"/>
            </a:xfrm>
          </p:grpSpPr>
          <p:sp>
            <p:nvSpPr>
              <p:cNvPr id="57132" name="Freeform 86"/>
              <p:cNvSpPr>
                <a:spLocks/>
              </p:cNvSpPr>
              <p:nvPr/>
            </p:nvSpPr>
            <p:spPr bwMode="auto">
              <a:xfrm>
                <a:off x="4900" y="2609"/>
                <a:ext cx="77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10 w 154"/>
                  <a:gd name="T5" fmla="*/ 0 h 803"/>
                  <a:gd name="T6" fmla="*/ 10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2D2D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33" name="Freeform 87"/>
              <p:cNvSpPr>
                <a:spLocks/>
              </p:cNvSpPr>
              <p:nvPr/>
            </p:nvSpPr>
            <p:spPr bwMode="auto">
              <a:xfrm>
                <a:off x="4471" y="2609"/>
                <a:ext cx="506" cy="77"/>
              </a:xfrm>
              <a:custGeom>
                <a:avLst/>
                <a:gdLst>
                  <a:gd name="T0" fmla="*/ 54 w 1011"/>
                  <a:gd name="T1" fmla="*/ 10 h 153"/>
                  <a:gd name="T2" fmla="*/ 0 w 1011"/>
                  <a:gd name="T3" fmla="*/ 10 h 153"/>
                  <a:gd name="T4" fmla="*/ 10 w 1011"/>
                  <a:gd name="T5" fmla="*/ 0 h 153"/>
                  <a:gd name="T6" fmla="*/ 64 w 1011"/>
                  <a:gd name="T7" fmla="*/ 0 h 153"/>
                  <a:gd name="T8" fmla="*/ 54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1E1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34" name="Rectangle 88"/>
              <p:cNvSpPr>
                <a:spLocks noChangeArrowheads="1"/>
              </p:cNvSpPr>
              <p:nvPr/>
            </p:nvSpPr>
            <p:spPr bwMode="auto">
              <a:xfrm>
                <a:off x="4471" y="2686"/>
                <a:ext cx="429" cy="325"/>
              </a:xfrm>
              <a:prstGeom prst="rect">
                <a:avLst/>
              </a:prstGeom>
              <a:solidFill>
                <a:srgbClr val="2727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37" name="Group 93"/>
            <p:cNvGrpSpPr>
              <a:grpSpLocks/>
            </p:cNvGrpSpPr>
            <p:nvPr/>
          </p:nvGrpSpPr>
          <p:grpSpPr bwMode="auto">
            <a:xfrm>
              <a:off x="4961" y="2609"/>
              <a:ext cx="505" cy="402"/>
              <a:chOff x="4961" y="2609"/>
              <a:chExt cx="505" cy="402"/>
            </a:xfrm>
          </p:grpSpPr>
          <p:sp>
            <p:nvSpPr>
              <p:cNvPr id="57129" name="Freeform 90"/>
              <p:cNvSpPr>
                <a:spLocks/>
              </p:cNvSpPr>
              <p:nvPr/>
            </p:nvSpPr>
            <p:spPr bwMode="auto">
              <a:xfrm>
                <a:off x="5390" y="2609"/>
                <a:ext cx="76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9 w 154"/>
                  <a:gd name="T5" fmla="*/ 0 h 803"/>
                  <a:gd name="T6" fmla="*/ 9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2D2D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30" name="Freeform 91"/>
              <p:cNvSpPr>
                <a:spLocks/>
              </p:cNvSpPr>
              <p:nvPr/>
            </p:nvSpPr>
            <p:spPr bwMode="auto">
              <a:xfrm>
                <a:off x="4961" y="2609"/>
                <a:ext cx="505" cy="77"/>
              </a:xfrm>
              <a:custGeom>
                <a:avLst/>
                <a:gdLst>
                  <a:gd name="T0" fmla="*/ 53 w 1011"/>
                  <a:gd name="T1" fmla="*/ 10 h 153"/>
                  <a:gd name="T2" fmla="*/ 0 w 1011"/>
                  <a:gd name="T3" fmla="*/ 10 h 153"/>
                  <a:gd name="T4" fmla="*/ 9 w 1011"/>
                  <a:gd name="T5" fmla="*/ 0 h 153"/>
                  <a:gd name="T6" fmla="*/ 63 w 1011"/>
                  <a:gd name="T7" fmla="*/ 0 h 153"/>
                  <a:gd name="T8" fmla="*/ 53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1E1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31" name="Rectangle 92"/>
              <p:cNvSpPr>
                <a:spLocks noChangeArrowheads="1"/>
              </p:cNvSpPr>
              <p:nvPr/>
            </p:nvSpPr>
            <p:spPr bwMode="auto">
              <a:xfrm>
                <a:off x="4961" y="2686"/>
                <a:ext cx="429" cy="325"/>
              </a:xfrm>
              <a:prstGeom prst="rect">
                <a:avLst/>
              </a:prstGeom>
              <a:solidFill>
                <a:srgbClr val="2727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38" name="Group 97"/>
            <p:cNvGrpSpPr>
              <a:grpSpLocks/>
            </p:cNvGrpSpPr>
            <p:nvPr/>
          </p:nvGrpSpPr>
          <p:grpSpPr bwMode="auto">
            <a:xfrm>
              <a:off x="3982" y="2248"/>
              <a:ext cx="505" cy="402"/>
              <a:chOff x="3982" y="2248"/>
              <a:chExt cx="505" cy="402"/>
            </a:xfrm>
          </p:grpSpPr>
          <p:sp>
            <p:nvSpPr>
              <p:cNvPr id="57126" name="Freeform 94"/>
              <p:cNvSpPr>
                <a:spLocks/>
              </p:cNvSpPr>
              <p:nvPr/>
            </p:nvSpPr>
            <p:spPr bwMode="auto">
              <a:xfrm>
                <a:off x="4411" y="2248"/>
                <a:ext cx="76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9 w 154"/>
                  <a:gd name="T5" fmla="*/ 0 h 803"/>
                  <a:gd name="T6" fmla="*/ 9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008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27" name="Freeform 95"/>
              <p:cNvSpPr>
                <a:spLocks/>
              </p:cNvSpPr>
              <p:nvPr/>
            </p:nvSpPr>
            <p:spPr bwMode="auto">
              <a:xfrm>
                <a:off x="3982" y="2248"/>
                <a:ext cx="505" cy="77"/>
              </a:xfrm>
              <a:custGeom>
                <a:avLst/>
                <a:gdLst>
                  <a:gd name="T0" fmla="*/ 53 w 1011"/>
                  <a:gd name="T1" fmla="*/ 10 h 153"/>
                  <a:gd name="T2" fmla="*/ 0 w 1011"/>
                  <a:gd name="T3" fmla="*/ 10 h 153"/>
                  <a:gd name="T4" fmla="*/ 9 w 1011"/>
                  <a:gd name="T5" fmla="*/ 0 h 153"/>
                  <a:gd name="T6" fmla="*/ 63 w 1011"/>
                  <a:gd name="T7" fmla="*/ 0 h 153"/>
                  <a:gd name="T8" fmla="*/ 53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005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28" name="Rectangle 96"/>
              <p:cNvSpPr>
                <a:spLocks noChangeArrowheads="1"/>
              </p:cNvSpPr>
              <p:nvPr/>
            </p:nvSpPr>
            <p:spPr bwMode="auto">
              <a:xfrm>
                <a:off x="3982" y="2325"/>
                <a:ext cx="429" cy="325"/>
              </a:xfrm>
              <a:prstGeom prst="rect">
                <a:avLst/>
              </a:prstGeom>
              <a:solidFill>
                <a:srgbClr val="007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39" name="Group 101"/>
            <p:cNvGrpSpPr>
              <a:grpSpLocks/>
            </p:cNvGrpSpPr>
            <p:nvPr/>
          </p:nvGrpSpPr>
          <p:grpSpPr bwMode="auto">
            <a:xfrm>
              <a:off x="4471" y="2248"/>
              <a:ext cx="506" cy="402"/>
              <a:chOff x="4471" y="2248"/>
              <a:chExt cx="506" cy="402"/>
            </a:xfrm>
          </p:grpSpPr>
          <p:sp>
            <p:nvSpPr>
              <p:cNvPr id="57123" name="Freeform 98"/>
              <p:cNvSpPr>
                <a:spLocks/>
              </p:cNvSpPr>
              <p:nvPr/>
            </p:nvSpPr>
            <p:spPr bwMode="auto">
              <a:xfrm>
                <a:off x="4900" y="2248"/>
                <a:ext cx="77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10 w 154"/>
                  <a:gd name="T5" fmla="*/ 0 h 803"/>
                  <a:gd name="T6" fmla="*/ 10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008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24" name="Freeform 99"/>
              <p:cNvSpPr>
                <a:spLocks/>
              </p:cNvSpPr>
              <p:nvPr/>
            </p:nvSpPr>
            <p:spPr bwMode="auto">
              <a:xfrm>
                <a:off x="4471" y="2248"/>
                <a:ext cx="506" cy="77"/>
              </a:xfrm>
              <a:custGeom>
                <a:avLst/>
                <a:gdLst>
                  <a:gd name="T0" fmla="*/ 54 w 1011"/>
                  <a:gd name="T1" fmla="*/ 10 h 153"/>
                  <a:gd name="T2" fmla="*/ 0 w 1011"/>
                  <a:gd name="T3" fmla="*/ 10 h 153"/>
                  <a:gd name="T4" fmla="*/ 10 w 1011"/>
                  <a:gd name="T5" fmla="*/ 0 h 153"/>
                  <a:gd name="T6" fmla="*/ 64 w 1011"/>
                  <a:gd name="T7" fmla="*/ 0 h 153"/>
                  <a:gd name="T8" fmla="*/ 54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005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25" name="Rectangle 100"/>
              <p:cNvSpPr>
                <a:spLocks noChangeArrowheads="1"/>
              </p:cNvSpPr>
              <p:nvPr/>
            </p:nvSpPr>
            <p:spPr bwMode="auto">
              <a:xfrm>
                <a:off x="4471" y="2325"/>
                <a:ext cx="429" cy="325"/>
              </a:xfrm>
              <a:prstGeom prst="rect">
                <a:avLst/>
              </a:prstGeom>
              <a:solidFill>
                <a:srgbClr val="007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40" name="Group 105"/>
            <p:cNvGrpSpPr>
              <a:grpSpLocks/>
            </p:cNvGrpSpPr>
            <p:nvPr/>
          </p:nvGrpSpPr>
          <p:grpSpPr bwMode="auto">
            <a:xfrm>
              <a:off x="4961" y="2248"/>
              <a:ext cx="505" cy="402"/>
              <a:chOff x="4961" y="2248"/>
              <a:chExt cx="505" cy="402"/>
            </a:xfrm>
          </p:grpSpPr>
          <p:sp>
            <p:nvSpPr>
              <p:cNvPr id="57120" name="Freeform 102"/>
              <p:cNvSpPr>
                <a:spLocks/>
              </p:cNvSpPr>
              <p:nvPr/>
            </p:nvSpPr>
            <p:spPr bwMode="auto">
              <a:xfrm>
                <a:off x="5390" y="2248"/>
                <a:ext cx="76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9 w 154"/>
                  <a:gd name="T5" fmla="*/ 0 h 803"/>
                  <a:gd name="T6" fmla="*/ 9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008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21" name="Freeform 103"/>
              <p:cNvSpPr>
                <a:spLocks/>
              </p:cNvSpPr>
              <p:nvPr/>
            </p:nvSpPr>
            <p:spPr bwMode="auto">
              <a:xfrm>
                <a:off x="4961" y="2248"/>
                <a:ext cx="505" cy="77"/>
              </a:xfrm>
              <a:custGeom>
                <a:avLst/>
                <a:gdLst>
                  <a:gd name="T0" fmla="*/ 53 w 1011"/>
                  <a:gd name="T1" fmla="*/ 10 h 153"/>
                  <a:gd name="T2" fmla="*/ 0 w 1011"/>
                  <a:gd name="T3" fmla="*/ 10 h 153"/>
                  <a:gd name="T4" fmla="*/ 9 w 1011"/>
                  <a:gd name="T5" fmla="*/ 0 h 153"/>
                  <a:gd name="T6" fmla="*/ 63 w 1011"/>
                  <a:gd name="T7" fmla="*/ 0 h 153"/>
                  <a:gd name="T8" fmla="*/ 53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005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22" name="Rectangle 104"/>
              <p:cNvSpPr>
                <a:spLocks noChangeArrowheads="1"/>
              </p:cNvSpPr>
              <p:nvPr/>
            </p:nvSpPr>
            <p:spPr bwMode="auto">
              <a:xfrm>
                <a:off x="4961" y="2325"/>
                <a:ext cx="429" cy="325"/>
              </a:xfrm>
              <a:prstGeom prst="rect">
                <a:avLst/>
              </a:prstGeom>
              <a:solidFill>
                <a:srgbClr val="007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41" name="Group 109"/>
            <p:cNvGrpSpPr>
              <a:grpSpLocks/>
            </p:cNvGrpSpPr>
            <p:nvPr/>
          </p:nvGrpSpPr>
          <p:grpSpPr bwMode="auto">
            <a:xfrm>
              <a:off x="3982" y="2248"/>
              <a:ext cx="505" cy="402"/>
              <a:chOff x="3982" y="2248"/>
              <a:chExt cx="505" cy="402"/>
            </a:xfrm>
          </p:grpSpPr>
          <p:sp>
            <p:nvSpPr>
              <p:cNvPr id="57117" name="Freeform 106"/>
              <p:cNvSpPr>
                <a:spLocks/>
              </p:cNvSpPr>
              <p:nvPr/>
            </p:nvSpPr>
            <p:spPr bwMode="auto">
              <a:xfrm>
                <a:off x="4411" y="2248"/>
                <a:ext cx="76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9 w 154"/>
                  <a:gd name="T5" fmla="*/ 0 h 803"/>
                  <a:gd name="T6" fmla="*/ 9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008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18" name="Freeform 107"/>
              <p:cNvSpPr>
                <a:spLocks/>
              </p:cNvSpPr>
              <p:nvPr/>
            </p:nvSpPr>
            <p:spPr bwMode="auto">
              <a:xfrm>
                <a:off x="3982" y="2248"/>
                <a:ext cx="505" cy="77"/>
              </a:xfrm>
              <a:custGeom>
                <a:avLst/>
                <a:gdLst>
                  <a:gd name="T0" fmla="*/ 53 w 1011"/>
                  <a:gd name="T1" fmla="*/ 10 h 153"/>
                  <a:gd name="T2" fmla="*/ 0 w 1011"/>
                  <a:gd name="T3" fmla="*/ 10 h 153"/>
                  <a:gd name="T4" fmla="*/ 9 w 1011"/>
                  <a:gd name="T5" fmla="*/ 0 h 153"/>
                  <a:gd name="T6" fmla="*/ 63 w 1011"/>
                  <a:gd name="T7" fmla="*/ 0 h 153"/>
                  <a:gd name="T8" fmla="*/ 53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005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19" name="Rectangle 108"/>
              <p:cNvSpPr>
                <a:spLocks noChangeArrowheads="1"/>
              </p:cNvSpPr>
              <p:nvPr/>
            </p:nvSpPr>
            <p:spPr bwMode="auto">
              <a:xfrm>
                <a:off x="3982" y="2325"/>
                <a:ext cx="429" cy="325"/>
              </a:xfrm>
              <a:prstGeom prst="rect">
                <a:avLst/>
              </a:prstGeom>
              <a:solidFill>
                <a:srgbClr val="007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42" name="Group 113"/>
            <p:cNvGrpSpPr>
              <a:grpSpLocks/>
            </p:cNvGrpSpPr>
            <p:nvPr/>
          </p:nvGrpSpPr>
          <p:grpSpPr bwMode="auto">
            <a:xfrm>
              <a:off x="4471" y="2248"/>
              <a:ext cx="506" cy="402"/>
              <a:chOff x="4471" y="2248"/>
              <a:chExt cx="506" cy="402"/>
            </a:xfrm>
          </p:grpSpPr>
          <p:sp>
            <p:nvSpPr>
              <p:cNvPr id="57114" name="Freeform 110"/>
              <p:cNvSpPr>
                <a:spLocks/>
              </p:cNvSpPr>
              <p:nvPr/>
            </p:nvSpPr>
            <p:spPr bwMode="auto">
              <a:xfrm>
                <a:off x="4900" y="2248"/>
                <a:ext cx="77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10 w 154"/>
                  <a:gd name="T5" fmla="*/ 0 h 803"/>
                  <a:gd name="T6" fmla="*/ 10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008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15" name="Freeform 111"/>
              <p:cNvSpPr>
                <a:spLocks/>
              </p:cNvSpPr>
              <p:nvPr/>
            </p:nvSpPr>
            <p:spPr bwMode="auto">
              <a:xfrm>
                <a:off x="4471" y="2248"/>
                <a:ext cx="506" cy="77"/>
              </a:xfrm>
              <a:custGeom>
                <a:avLst/>
                <a:gdLst>
                  <a:gd name="T0" fmla="*/ 54 w 1011"/>
                  <a:gd name="T1" fmla="*/ 10 h 153"/>
                  <a:gd name="T2" fmla="*/ 0 w 1011"/>
                  <a:gd name="T3" fmla="*/ 10 h 153"/>
                  <a:gd name="T4" fmla="*/ 10 w 1011"/>
                  <a:gd name="T5" fmla="*/ 0 h 153"/>
                  <a:gd name="T6" fmla="*/ 64 w 1011"/>
                  <a:gd name="T7" fmla="*/ 0 h 153"/>
                  <a:gd name="T8" fmla="*/ 54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005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16" name="Rectangle 112"/>
              <p:cNvSpPr>
                <a:spLocks noChangeArrowheads="1"/>
              </p:cNvSpPr>
              <p:nvPr/>
            </p:nvSpPr>
            <p:spPr bwMode="auto">
              <a:xfrm>
                <a:off x="4471" y="2325"/>
                <a:ext cx="429" cy="325"/>
              </a:xfrm>
              <a:prstGeom prst="rect">
                <a:avLst/>
              </a:prstGeom>
              <a:solidFill>
                <a:srgbClr val="007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43" name="Group 117"/>
            <p:cNvGrpSpPr>
              <a:grpSpLocks/>
            </p:cNvGrpSpPr>
            <p:nvPr/>
          </p:nvGrpSpPr>
          <p:grpSpPr bwMode="auto">
            <a:xfrm>
              <a:off x="4961" y="2248"/>
              <a:ext cx="505" cy="402"/>
              <a:chOff x="4961" y="2248"/>
              <a:chExt cx="505" cy="402"/>
            </a:xfrm>
          </p:grpSpPr>
          <p:sp>
            <p:nvSpPr>
              <p:cNvPr id="57111" name="Freeform 114"/>
              <p:cNvSpPr>
                <a:spLocks/>
              </p:cNvSpPr>
              <p:nvPr/>
            </p:nvSpPr>
            <p:spPr bwMode="auto">
              <a:xfrm>
                <a:off x="5390" y="2248"/>
                <a:ext cx="76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9 w 154"/>
                  <a:gd name="T5" fmla="*/ 0 h 803"/>
                  <a:gd name="T6" fmla="*/ 9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008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12" name="Freeform 115"/>
              <p:cNvSpPr>
                <a:spLocks/>
              </p:cNvSpPr>
              <p:nvPr/>
            </p:nvSpPr>
            <p:spPr bwMode="auto">
              <a:xfrm>
                <a:off x="4961" y="2248"/>
                <a:ext cx="505" cy="77"/>
              </a:xfrm>
              <a:custGeom>
                <a:avLst/>
                <a:gdLst>
                  <a:gd name="T0" fmla="*/ 53 w 1011"/>
                  <a:gd name="T1" fmla="*/ 10 h 153"/>
                  <a:gd name="T2" fmla="*/ 0 w 1011"/>
                  <a:gd name="T3" fmla="*/ 10 h 153"/>
                  <a:gd name="T4" fmla="*/ 9 w 1011"/>
                  <a:gd name="T5" fmla="*/ 0 h 153"/>
                  <a:gd name="T6" fmla="*/ 63 w 1011"/>
                  <a:gd name="T7" fmla="*/ 0 h 153"/>
                  <a:gd name="T8" fmla="*/ 53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005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13" name="Rectangle 116"/>
              <p:cNvSpPr>
                <a:spLocks noChangeArrowheads="1"/>
              </p:cNvSpPr>
              <p:nvPr/>
            </p:nvSpPr>
            <p:spPr bwMode="auto">
              <a:xfrm>
                <a:off x="4961" y="2325"/>
                <a:ext cx="429" cy="325"/>
              </a:xfrm>
              <a:prstGeom prst="rect">
                <a:avLst/>
              </a:prstGeom>
              <a:solidFill>
                <a:srgbClr val="007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44" name="Group 121"/>
            <p:cNvGrpSpPr>
              <a:grpSpLocks/>
            </p:cNvGrpSpPr>
            <p:nvPr/>
          </p:nvGrpSpPr>
          <p:grpSpPr bwMode="auto">
            <a:xfrm>
              <a:off x="3982" y="1887"/>
              <a:ext cx="505" cy="402"/>
              <a:chOff x="3982" y="1887"/>
              <a:chExt cx="505" cy="402"/>
            </a:xfrm>
          </p:grpSpPr>
          <p:sp>
            <p:nvSpPr>
              <p:cNvPr id="57108" name="Freeform 118"/>
              <p:cNvSpPr>
                <a:spLocks/>
              </p:cNvSpPr>
              <p:nvPr/>
            </p:nvSpPr>
            <p:spPr bwMode="auto">
              <a:xfrm>
                <a:off x="4411" y="1887"/>
                <a:ext cx="76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9 w 154"/>
                  <a:gd name="T5" fmla="*/ 0 h 803"/>
                  <a:gd name="T6" fmla="*/ 9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5A87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09" name="Freeform 119"/>
              <p:cNvSpPr>
                <a:spLocks/>
              </p:cNvSpPr>
              <p:nvPr/>
            </p:nvSpPr>
            <p:spPr bwMode="auto">
              <a:xfrm>
                <a:off x="3982" y="1887"/>
                <a:ext cx="505" cy="77"/>
              </a:xfrm>
              <a:custGeom>
                <a:avLst/>
                <a:gdLst>
                  <a:gd name="T0" fmla="*/ 53 w 1011"/>
                  <a:gd name="T1" fmla="*/ 10 h 153"/>
                  <a:gd name="T2" fmla="*/ 0 w 1011"/>
                  <a:gd name="T3" fmla="*/ 10 h 153"/>
                  <a:gd name="T4" fmla="*/ 9 w 1011"/>
                  <a:gd name="T5" fmla="*/ 0 h 153"/>
                  <a:gd name="T6" fmla="*/ 63 w 1011"/>
                  <a:gd name="T7" fmla="*/ 0 h 153"/>
                  <a:gd name="T8" fmla="*/ 53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3C5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10" name="Rectangle 120"/>
              <p:cNvSpPr>
                <a:spLocks noChangeArrowheads="1"/>
              </p:cNvSpPr>
              <p:nvPr/>
            </p:nvSpPr>
            <p:spPr bwMode="auto">
              <a:xfrm>
                <a:off x="3982" y="1964"/>
                <a:ext cx="429" cy="325"/>
              </a:xfrm>
              <a:prstGeom prst="rect">
                <a:avLst/>
              </a:prstGeom>
              <a:solidFill>
                <a:srgbClr val="4E7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45" name="Group 125"/>
            <p:cNvGrpSpPr>
              <a:grpSpLocks/>
            </p:cNvGrpSpPr>
            <p:nvPr/>
          </p:nvGrpSpPr>
          <p:grpSpPr bwMode="auto">
            <a:xfrm>
              <a:off x="4471" y="1887"/>
              <a:ext cx="506" cy="402"/>
              <a:chOff x="4471" y="1887"/>
              <a:chExt cx="506" cy="402"/>
            </a:xfrm>
          </p:grpSpPr>
          <p:sp>
            <p:nvSpPr>
              <p:cNvPr id="57105" name="Freeform 122"/>
              <p:cNvSpPr>
                <a:spLocks/>
              </p:cNvSpPr>
              <p:nvPr/>
            </p:nvSpPr>
            <p:spPr bwMode="auto">
              <a:xfrm>
                <a:off x="4900" y="1887"/>
                <a:ext cx="77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10 w 154"/>
                  <a:gd name="T5" fmla="*/ 0 h 803"/>
                  <a:gd name="T6" fmla="*/ 10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5A87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06" name="Freeform 123"/>
              <p:cNvSpPr>
                <a:spLocks/>
              </p:cNvSpPr>
              <p:nvPr/>
            </p:nvSpPr>
            <p:spPr bwMode="auto">
              <a:xfrm>
                <a:off x="4471" y="1887"/>
                <a:ext cx="506" cy="77"/>
              </a:xfrm>
              <a:custGeom>
                <a:avLst/>
                <a:gdLst>
                  <a:gd name="T0" fmla="*/ 54 w 1011"/>
                  <a:gd name="T1" fmla="*/ 10 h 153"/>
                  <a:gd name="T2" fmla="*/ 0 w 1011"/>
                  <a:gd name="T3" fmla="*/ 10 h 153"/>
                  <a:gd name="T4" fmla="*/ 10 w 1011"/>
                  <a:gd name="T5" fmla="*/ 0 h 153"/>
                  <a:gd name="T6" fmla="*/ 64 w 1011"/>
                  <a:gd name="T7" fmla="*/ 0 h 153"/>
                  <a:gd name="T8" fmla="*/ 54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3C5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07" name="Rectangle 124"/>
              <p:cNvSpPr>
                <a:spLocks noChangeArrowheads="1"/>
              </p:cNvSpPr>
              <p:nvPr/>
            </p:nvSpPr>
            <p:spPr bwMode="auto">
              <a:xfrm>
                <a:off x="4471" y="1964"/>
                <a:ext cx="429" cy="325"/>
              </a:xfrm>
              <a:prstGeom prst="rect">
                <a:avLst/>
              </a:prstGeom>
              <a:solidFill>
                <a:srgbClr val="4E7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46" name="Group 129"/>
            <p:cNvGrpSpPr>
              <a:grpSpLocks/>
            </p:cNvGrpSpPr>
            <p:nvPr/>
          </p:nvGrpSpPr>
          <p:grpSpPr bwMode="auto">
            <a:xfrm>
              <a:off x="4961" y="1887"/>
              <a:ext cx="505" cy="402"/>
              <a:chOff x="4961" y="1887"/>
              <a:chExt cx="505" cy="402"/>
            </a:xfrm>
          </p:grpSpPr>
          <p:sp>
            <p:nvSpPr>
              <p:cNvPr id="57102" name="Freeform 126"/>
              <p:cNvSpPr>
                <a:spLocks/>
              </p:cNvSpPr>
              <p:nvPr/>
            </p:nvSpPr>
            <p:spPr bwMode="auto">
              <a:xfrm>
                <a:off x="5390" y="1887"/>
                <a:ext cx="76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9 w 154"/>
                  <a:gd name="T5" fmla="*/ 0 h 803"/>
                  <a:gd name="T6" fmla="*/ 9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5A87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03" name="Freeform 127"/>
              <p:cNvSpPr>
                <a:spLocks/>
              </p:cNvSpPr>
              <p:nvPr/>
            </p:nvSpPr>
            <p:spPr bwMode="auto">
              <a:xfrm>
                <a:off x="4961" y="1887"/>
                <a:ext cx="505" cy="77"/>
              </a:xfrm>
              <a:custGeom>
                <a:avLst/>
                <a:gdLst>
                  <a:gd name="T0" fmla="*/ 53 w 1011"/>
                  <a:gd name="T1" fmla="*/ 10 h 153"/>
                  <a:gd name="T2" fmla="*/ 0 w 1011"/>
                  <a:gd name="T3" fmla="*/ 10 h 153"/>
                  <a:gd name="T4" fmla="*/ 9 w 1011"/>
                  <a:gd name="T5" fmla="*/ 0 h 153"/>
                  <a:gd name="T6" fmla="*/ 63 w 1011"/>
                  <a:gd name="T7" fmla="*/ 0 h 153"/>
                  <a:gd name="T8" fmla="*/ 53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3C5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04" name="Rectangle 128"/>
              <p:cNvSpPr>
                <a:spLocks noChangeArrowheads="1"/>
              </p:cNvSpPr>
              <p:nvPr/>
            </p:nvSpPr>
            <p:spPr bwMode="auto">
              <a:xfrm>
                <a:off x="4961" y="1964"/>
                <a:ext cx="429" cy="325"/>
              </a:xfrm>
              <a:prstGeom prst="rect">
                <a:avLst/>
              </a:prstGeom>
              <a:solidFill>
                <a:srgbClr val="4E7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47" name="Group 133"/>
            <p:cNvGrpSpPr>
              <a:grpSpLocks/>
            </p:cNvGrpSpPr>
            <p:nvPr/>
          </p:nvGrpSpPr>
          <p:grpSpPr bwMode="auto">
            <a:xfrm>
              <a:off x="3982" y="1887"/>
              <a:ext cx="505" cy="402"/>
              <a:chOff x="3982" y="1887"/>
              <a:chExt cx="505" cy="402"/>
            </a:xfrm>
          </p:grpSpPr>
          <p:sp>
            <p:nvSpPr>
              <p:cNvPr id="57099" name="Freeform 130"/>
              <p:cNvSpPr>
                <a:spLocks/>
              </p:cNvSpPr>
              <p:nvPr/>
            </p:nvSpPr>
            <p:spPr bwMode="auto">
              <a:xfrm>
                <a:off x="4411" y="1887"/>
                <a:ext cx="76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9 w 154"/>
                  <a:gd name="T5" fmla="*/ 0 h 803"/>
                  <a:gd name="T6" fmla="*/ 9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5A87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00" name="Freeform 131"/>
              <p:cNvSpPr>
                <a:spLocks/>
              </p:cNvSpPr>
              <p:nvPr/>
            </p:nvSpPr>
            <p:spPr bwMode="auto">
              <a:xfrm>
                <a:off x="3982" y="1887"/>
                <a:ext cx="505" cy="77"/>
              </a:xfrm>
              <a:custGeom>
                <a:avLst/>
                <a:gdLst>
                  <a:gd name="T0" fmla="*/ 53 w 1011"/>
                  <a:gd name="T1" fmla="*/ 10 h 153"/>
                  <a:gd name="T2" fmla="*/ 0 w 1011"/>
                  <a:gd name="T3" fmla="*/ 10 h 153"/>
                  <a:gd name="T4" fmla="*/ 9 w 1011"/>
                  <a:gd name="T5" fmla="*/ 0 h 153"/>
                  <a:gd name="T6" fmla="*/ 63 w 1011"/>
                  <a:gd name="T7" fmla="*/ 0 h 153"/>
                  <a:gd name="T8" fmla="*/ 53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3C5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01" name="Rectangle 132"/>
              <p:cNvSpPr>
                <a:spLocks noChangeArrowheads="1"/>
              </p:cNvSpPr>
              <p:nvPr/>
            </p:nvSpPr>
            <p:spPr bwMode="auto">
              <a:xfrm>
                <a:off x="3982" y="1964"/>
                <a:ext cx="429" cy="325"/>
              </a:xfrm>
              <a:prstGeom prst="rect">
                <a:avLst/>
              </a:prstGeom>
              <a:solidFill>
                <a:srgbClr val="4E7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48" name="Group 137"/>
            <p:cNvGrpSpPr>
              <a:grpSpLocks/>
            </p:cNvGrpSpPr>
            <p:nvPr/>
          </p:nvGrpSpPr>
          <p:grpSpPr bwMode="auto">
            <a:xfrm>
              <a:off x="4471" y="1887"/>
              <a:ext cx="506" cy="402"/>
              <a:chOff x="4471" y="1887"/>
              <a:chExt cx="506" cy="402"/>
            </a:xfrm>
          </p:grpSpPr>
          <p:sp>
            <p:nvSpPr>
              <p:cNvPr id="57096" name="Freeform 134"/>
              <p:cNvSpPr>
                <a:spLocks/>
              </p:cNvSpPr>
              <p:nvPr/>
            </p:nvSpPr>
            <p:spPr bwMode="auto">
              <a:xfrm>
                <a:off x="4900" y="1887"/>
                <a:ext cx="77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10 w 154"/>
                  <a:gd name="T5" fmla="*/ 0 h 803"/>
                  <a:gd name="T6" fmla="*/ 10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5A87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97" name="Freeform 135"/>
              <p:cNvSpPr>
                <a:spLocks/>
              </p:cNvSpPr>
              <p:nvPr/>
            </p:nvSpPr>
            <p:spPr bwMode="auto">
              <a:xfrm>
                <a:off x="4471" y="1887"/>
                <a:ext cx="506" cy="77"/>
              </a:xfrm>
              <a:custGeom>
                <a:avLst/>
                <a:gdLst>
                  <a:gd name="T0" fmla="*/ 54 w 1011"/>
                  <a:gd name="T1" fmla="*/ 10 h 153"/>
                  <a:gd name="T2" fmla="*/ 0 w 1011"/>
                  <a:gd name="T3" fmla="*/ 10 h 153"/>
                  <a:gd name="T4" fmla="*/ 10 w 1011"/>
                  <a:gd name="T5" fmla="*/ 0 h 153"/>
                  <a:gd name="T6" fmla="*/ 64 w 1011"/>
                  <a:gd name="T7" fmla="*/ 0 h 153"/>
                  <a:gd name="T8" fmla="*/ 54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3C5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98" name="Rectangle 136"/>
              <p:cNvSpPr>
                <a:spLocks noChangeArrowheads="1"/>
              </p:cNvSpPr>
              <p:nvPr/>
            </p:nvSpPr>
            <p:spPr bwMode="auto">
              <a:xfrm>
                <a:off x="4471" y="1964"/>
                <a:ext cx="429" cy="325"/>
              </a:xfrm>
              <a:prstGeom prst="rect">
                <a:avLst/>
              </a:prstGeom>
              <a:solidFill>
                <a:srgbClr val="4E7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49" name="Group 141"/>
            <p:cNvGrpSpPr>
              <a:grpSpLocks/>
            </p:cNvGrpSpPr>
            <p:nvPr/>
          </p:nvGrpSpPr>
          <p:grpSpPr bwMode="auto">
            <a:xfrm>
              <a:off x="4961" y="1887"/>
              <a:ext cx="505" cy="402"/>
              <a:chOff x="4961" y="1887"/>
              <a:chExt cx="505" cy="402"/>
            </a:xfrm>
          </p:grpSpPr>
          <p:sp>
            <p:nvSpPr>
              <p:cNvPr id="57093" name="Freeform 138"/>
              <p:cNvSpPr>
                <a:spLocks/>
              </p:cNvSpPr>
              <p:nvPr/>
            </p:nvSpPr>
            <p:spPr bwMode="auto">
              <a:xfrm>
                <a:off x="5390" y="1887"/>
                <a:ext cx="76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9 w 154"/>
                  <a:gd name="T5" fmla="*/ 0 h 803"/>
                  <a:gd name="T6" fmla="*/ 9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5A87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94" name="Freeform 139"/>
              <p:cNvSpPr>
                <a:spLocks/>
              </p:cNvSpPr>
              <p:nvPr/>
            </p:nvSpPr>
            <p:spPr bwMode="auto">
              <a:xfrm>
                <a:off x="4961" y="1887"/>
                <a:ext cx="505" cy="77"/>
              </a:xfrm>
              <a:custGeom>
                <a:avLst/>
                <a:gdLst>
                  <a:gd name="T0" fmla="*/ 53 w 1011"/>
                  <a:gd name="T1" fmla="*/ 10 h 153"/>
                  <a:gd name="T2" fmla="*/ 0 w 1011"/>
                  <a:gd name="T3" fmla="*/ 10 h 153"/>
                  <a:gd name="T4" fmla="*/ 9 w 1011"/>
                  <a:gd name="T5" fmla="*/ 0 h 153"/>
                  <a:gd name="T6" fmla="*/ 63 w 1011"/>
                  <a:gd name="T7" fmla="*/ 0 h 153"/>
                  <a:gd name="T8" fmla="*/ 53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3C5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95" name="Rectangle 140"/>
              <p:cNvSpPr>
                <a:spLocks noChangeArrowheads="1"/>
              </p:cNvSpPr>
              <p:nvPr/>
            </p:nvSpPr>
            <p:spPr bwMode="auto">
              <a:xfrm>
                <a:off x="4961" y="1964"/>
                <a:ext cx="429" cy="325"/>
              </a:xfrm>
              <a:prstGeom prst="rect">
                <a:avLst/>
              </a:prstGeom>
              <a:solidFill>
                <a:srgbClr val="4E7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50" name="Group 145"/>
            <p:cNvGrpSpPr>
              <a:grpSpLocks/>
            </p:cNvGrpSpPr>
            <p:nvPr/>
          </p:nvGrpSpPr>
          <p:grpSpPr bwMode="auto">
            <a:xfrm>
              <a:off x="3982" y="1526"/>
              <a:ext cx="505" cy="402"/>
              <a:chOff x="3982" y="1526"/>
              <a:chExt cx="505" cy="402"/>
            </a:xfrm>
          </p:grpSpPr>
          <p:sp>
            <p:nvSpPr>
              <p:cNvPr id="57090" name="Freeform 142"/>
              <p:cNvSpPr>
                <a:spLocks/>
              </p:cNvSpPr>
              <p:nvPr/>
            </p:nvSpPr>
            <p:spPr bwMode="auto">
              <a:xfrm>
                <a:off x="4411" y="1526"/>
                <a:ext cx="76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9 w 154"/>
                  <a:gd name="T5" fmla="*/ 0 h 803"/>
                  <a:gd name="T6" fmla="*/ 9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B4D0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91" name="Freeform 143"/>
              <p:cNvSpPr>
                <a:spLocks/>
              </p:cNvSpPr>
              <p:nvPr/>
            </p:nvSpPr>
            <p:spPr bwMode="auto">
              <a:xfrm>
                <a:off x="3982" y="1526"/>
                <a:ext cx="505" cy="77"/>
              </a:xfrm>
              <a:custGeom>
                <a:avLst/>
                <a:gdLst>
                  <a:gd name="T0" fmla="*/ 53 w 1011"/>
                  <a:gd name="T1" fmla="*/ 10 h 153"/>
                  <a:gd name="T2" fmla="*/ 0 w 1011"/>
                  <a:gd name="T3" fmla="*/ 10 h 153"/>
                  <a:gd name="T4" fmla="*/ 9 w 1011"/>
                  <a:gd name="T5" fmla="*/ 0 h 153"/>
                  <a:gd name="T6" fmla="*/ 63 w 1011"/>
                  <a:gd name="T7" fmla="*/ 0 h 153"/>
                  <a:gd name="T8" fmla="*/ 53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798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92" name="Rectangle 144"/>
              <p:cNvSpPr>
                <a:spLocks noChangeArrowheads="1"/>
              </p:cNvSpPr>
              <p:nvPr/>
            </p:nvSpPr>
            <p:spPr bwMode="auto">
              <a:xfrm>
                <a:off x="3982" y="1603"/>
                <a:ext cx="429" cy="325"/>
              </a:xfrm>
              <a:prstGeom prst="rect">
                <a:avLst/>
              </a:prstGeom>
              <a:solidFill>
                <a:srgbClr val="9CB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51" name="Group 149"/>
            <p:cNvGrpSpPr>
              <a:grpSpLocks/>
            </p:cNvGrpSpPr>
            <p:nvPr/>
          </p:nvGrpSpPr>
          <p:grpSpPr bwMode="auto">
            <a:xfrm>
              <a:off x="4471" y="1526"/>
              <a:ext cx="506" cy="402"/>
              <a:chOff x="4471" y="1526"/>
              <a:chExt cx="506" cy="402"/>
            </a:xfrm>
          </p:grpSpPr>
          <p:sp>
            <p:nvSpPr>
              <p:cNvPr id="57087" name="Freeform 146"/>
              <p:cNvSpPr>
                <a:spLocks/>
              </p:cNvSpPr>
              <p:nvPr/>
            </p:nvSpPr>
            <p:spPr bwMode="auto">
              <a:xfrm>
                <a:off x="4900" y="1526"/>
                <a:ext cx="77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10 w 154"/>
                  <a:gd name="T5" fmla="*/ 0 h 803"/>
                  <a:gd name="T6" fmla="*/ 10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B4D0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88" name="Freeform 147"/>
              <p:cNvSpPr>
                <a:spLocks/>
              </p:cNvSpPr>
              <p:nvPr/>
            </p:nvSpPr>
            <p:spPr bwMode="auto">
              <a:xfrm>
                <a:off x="4471" y="1526"/>
                <a:ext cx="506" cy="77"/>
              </a:xfrm>
              <a:custGeom>
                <a:avLst/>
                <a:gdLst>
                  <a:gd name="T0" fmla="*/ 54 w 1011"/>
                  <a:gd name="T1" fmla="*/ 10 h 153"/>
                  <a:gd name="T2" fmla="*/ 0 w 1011"/>
                  <a:gd name="T3" fmla="*/ 10 h 153"/>
                  <a:gd name="T4" fmla="*/ 10 w 1011"/>
                  <a:gd name="T5" fmla="*/ 0 h 153"/>
                  <a:gd name="T6" fmla="*/ 64 w 1011"/>
                  <a:gd name="T7" fmla="*/ 0 h 153"/>
                  <a:gd name="T8" fmla="*/ 54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798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89" name="Rectangle 148"/>
              <p:cNvSpPr>
                <a:spLocks noChangeArrowheads="1"/>
              </p:cNvSpPr>
              <p:nvPr/>
            </p:nvSpPr>
            <p:spPr bwMode="auto">
              <a:xfrm>
                <a:off x="4471" y="1603"/>
                <a:ext cx="429" cy="325"/>
              </a:xfrm>
              <a:prstGeom prst="rect">
                <a:avLst/>
              </a:prstGeom>
              <a:solidFill>
                <a:srgbClr val="9CB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52" name="Group 153"/>
            <p:cNvGrpSpPr>
              <a:grpSpLocks/>
            </p:cNvGrpSpPr>
            <p:nvPr/>
          </p:nvGrpSpPr>
          <p:grpSpPr bwMode="auto">
            <a:xfrm>
              <a:off x="4961" y="1526"/>
              <a:ext cx="505" cy="402"/>
              <a:chOff x="4961" y="1526"/>
              <a:chExt cx="505" cy="402"/>
            </a:xfrm>
          </p:grpSpPr>
          <p:sp>
            <p:nvSpPr>
              <p:cNvPr id="57084" name="Freeform 150"/>
              <p:cNvSpPr>
                <a:spLocks/>
              </p:cNvSpPr>
              <p:nvPr/>
            </p:nvSpPr>
            <p:spPr bwMode="auto">
              <a:xfrm>
                <a:off x="5390" y="1526"/>
                <a:ext cx="76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9 w 154"/>
                  <a:gd name="T5" fmla="*/ 0 h 803"/>
                  <a:gd name="T6" fmla="*/ 9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B4D0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85" name="Freeform 151"/>
              <p:cNvSpPr>
                <a:spLocks/>
              </p:cNvSpPr>
              <p:nvPr/>
            </p:nvSpPr>
            <p:spPr bwMode="auto">
              <a:xfrm>
                <a:off x="4961" y="1526"/>
                <a:ext cx="505" cy="77"/>
              </a:xfrm>
              <a:custGeom>
                <a:avLst/>
                <a:gdLst>
                  <a:gd name="T0" fmla="*/ 53 w 1011"/>
                  <a:gd name="T1" fmla="*/ 10 h 153"/>
                  <a:gd name="T2" fmla="*/ 0 w 1011"/>
                  <a:gd name="T3" fmla="*/ 10 h 153"/>
                  <a:gd name="T4" fmla="*/ 9 w 1011"/>
                  <a:gd name="T5" fmla="*/ 0 h 153"/>
                  <a:gd name="T6" fmla="*/ 63 w 1011"/>
                  <a:gd name="T7" fmla="*/ 0 h 153"/>
                  <a:gd name="T8" fmla="*/ 53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798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86" name="Rectangle 152"/>
              <p:cNvSpPr>
                <a:spLocks noChangeArrowheads="1"/>
              </p:cNvSpPr>
              <p:nvPr/>
            </p:nvSpPr>
            <p:spPr bwMode="auto">
              <a:xfrm>
                <a:off x="4961" y="1603"/>
                <a:ext cx="429" cy="325"/>
              </a:xfrm>
              <a:prstGeom prst="rect">
                <a:avLst/>
              </a:prstGeom>
              <a:solidFill>
                <a:srgbClr val="9CB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53" name="Group 157"/>
            <p:cNvGrpSpPr>
              <a:grpSpLocks/>
            </p:cNvGrpSpPr>
            <p:nvPr/>
          </p:nvGrpSpPr>
          <p:grpSpPr bwMode="auto">
            <a:xfrm>
              <a:off x="3982" y="1526"/>
              <a:ext cx="505" cy="402"/>
              <a:chOff x="3982" y="1526"/>
              <a:chExt cx="505" cy="402"/>
            </a:xfrm>
          </p:grpSpPr>
          <p:sp>
            <p:nvSpPr>
              <p:cNvPr id="57081" name="Freeform 154"/>
              <p:cNvSpPr>
                <a:spLocks/>
              </p:cNvSpPr>
              <p:nvPr/>
            </p:nvSpPr>
            <p:spPr bwMode="auto">
              <a:xfrm>
                <a:off x="4411" y="1526"/>
                <a:ext cx="76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9 w 154"/>
                  <a:gd name="T5" fmla="*/ 0 h 803"/>
                  <a:gd name="T6" fmla="*/ 9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B4D0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82" name="Freeform 155"/>
              <p:cNvSpPr>
                <a:spLocks/>
              </p:cNvSpPr>
              <p:nvPr/>
            </p:nvSpPr>
            <p:spPr bwMode="auto">
              <a:xfrm>
                <a:off x="3982" y="1526"/>
                <a:ext cx="505" cy="77"/>
              </a:xfrm>
              <a:custGeom>
                <a:avLst/>
                <a:gdLst>
                  <a:gd name="T0" fmla="*/ 53 w 1011"/>
                  <a:gd name="T1" fmla="*/ 10 h 153"/>
                  <a:gd name="T2" fmla="*/ 0 w 1011"/>
                  <a:gd name="T3" fmla="*/ 10 h 153"/>
                  <a:gd name="T4" fmla="*/ 9 w 1011"/>
                  <a:gd name="T5" fmla="*/ 0 h 153"/>
                  <a:gd name="T6" fmla="*/ 63 w 1011"/>
                  <a:gd name="T7" fmla="*/ 0 h 153"/>
                  <a:gd name="T8" fmla="*/ 53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798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83" name="Rectangle 156"/>
              <p:cNvSpPr>
                <a:spLocks noChangeArrowheads="1"/>
              </p:cNvSpPr>
              <p:nvPr/>
            </p:nvSpPr>
            <p:spPr bwMode="auto">
              <a:xfrm>
                <a:off x="3982" y="1603"/>
                <a:ext cx="429" cy="325"/>
              </a:xfrm>
              <a:prstGeom prst="rect">
                <a:avLst/>
              </a:prstGeom>
              <a:solidFill>
                <a:srgbClr val="9CB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54" name="Group 161"/>
            <p:cNvGrpSpPr>
              <a:grpSpLocks/>
            </p:cNvGrpSpPr>
            <p:nvPr/>
          </p:nvGrpSpPr>
          <p:grpSpPr bwMode="auto">
            <a:xfrm>
              <a:off x="4471" y="1526"/>
              <a:ext cx="506" cy="402"/>
              <a:chOff x="4471" y="1526"/>
              <a:chExt cx="506" cy="402"/>
            </a:xfrm>
          </p:grpSpPr>
          <p:sp>
            <p:nvSpPr>
              <p:cNvPr id="57078" name="Freeform 158"/>
              <p:cNvSpPr>
                <a:spLocks/>
              </p:cNvSpPr>
              <p:nvPr/>
            </p:nvSpPr>
            <p:spPr bwMode="auto">
              <a:xfrm>
                <a:off x="4900" y="1526"/>
                <a:ext cx="77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10 w 154"/>
                  <a:gd name="T5" fmla="*/ 0 h 803"/>
                  <a:gd name="T6" fmla="*/ 10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B4D0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79" name="Freeform 159"/>
              <p:cNvSpPr>
                <a:spLocks/>
              </p:cNvSpPr>
              <p:nvPr/>
            </p:nvSpPr>
            <p:spPr bwMode="auto">
              <a:xfrm>
                <a:off x="4471" y="1526"/>
                <a:ext cx="506" cy="77"/>
              </a:xfrm>
              <a:custGeom>
                <a:avLst/>
                <a:gdLst>
                  <a:gd name="T0" fmla="*/ 54 w 1011"/>
                  <a:gd name="T1" fmla="*/ 10 h 153"/>
                  <a:gd name="T2" fmla="*/ 0 w 1011"/>
                  <a:gd name="T3" fmla="*/ 10 h 153"/>
                  <a:gd name="T4" fmla="*/ 10 w 1011"/>
                  <a:gd name="T5" fmla="*/ 0 h 153"/>
                  <a:gd name="T6" fmla="*/ 64 w 1011"/>
                  <a:gd name="T7" fmla="*/ 0 h 153"/>
                  <a:gd name="T8" fmla="*/ 54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798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80" name="Rectangle 160"/>
              <p:cNvSpPr>
                <a:spLocks noChangeArrowheads="1"/>
              </p:cNvSpPr>
              <p:nvPr/>
            </p:nvSpPr>
            <p:spPr bwMode="auto">
              <a:xfrm>
                <a:off x="4471" y="1603"/>
                <a:ext cx="429" cy="325"/>
              </a:xfrm>
              <a:prstGeom prst="rect">
                <a:avLst/>
              </a:prstGeom>
              <a:solidFill>
                <a:srgbClr val="9CB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55" name="Group 165"/>
            <p:cNvGrpSpPr>
              <a:grpSpLocks/>
            </p:cNvGrpSpPr>
            <p:nvPr/>
          </p:nvGrpSpPr>
          <p:grpSpPr bwMode="auto">
            <a:xfrm>
              <a:off x="4961" y="1526"/>
              <a:ext cx="505" cy="402"/>
              <a:chOff x="4961" y="1526"/>
              <a:chExt cx="505" cy="402"/>
            </a:xfrm>
          </p:grpSpPr>
          <p:sp>
            <p:nvSpPr>
              <p:cNvPr id="57075" name="Freeform 162"/>
              <p:cNvSpPr>
                <a:spLocks/>
              </p:cNvSpPr>
              <p:nvPr/>
            </p:nvSpPr>
            <p:spPr bwMode="auto">
              <a:xfrm>
                <a:off x="5390" y="1526"/>
                <a:ext cx="76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9 w 154"/>
                  <a:gd name="T5" fmla="*/ 0 h 803"/>
                  <a:gd name="T6" fmla="*/ 9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B4D0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76" name="Freeform 163"/>
              <p:cNvSpPr>
                <a:spLocks/>
              </p:cNvSpPr>
              <p:nvPr/>
            </p:nvSpPr>
            <p:spPr bwMode="auto">
              <a:xfrm>
                <a:off x="4961" y="1526"/>
                <a:ext cx="505" cy="77"/>
              </a:xfrm>
              <a:custGeom>
                <a:avLst/>
                <a:gdLst>
                  <a:gd name="T0" fmla="*/ 53 w 1011"/>
                  <a:gd name="T1" fmla="*/ 10 h 153"/>
                  <a:gd name="T2" fmla="*/ 0 w 1011"/>
                  <a:gd name="T3" fmla="*/ 10 h 153"/>
                  <a:gd name="T4" fmla="*/ 9 w 1011"/>
                  <a:gd name="T5" fmla="*/ 0 h 153"/>
                  <a:gd name="T6" fmla="*/ 63 w 1011"/>
                  <a:gd name="T7" fmla="*/ 0 h 153"/>
                  <a:gd name="T8" fmla="*/ 53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798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77" name="Rectangle 164"/>
              <p:cNvSpPr>
                <a:spLocks noChangeArrowheads="1"/>
              </p:cNvSpPr>
              <p:nvPr/>
            </p:nvSpPr>
            <p:spPr bwMode="auto">
              <a:xfrm>
                <a:off x="4961" y="1603"/>
                <a:ext cx="429" cy="325"/>
              </a:xfrm>
              <a:prstGeom prst="rect">
                <a:avLst/>
              </a:prstGeom>
              <a:solidFill>
                <a:srgbClr val="9CB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56" name="Group 169"/>
            <p:cNvGrpSpPr>
              <a:grpSpLocks/>
            </p:cNvGrpSpPr>
            <p:nvPr/>
          </p:nvGrpSpPr>
          <p:grpSpPr bwMode="auto">
            <a:xfrm>
              <a:off x="3982" y="1165"/>
              <a:ext cx="505" cy="402"/>
              <a:chOff x="3982" y="1165"/>
              <a:chExt cx="505" cy="402"/>
            </a:xfrm>
          </p:grpSpPr>
          <p:sp>
            <p:nvSpPr>
              <p:cNvPr id="57072" name="Freeform 166"/>
              <p:cNvSpPr>
                <a:spLocks/>
              </p:cNvSpPr>
              <p:nvPr/>
            </p:nvSpPr>
            <p:spPr bwMode="auto">
              <a:xfrm>
                <a:off x="4411" y="1165"/>
                <a:ext cx="76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9 w 154"/>
                  <a:gd name="T5" fmla="*/ 0 h 803"/>
                  <a:gd name="T6" fmla="*/ 9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CFE1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73" name="Freeform 167"/>
              <p:cNvSpPr>
                <a:spLocks/>
              </p:cNvSpPr>
              <p:nvPr/>
            </p:nvSpPr>
            <p:spPr bwMode="auto">
              <a:xfrm>
                <a:off x="3982" y="1165"/>
                <a:ext cx="505" cy="77"/>
              </a:xfrm>
              <a:custGeom>
                <a:avLst/>
                <a:gdLst>
                  <a:gd name="T0" fmla="*/ 53 w 1011"/>
                  <a:gd name="T1" fmla="*/ 10 h 153"/>
                  <a:gd name="T2" fmla="*/ 0 w 1011"/>
                  <a:gd name="T3" fmla="*/ 10 h 153"/>
                  <a:gd name="T4" fmla="*/ 9 w 1011"/>
                  <a:gd name="T5" fmla="*/ 0 h 153"/>
                  <a:gd name="T6" fmla="*/ 63 w 1011"/>
                  <a:gd name="T7" fmla="*/ 0 h 153"/>
                  <a:gd name="T8" fmla="*/ 53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8C9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74" name="Rectangle 168"/>
              <p:cNvSpPr>
                <a:spLocks noChangeArrowheads="1"/>
              </p:cNvSpPr>
              <p:nvPr/>
            </p:nvSpPr>
            <p:spPr bwMode="auto">
              <a:xfrm>
                <a:off x="3982" y="1242"/>
                <a:ext cx="429" cy="325"/>
              </a:xfrm>
              <a:prstGeom prst="rect">
                <a:avLst/>
              </a:prstGeom>
              <a:solidFill>
                <a:srgbClr val="B4C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57" name="Group 173"/>
            <p:cNvGrpSpPr>
              <a:grpSpLocks/>
            </p:cNvGrpSpPr>
            <p:nvPr/>
          </p:nvGrpSpPr>
          <p:grpSpPr bwMode="auto">
            <a:xfrm>
              <a:off x="4471" y="1165"/>
              <a:ext cx="506" cy="402"/>
              <a:chOff x="4471" y="1165"/>
              <a:chExt cx="506" cy="402"/>
            </a:xfrm>
          </p:grpSpPr>
          <p:sp>
            <p:nvSpPr>
              <p:cNvPr id="57069" name="Freeform 170"/>
              <p:cNvSpPr>
                <a:spLocks/>
              </p:cNvSpPr>
              <p:nvPr/>
            </p:nvSpPr>
            <p:spPr bwMode="auto">
              <a:xfrm>
                <a:off x="4900" y="1165"/>
                <a:ext cx="77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10 w 154"/>
                  <a:gd name="T5" fmla="*/ 0 h 803"/>
                  <a:gd name="T6" fmla="*/ 10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CFE1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70" name="Freeform 171"/>
              <p:cNvSpPr>
                <a:spLocks/>
              </p:cNvSpPr>
              <p:nvPr/>
            </p:nvSpPr>
            <p:spPr bwMode="auto">
              <a:xfrm>
                <a:off x="4471" y="1165"/>
                <a:ext cx="506" cy="77"/>
              </a:xfrm>
              <a:custGeom>
                <a:avLst/>
                <a:gdLst>
                  <a:gd name="T0" fmla="*/ 54 w 1011"/>
                  <a:gd name="T1" fmla="*/ 10 h 153"/>
                  <a:gd name="T2" fmla="*/ 0 w 1011"/>
                  <a:gd name="T3" fmla="*/ 10 h 153"/>
                  <a:gd name="T4" fmla="*/ 10 w 1011"/>
                  <a:gd name="T5" fmla="*/ 0 h 153"/>
                  <a:gd name="T6" fmla="*/ 64 w 1011"/>
                  <a:gd name="T7" fmla="*/ 0 h 153"/>
                  <a:gd name="T8" fmla="*/ 54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8C9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71" name="Rectangle 172"/>
              <p:cNvSpPr>
                <a:spLocks noChangeArrowheads="1"/>
              </p:cNvSpPr>
              <p:nvPr/>
            </p:nvSpPr>
            <p:spPr bwMode="auto">
              <a:xfrm>
                <a:off x="4471" y="1242"/>
                <a:ext cx="429" cy="325"/>
              </a:xfrm>
              <a:prstGeom prst="rect">
                <a:avLst/>
              </a:prstGeom>
              <a:solidFill>
                <a:srgbClr val="B4C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58" name="Group 177"/>
            <p:cNvGrpSpPr>
              <a:grpSpLocks/>
            </p:cNvGrpSpPr>
            <p:nvPr/>
          </p:nvGrpSpPr>
          <p:grpSpPr bwMode="auto">
            <a:xfrm>
              <a:off x="4961" y="1165"/>
              <a:ext cx="505" cy="402"/>
              <a:chOff x="4961" y="1165"/>
              <a:chExt cx="505" cy="402"/>
            </a:xfrm>
          </p:grpSpPr>
          <p:sp>
            <p:nvSpPr>
              <p:cNvPr id="57066" name="Freeform 174"/>
              <p:cNvSpPr>
                <a:spLocks/>
              </p:cNvSpPr>
              <p:nvPr/>
            </p:nvSpPr>
            <p:spPr bwMode="auto">
              <a:xfrm>
                <a:off x="5390" y="1165"/>
                <a:ext cx="76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9 w 154"/>
                  <a:gd name="T5" fmla="*/ 0 h 803"/>
                  <a:gd name="T6" fmla="*/ 9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CFE1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67" name="Freeform 175"/>
              <p:cNvSpPr>
                <a:spLocks/>
              </p:cNvSpPr>
              <p:nvPr/>
            </p:nvSpPr>
            <p:spPr bwMode="auto">
              <a:xfrm>
                <a:off x="4961" y="1165"/>
                <a:ext cx="505" cy="77"/>
              </a:xfrm>
              <a:custGeom>
                <a:avLst/>
                <a:gdLst>
                  <a:gd name="T0" fmla="*/ 53 w 1011"/>
                  <a:gd name="T1" fmla="*/ 10 h 153"/>
                  <a:gd name="T2" fmla="*/ 0 w 1011"/>
                  <a:gd name="T3" fmla="*/ 10 h 153"/>
                  <a:gd name="T4" fmla="*/ 9 w 1011"/>
                  <a:gd name="T5" fmla="*/ 0 h 153"/>
                  <a:gd name="T6" fmla="*/ 63 w 1011"/>
                  <a:gd name="T7" fmla="*/ 0 h 153"/>
                  <a:gd name="T8" fmla="*/ 53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8C9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68" name="Rectangle 176"/>
              <p:cNvSpPr>
                <a:spLocks noChangeArrowheads="1"/>
              </p:cNvSpPr>
              <p:nvPr/>
            </p:nvSpPr>
            <p:spPr bwMode="auto">
              <a:xfrm>
                <a:off x="4961" y="1242"/>
                <a:ext cx="429" cy="325"/>
              </a:xfrm>
              <a:prstGeom prst="rect">
                <a:avLst/>
              </a:prstGeom>
              <a:solidFill>
                <a:srgbClr val="B4C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59" name="Group 181"/>
            <p:cNvGrpSpPr>
              <a:grpSpLocks/>
            </p:cNvGrpSpPr>
            <p:nvPr/>
          </p:nvGrpSpPr>
          <p:grpSpPr bwMode="auto">
            <a:xfrm>
              <a:off x="3982" y="1165"/>
              <a:ext cx="505" cy="402"/>
              <a:chOff x="3982" y="1165"/>
              <a:chExt cx="505" cy="402"/>
            </a:xfrm>
          </p:grpSpPr>
          <p:sp>
            <p:nvSpPr>
              <p:cNvPr id="57063" name="Freeform 178"/>
              <p:cNvSpPr>
                <a:spLocks/>
              </p:cNvSpPr>
              <p:nvPr/>
            </p:nvSpPr>
            <p:spPr bwMode="auto">
              <a:xfrm>
                <a:off x="4411" y="1165"/>
                <a:ext cx="76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9 w 154"/>
                  <a:gd name="T5" fmla="*/ 0 h 803"/>
                  <a:gd name="T6" fmla="*/ 9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CFE1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64" name="Freeform 179"/>
              <p:cNvSpPr>
                <a:spLocks/>
              </p:cNvSpPr>
              <p:nvPr/>
            </p:nvSpPr>
            <p:spPr bwMode="auto">
              <a:xfrm>
                <a:off x="3982" y="1165"/>
                <a:ext cx="505" cy="77"/>
              </a:xfrm>
              <a:custGeom>
                <a:avLst/>
                <a:gdLst>
                  <a:gd name="T0" fmla="*/ 53 w 1011"/>
                  <a:gd name="T1" fmla="*/ 10 h 153"/>
                  <a:gd name="T2" fmla="*/ 0 w 1011"/>
                  <a:gd name="T3" fmla="*/ 10 h 153"/>
                  <a:gd name="T4" fmla="*/ 9 w 1011"/>
                  <a:gd name="T5" fmla="*/ 0 h 153"/>
                  <a:gd name="T6" fmla="*/ 63 w 1011"/>
                  <a:gd name="T7" fmla="*/ 0 h 153"/>
                  <a:gd name="T8" fmla="*/ 53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8C9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65" name="Rectangle 180"/>
              <p:cNvSpPr>
                <a:spLocks noChangeArrowheads="1"/>
              </p:cNvSpPr>
              <p:nvPr/>
            </p:nvSpPr>
            <p:spPr bwMode="auto">
              <a:xfrm>
                <a:off x="3982" y="1242"/>
                <a:ext cx="429" cy="325"/>
              </a:xfrm>
              <a:prstGeom prst="rect">
                <a:avLst/>
              </a:prstGeom>
              <a:solidFill>
                <a:srgbClr val="B4C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60" name="Group 185"/>
            <p:cNvGrpSpPr>
              <a:grpSpLocks/>
            </p:cNvGrpSpPr>
            <p:nvPr/>
          </p:nvGrpSpPr>
          <p:grpSpPr bwMode="auto">
            <a:xfrm>
              <a:off x="4471" y="1165"/>
              <a:ext cx="506" cy="402"/>
              <a:chOff x="4471" y="1165"/>
              <a:chExt cx="506" cy="402"/>
            </a:xfrm>
          </p:grpSpPr>
          <p:sp>
            <p:nvSpPr>
              <p:cNvPr id="57060" name="Freeform 182"/>
              <p:cNvSpPr>
                <a:spLocks/>
              </p:cNvSpPr>
              <p:nvPr/>
            </p:nvSpPr>
            <p:spPr bwMode="auto">
              <a:xfrm>
                <a:off x="4900" y="1165"/>
                <a:ext cx="77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10 w 154"/>
                  <a:gd name="T5" fmla="*/ 0 h 803"/>
                  <a:gd name="T6" fmla="*/ 10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CFE1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61" name="Freeform 183"/>
              <p:cNvSpPr>
                <a:spLocks/>
              </p:cNvSpPr>
              <p:nvPr/>
            </p:nvSpPr>
            <p:spPr bwMode="auto">
              <a:xfrm>
                <a:off x="4471" y="1165"/>
                <a:ext cx="506" cy="77"/>
              </a:xfrm>
              <a:custGeom>
                <a:avLst/>
                <a:gdLst>
                  <a:gd name="T0" fmla="*/ 54 w 1011"/>
                  <a:gd name="T1" fmla="*/ 10 h 153"/>
                  <a:gd name="T2" fmla="*/ 0 w 1011"/>
                  <a:gd name="T3" fmla="*/ 10 h 153"/>
                  <a:gd name="T4" fmla="*/ 10 w 1011"/>
                  <a:gd name="T5" fmla="*/ 0 h 153"/>
                  <a:gd name="T6" fmla="*/ 64 w 1011"/>
                  <a:gd name="T7" fmla="*/ 0 h 153"/>
                  <a:gd name="T8" fmla="*/ 54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8C9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62" name="Rectangle 184"/>
              <p:cNvSpPr>
                <a:spLocks noChangeArrowheads="1"/>
              </p:cNvSpPr>
              <p:nvPr/>
            </p:nvSpPr>
            <p:spPr bwMode="auto">
              <a:xfrm>
                <a:off x="4471" y="1242"/>
                <a:ext cx="429" cy="325"/>
              </a:xfrm>
              <a:prstGeom prst="rect">
                <a:avLst/>
              </a:prstGeom>
              <a:solidFill>
                <a:srgbClr val="B4C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61" name="Group 189"/>
            <p:cNvGrpSpPr>
              <a:grpSpLocks/>
            </p:cNvGrpSpPr>
            <p:nvPr/>
          </p:nvGrpSpPr>
          <p:grpSpPr bwMode="auto">
            <a:xfrm>
              <a:off x="4961" y="1165"/>
              <a:ext cx="505" cy="402"/>
              <a:chOff x="4961" y="1165"/>
              <a:chExt cx="505" cy="402"/>
            </a:xfrm>
          </p:grpSpPr>
          <p:sp>
            <p:nvSpPr>
              <p:cNvPr id="57057" name="Freeform 186"/>
              <p:cNvSpPr>
                <a:spLocks/>
              </p:cNvSpPr>
              <p:nvPr/>
            </p:nvSpPr>
            <p:spPr bwMode="auto">
              <a:xfrm>
                <a:off x="5390" y="1165"/>
                <a:ext cx="76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9 w 154"/>
                  <a:gd name="T5" fmla="*/ 0 h 803"/>
                  <a:gd name="T6" fmla="*/ 9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CFE1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58" name="Freeform 187"/>
              <p:cNvSpPr>
                <a:spLocks/>
              </p:cNvSpPr>
              <p:nvPr/>
            </p:nvSpPr>
            <p:spPr bwMode="auto">
              <a:xfrm>
                <a:off x="4961" y="1165"/>
                <a:ext cx="505" cy="77"/>
              </a:xfrm>
              <a:custGeom>
                <a:avLst/>
                <a:gdLst>
                  <a:gd name="T0" fmla="*/ 53 w 1011"/>
                  <a:gd name="T1" fmla="*/ 10 h 153"/>
                  <a:gd name="T2" fmla="*/ 0 w 1011"/>
                  <a:gd name="T3" fmla="*/ 10 h 153"/>
                  <a:gd name="T4" fmla="*/ 9 w 1011"/>
                  <a:gd name="T5" fmla="*/ 0 h 153"/>
                  <a:gd name="T6" fmla="*/ 63 w 1011"/>
                  <a:gd name="T7" fmla="*/ 0 h 153"/>
                  <a:gd name="T8" fmla="*/ 53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8C9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59" name="Rectangle 188"/>
              <p:cNvSpPr>
                <a:spLocks noChangeArrowheads="1"/>
              </p:cNvSpPr>
              <p:nvPr/>
            </p:nvSpPr>
            <p:spPr bwMode="auto">
              <a:xfrm>
                <a:off x="4961" y="1242"/>
                <a:ext cx="429" cy="325"/>
              </a:xfrm>
              <a:prstGeom prst="rect">
                <a:avLst/>
              </a:prstGeom>
              <a:solidFill>
                <a:srgbClr val="B4C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62" name="Group 202"/>
            <p:cNvGrpSpPr>
              <a:grpSpLocks/>
            </p:cNvGrpSpPr>
            <p:nvPr/>
          </p:nvGrpSpPr>
          <p:grpSpPr bwMode="auto">
            <a:xfrm>
              <a:off x="3874" y="2718"/>
              <a:ext cx="1484" cy="401"/>
              <a:chOff x="3874" y="2718"/>
              <a:chExt cx="1484" cy="401"/>
            </a:xfrm>
          </p:grpSpPr>
          <p:grpSp>
            <p:nvGrpSpPr>
              <p:cNvPr id="57045" name="Group 193"/>
              <p:cNvGrpSpPr>
                <a:grpSpLocks/>
              </p:cNvGrpSpPr>
              <p:nvPr/>
            </p:nvGrpSpPr>
            <p:grpSpPr bwMode="auto">
              <a:xfrm>
                <a:off x="3874" y="2718"/>
                <a:ext cx="505" cy="401"/>
                <a:chOff x="3874" y="2718"/>
                <a:chExt cx="505" cy="401"/>
              </a:xfrm>
            </p:grpSpPr>
            <p:sp>
              <p:nvSpPr>
                <p:cNvPr id="57054" name="Freeform 190"/>
                <p:cNvSpPr>
                  <a:spLocks/>
                </p:cNvSpPr>
                <p:nvPr/>
              </p:nvSpPr>
              <p:spPr bwMode="auto">
                <a:xfrm>
                  <a:off x="4302" y="2718"/>
                  <a:ext cx="77" cy="401"/>
                </a:xfrm>
                <a:custGeom>
                  <a:avLst/>
                  <a:gdLst>
                    <a:gd name="T0" fmla="*/ 0 w 153"/>
                    <a:gd name="T1" fmla="*/ 50 h 804"/>
                    <a:gd name="T2" fmla="*/ 0 w 153"/>
                    <a:gd name="T3" fmla="*/ 9 h 804"/>
                    <a:gd name="T4" fmla="*/ 10 w 153"/>
                    <a:gd name="T5" fmla="*/ 0 h 804"/>
                    <a:gd name="T6" fmla="*/ 10 w 153"/>
                    <a:gd name="T7" fmla="*/ 40 h 804"/>
                    <a:gd name="T8" fmla="*/ 0 w 153"/>
                    <a:gd name="T9" fmla="*/ 50 h 8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3"/>
                    <a:gd name="T16" fmla="*/ 0 h 804"/>
                    <a:gd name="T17" fmla="*/ 153 w 153"/>
                    <a:gd name="T18" fmla="*/ 804 h 8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3" h="804">
                      <a:moveTo>
                        <a:pt x="0" y="804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53" y="650"/>
                      </a:lnTo>
                      <a:lnTo>
                        <a:pt x="0" y="804"/>
                      </a:lnTo>
                      <a:close/>
                    </a:path>
                  </a:pathLst>
                </a:custGeom>
                <a:solidFill>
                  <a:srgbClr val="2D2D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055" name="Freeform 191"/>
                <p:cNvSpPr>
                  <a:spLocks/>
                </p:cNvSpPr>
                <p:nvPr/>
              </p:nvSpPr>
              <p:spPr bwMode="auto">
                <a:xfrm>
                  <a:off x="3874" y="2718"/>
                  <a:ext cx="505" cy="76"/>
                </a:xfrm>
                <a:custGeom>
                  <a:avLst/>
                  <a:gdLst>
                    <a:gd name="T0" fmla="*/ 53 w 1011"/>
                    <a:gd name="T1" fmla="*/ 9 h 154"/>
                    <a:gd name="T2" fmla="*/ 0 w 1011"/>
                    <a:gd name="T3" fmla="*/ 9 h 154"/>
                    <a:gd name="T4" fmla="*/ 9 w 1011"/>
                    <a:gd name="T5" fmla="*/ 0 h 154"/>
                    <a:gd name="T6" fmla="*/ 63 w 1011"/>
                    <a:gd name="T7" fmla="*/ 0 h 154"/>
                    <a:gd name="T8" fmla="*/ 53 w 1011"/>
                    <a:gd name="T9" fmla="*/ 9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1"/>
                    <a:gd name="T16" fmla="*/ 0 h 154"/>
                    <a:gd name="T17" fmla="*/ 1011 w 1011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1" h="154">
                      <a:moveTo>
                        <a:pt x="858" y="154"/>
                      </a:moveTo>
                      <a:lnTo>
                        <a:pt x="0" y="154"/>
                      </a:lnTo>
                      <a:lnTo>
                        <a:pt x="154" y="0"/>
                      </a:lnTo>
                      <a:lnTo>
                        <a:pt x="1011" y="0"/>
                      </a:lnTo>
                      <a:lnTo>
                        <a:pt x="858" y="154"/>
                      </a:lnTo>
                      <a:close/>
                    </a:path>
                  </a:pathLst>
                </a:custGeom>
                <a:solidFill>
                  <a:srgbClr val="1E1E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056" name="Rectangle 192"/>
                <p:cNvSpPr>
                  <a:spLocks noChangeArrowheads="1"/>
                </p:cNvSpPr>
                <p:nvPr/>
              </p:nvSpPr>
              <p:spPr bwMode="auto">
                <a:xfrm>
                  <a:off x="3874" y="2794"/>
                  <a:ext cx="428" cy="325"/>
                </a:xfrm>
                <a:prstGeom prst="rect">
                  <a:avLst/>
                </a:prstGeom>
                <a:solidFill>
                  <a:srgbClr val="2727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7046" name="Group 197"/>
              <p:cNvGrpSpPr>
                <a:grpSpLocks/>
              </p:cNvGrpSpPr>
              <p:nvPr/>
            </p:nvGrpSpPr>
            <p:grpSpPr bwMode="auto">
              <a:xfrm>
                <a:off x="4363" y="2718"/>
                <a:ext cx="506" cy="401"/>
                <a:chOff x="4363" y="2718"/>
                <a:chExt cx="506" cy="401"/>
              </a:xfrm>
            </p:grpSpPr>
            <p:sp>
              <p:nvSpPr>
                <p:cNvPr id="57051" name="Freeform 194"/>
                <p:cNvSpPr>
                  <a:spLocks/>
                </p:cNvSpPr>
                <p:nvPr/>
              </p:nvSpPr>
              <p:spPr bwMode="auto">
                <a:xfrm>
                  <a:off x="4792" y="2718"/>
                  <a:ext cx="77" cy="401"/>
                </a:xfrm>
                <a:custGeom>
                  <a:avLst/>
                  <a:gdLst>
                    <a:gd name="T0" fmla="*/ 0 w 153"/>
                    <a:gd name="T1" fmla="*/ 50 h 804"/>
                    <a:gd name="T2" fmla="*/ 0 w 153"/>
                    <a:gd name="T3" fmla="*/ 9 h 804"/>
                    <a:gd name="T4" fmla="*/ 10 w 153"/>
                    <a:gd name="T5" fmla="*/ 0 h 804"/>
                    <a:gd name="T6" fmla="*/ 10 w 153"/>
                    <a:gd name="T7" fmla="*/ 40 h 804"/>
                    <a:gd name="T8" fmla="*/ 0 w 153"/>
                    <a:gd name="T9" fmla="*/ 50 h 8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3"/>
                    <a:gd name="T16" fmla="*/ 0 h 804"/>
                    <a:gd name="T17" fmla="*/ 153 w 153"/>
                    <a:gd name="T18" fmla="*/ 804 h 8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3" h="804">
                      <a:moveTo>
                        <a:pt x="0" y="804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53" y="650"/>
                      </a:lnTo>
                      <a:lnTo>
                        <a:pt x="0" y="804"/>
                      </a:lnTo>
                      <a:close/>
                    </a:path>
                  </a:pathLst>
                </a:custGeom>
                <a:solidFill>
                  <a:srgbClr val="2D2D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052" name="Freeform 195"/>
                <p:cNvSpPr>
                  <a:spLocks/>
                </p:cNvSpPr>
                <p:nvPr/>
              </p:nvSpPr>
              <p:spPr bwMode="auto">
                <a:xfrm>
                  <a:off x="4363" y="2718"/>
                  <a:ext cx="506" cy="76"/>
                </a:xfrm>
                <a:custGeom>
                  <a:avLst/>
                  <a:gdLst>
                    <a:gd name="T0" fmla="*/ 54 w 1011"/>
                    <a:gd name="T1" fmla="*/ 9 h 154"/>
                    <a:gd name="T2" fmla="*/ 0 w 1011"/>
                    <a:gd name="T3" fmla="*/ 9 h 154"/>
                    <a:gd name="T4" fmla="*/ 10 w 1011"/>
                    <a:gd name="T5" fmla="*/ 0 h 154"/>
                    <a:gd name="T6" fmla="*/ 64 w 1011"/>
                    <a:gd name="T7" fmla="*/ 0 h 154"/>
                    <a:gd name="T8" fmla="*/ 54 w 1011"/>
                    <a:gd name="T9" fmla="*/ 9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1"/>
                    <a:gd name="T16" fmla="*/ 0 h 154"/>
                    <a:gd name="T17" fmla="*/ 1011 w 1011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1" h="154">
                      <a:moveTo>
                        <a:pt x="858" y="154"/>
                      </a:moveTo>
                      <a:lnTo>
                        <a:pt x="0" y="154"/>
                      </a:lnTo>
                      <a:lnTo>
                        <a:pt x="154" y="0"/>
                      </a:lnTo>
                      <a:lnTo>
                        <a:pt x="1011" y="0"/>
                      </a:lnTo>
                      <a:lnTo>
                        <a:pt x="858" y="154"/>
                      </a:lnTo>
                      <a:close/>
                    </a:path>
                  </a:pathLst>
                </a:custGeom>
                <a:solidFill>
                  <a:srgbClr val="1E1E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053" name="Rectangle 196"/>
                <p:cNvSpPr>
                  <a:spLocks noChangeArrowheads="1"/>
                </p:cNvSpPr>
                <p:nvPr/>
              </p:nvSpPr>
              <p:spPr bwMode="auto">
                <a:xfrm>
                  <a:off x="4363" y="2794"/>
                  <a:ext cx="429" cy="325"/>
                </a:xfrm>
                <a:prstGeom prst="rect">
                  <a:avLst/>
                </a:prstGeom>
                <a:solidFill>
                  <a:srgbClr val="2727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7047" name="Group 201"/>
              <p:cNvGrpSpPr>
                <a:grpSpLocks/>
              </p:cNvGrpSpPr>
              <p:nvPr/>
            </p:nvGrpSpPr>
            <p:grpSpPr bwMode="auto">
              <a:xfrm>
                <a:off x="4853" y="2718"/>
                <a:ext cx="505" cy="401"/>
                <a:chOff x="4853" y="2718"/>
                <a:chExt cx="505" cy="401"/>
              </a:xfrm>
            </p:grpSpPr>
            <p:sp>
              <p:nvSpPr>
                <p:cNvPr id="57048" name="Freeform 198"/>
                <p:cNvSpPr>
                  <a:spLocks/>
                </p:cNvSpPr>
                <p:nvPr/>
              </p:nvSpPr>
              <p:spPr bwMode="auto">
                <a:xfrm>
                  <a:off x="5281" y="2718"/>
                  <a:ext cx="77" cy="401"/>
                </a:xfrm>
                <a:custGeom>
                  <a:avLst/>
                  <a:gdLst>
                    <a:gd name="T0" fmla="*/ 0 w 153"/>
                    <a:gd name="T1" fmla="*/ 50 h 804"/>
                    <a:gd name="T2" fmla="*/ 0 w 153"/>
                    <a:gd name="T3" fmla="*/ 9 h 804"/>
                    <a:gd name="T4" fmla="*/ 10 w 153"/>
                    <a:gd name="T5" fmla="*/ 0 h 804"/>
                    <a:gd name="T6" fmla="*/ 10 w 153"/>
                    <a:gd name="T7" fmla="*/ 40 h 804"/>
                    <a:gd name="T8" fmla="*/ 0 w 153"/>
                    <a:gd name="T9" fmla="*/ 50 h 8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3"/>
                    <a:gd name="T16" fmla="*/ 0 h 804"/>
                    <a:gd name="T17" fmla="*/ 153 w 153"/>
                    <a:gd name="T18" fmla="*/ 804 h 8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3" h="804">
                      <a:moveTo>
                        <a:pt x="0" y="804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53" y="650"/>
                      </a:lnTo>
                      <a:lnTo>
                        <a:pt x="0" y="804"/>
                      </a:lnTo>
                      <a:close/>
                    </a:path>
                  </a:pathLst>
                </a:custGeom>
                <a:solidFill>
                  <a:srgbClr val="2D2D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049" name="Freeform 199"/>
                <p:cNvSpPr>
                  <a:spLocks/>
                </p:cNvSpPr>
                <p:nvPr/>
              </p:nvSpPr>
              <p:spPr bwMode="auto">
                <a:xfrm>
                  <a:off x="4853" y="2718"/>
                  <a:ext cx="505" cy="76"/>
                </a:xfrm>
                <a:custGeom>
                  <a:avLst/>
                  <a:gdLst>
                    <a:gd name="T0" fmla="*/ 54 w 1010"/>
                    <a:gd name="T1" fmla="*/ 9 h 154"/>
                    <a:gd name="T2" fmla="*/ 0 w 1010"/>
                    <a:gd name="T3" fmla="*/ 9 h 154"/>
                    <a:gd name="T4" fmla="*/ 10 w 1010"/>
                    <a:gd name="T5" fmla="*/ 0 h 154"/>
                    <a:gd name="T6" fmla="*/ 63 w 1010"/>
                    <a:gd name="T7" fmla="*/ 0 h 154"/>
                    <a:gd name="T8" fmla="*/ 54 w 1010"/>
                    <a:gd name="T9" fmla="*/ 9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0"/>
                    <a:gd name="T16" fmla="*/ 0 h 154"/>
                    <a:gd name="T17" fmla="*/ 1010 w 1010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0" h="154">
                      <a:moveTo>
                        <a:pt x="857" y="154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010" y="0"/>
                      </a:lnTo>
                      <a:lnTo>
                        <a:pt x="857" y="154"/>
                      </a:lnTo>
                      <a:close/>
                    </a:path>
                  </a:pathLst>
                </a:custGeom>
                <a:solidFill>
                  <a:srgbClr val="1E1E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050" name="Rectangle 200"/>
                <p:cNvSpPr>
                  <a:spLocks noChangeArrowheads="1"/>
                </p:cNvSpPr>
                <p:nvPr/>
              </p:nvSpPr>
              <p:spPr bwMode="auto">
                <a:xfrm>
                  <a:off x="4853" y="2794"/>
                  <a:ext cx="428" cy="325"/>
                </a:xfrm>
                <a:prstGeom prst="rect">
                  <a:avLst/>
                </a:prstGeom>
                <a:solidFill>
                  <a:srgbClr val="2727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56363" name="Group 215"/>
            <p:cNvGrpSpPr>
              <a:grpSpLocks/>
            </p:cNvGrpSpPr>
            <p:nvPr/>
          </p:nvGrpSpPr>
          <p:grpSpPr bwMode="auto">
            <a:xfrm>
              <a:off x="3874" y="2357"/>
              <a:ext cx="1484" cy="401"/>
              <a:chOff x="3874" y="2357"/>
              <a:chExt cx="1484" cy="401"/>
            </a:xfrm>
          </p:grpSpPr>
          <p:grpSp>
            <p:nvGrpSpPr>
              <p:cNvPr id="57033" name="Group 206"/>
              <p:cNvGrpSpPr>
                <a:grpSpLocks/>
              </p:cNvGrpSpPr>
              <p:nvPr/>
            </p:nvGrpSpPr>
            <p:grpSpPr bwMode="auto">
              <a:xfrm>
                <a:off x="3874" y="2357"/>
                <a:ext cx="505" cy="401"/>
                <a:chOff x="3874" y="2357"/>
                <a:chExt cx="505" cy="401"/>
              </a:xfrm>
            </p:grpSpPr>
            <p:sp>
              <p:nvSpPr>
                <p:cNvPr id="57042" name="Freeform 203"/>
                <p:cNvSpPr>
                  <a:spLocks/>
                </p:cNvSpPr>
                <p:nvPr/>
              </p:nvSpPr>
              <p:spPr bwMode="auto">
                <a:xfrm>
                  <a:off x="4302" y="2357"/>
                  <a:ext cx="77" cy="401"/>
                </a:xfrm>
                <a:custGeom>
                  <a:avLst/>
                  <a:gdLst>
                    <a:gd name="T0" fmla="*/ 0 w 153"/>
                    <a:gd name="T1" fmla="*/ 50 h 803"/>
                    <a:gd name="T2" fmla="*/ 0 w 153"/>
                    <a:gd name="T3" fmla="*/ 9 h 803"/>
                    <a:gd name="T4" fmla="*/ 10 w 153"/>
                    <a:gd name="T5" fmla="*/ 0 h 803"/>
                    <a:gd name="T6" fmla="*/ 10 w 153"/>
                    <a:gd name="T7" fmla="*/ 40 h 803"/>
                    <a:gd name="T8" fmla="*/ 0 w 153"/>
                    <a:gd name="T9" fmla="*/ 50 h 8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3"/>
                    <a:gd name="T16" fmla="*/ 0 h 803"/>
                    <a:gd name="T17" fmla="*/ 153 w 153"/>
                    <a:gd name="T18" fmla="*/ 803 h 8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3" h="803">
                      <a:moveTo>
                        <a:pt x="0" y="803"/>
                      </a:moveTo>
                      <a:lnTo>
                        <a:pt x="0" y="153"/>
                      </a:lnTo>
                      <a:lnTo>
                        <a:pt x="153" y="0"/>
                      </a:lnTo>
                      <a:lnTo>
                        <a:pt x="153" y="649"/>
                      </a:lnTo>
                      <a:lnTo>
                        <a:pt x="0" y="803"/>
                      </a:lnTo>
                      <a:close/>
                    </a:path>
                  </a:pathLst>
                </a:custGeom>
                <a:solidFill>
                  <a:srgbClr val="0087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043" name="Freeform 204"/>
                <p:cNvSpPr>
                  <a:spLocks/>
                </p:cNvSpPr>
                <p:nvPr/>
              </p:nvSpPr>
              <p:spPr bwMode="auto">
                <a:xfrm>
                  <a:off x="3874" y="2357"/>
                  <a:ext cx="505" cy="76"/>
                </a:xfrm>
                <a:custGeom>
                  <a:avLst/>
                  <a:gdLst>
                    <a:gd name="T0" fmla="*/ 53 w 1011"/>
                    <a:gd name="T1" fmla="*/ 9 h 153"/>
                    <a:gd name="T2" fmla="*/ 0 w 1011"/>
                    <a:gd name="T3" fmla="*/ 9 h 153"/>
                    <a:gd name="T4" fmla="*/ 9 w 1011"/>
                    <a:gd name="T5" fmla="*/ 0 h 153"/>
                    <a:gd name="T6" fmla="*/ 63 w 1011"/>
                    <a:gd name="T7" fmla="*/ 0 h 153"/>
                    <a:gd name="T8" fmla="*/ 53 w 1011"/>
                    <a:gd name="T9" fmla="*/ 9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1"/>
                    <a:gd name="T16" fmla="*/ 0 h 153"/>
                    <a:gd name="T17" fmla="*/ 1011 w 1011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1" h="153">
                      <a:moveTo>
                        <a:pt x="858" y="153"/>
                      </a:moveTo>
                      <a:lnTo>
                        <a:pt x="0" y="153"/>
                      </a:lnTo>
                      <a:lnTo>
                        <a:pt x="154" y="0"/>
                      </a:lnTo>
                      <a:lnTo>
                        <a:pt x="1011" y="0"/>
                      </a:lnTo>
                      <a:lnTo>
                        <a:pt x="858" y="153"/>
                      </a:lnTo>
                      <a:close/>
                    </a:path>
                  </a:pathLst>
                </a:custGeom>
                <a:solidFill>
                  <a:srgbClr val="005B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044" name="Rectangle 205"/>
                <p:cNvSpPr>
                  <a:spLocks noChangeArrowheads="1"/>
                </p:cNvSpPr>
                <p:nvPr/>
              </p:nvSpPr>
              <p:spPr bwMode="auto">
                <a:xfrm>
                  <a:off x="3874" y="2433"/>
                  <a:ext cx="428" cy="325"/>
                </a:xfrm>
                <a:prstGeom prst="rect">
                  <a:avLst/>
                </a:prstGeom>
                <a:solidFill>
                  <a:srgbClr val="007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7034" name="Group 210"/>
              <p:cNvGrpSpPr>
                <a:grpSpLocks/>
              </p:cNvGrpSpPr>
              <p:nvPr/>
            </p:nvGrpSpPr>
            <p:grpSpPr bwMode="auto">
              <a:xfrm>
                <a:off x="4363" y="2357"/>
                <a:ext cx="506" cy="401"/>
                <a:chOff x="4363" y="2357"/>
                <a:chExt cx="506" cy="401"/>
              </a:xfrm>
            </p:grpSpPr>
            <p:sp>
              <p:nvSpPr>
                <p:cNvPr id="57039" name="Freeform 207"/>
                <p:cNvSpPr>
                  <a:spLocks/>
                </p:cNvSpPr>
                <p:nvPr/>
              </p:nvSpPr>
              <p:spPr bwMode="auto">
                <a:xfrm>
                  <a:off x="4792" y="2357"/>
                  <a:ext cx="77" cy="401"/>
                </a:xfrm>
                <a:custGeom>
                  <a:avLst/>
                  <a:gdLst>
                    <a:gd name="T0" fmla="*/ 0 w 153"/>
                    <a:gd name="T1" fmla="*/ 50 h 803"/>
                    <a:gd name="T2" fmla="*/ 0 w 153"/>
                    <a:gd name="T3" fmla="*/ 9 h 803"/>
                    <a:gd name="T4" fmla="*/ 10 w 153"/>
                    <a:gd name="T5" fmla="*/ 0 h 803"/>
                    <a:gd name="T6" fmla="*/ 10 w 153"/>
                    <a:gd name="T7" fmla="*/ 40 h 803"/>
                    <a:gd name="T8" fmla="*/ 0 w 153"/>
                    <a:gd name="T9" fmla="*/ 50 h 8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3"/>
                    <a:gd name="T16" fmla="*/ 0 h 803"/>
                    <a:gd name="T17" fmla="*/ 153 w 153"/>
                    <a:gd name="T18" fmla="*/ 803 h 8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3" h="803">
                      <a:moveTo>
                        <a:pt x="0" y="803"/>
                      </a:moveTo>
                      <a:lnTo>
                        <a:pt x="0" y="153"/>
                      </a:lnTo>
                      <a:lnTo>
                        <a:pt x="153" y="0"/>
                      </a:lnTo>
                      <a:lnTo>
                        <a:pt x="153" y="649"/>
                      </a:lnTo>
                      <a:lnTo>
                        <a:pt x="0" y="803"/>
                      </a:lnTo>
                      <a:close/>
                    </a:path>
                  </a:pathLst>
                </a:custGeom>
                <a:solidFill>
                  <a:srgbClr val="0087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040" name="Freeform 208"/>
                <p:cNvSpPr>
                  <a:spLocks/>
                </p:cNvSpPr>
                <p:nvPr/>
              </p:nvSpPr>
              <p:spPr bwMode="auto">
                <a:xfrm>
                  <a:off x="4363" y="2357"/>
                  <a:ext cx="506" cy="76"/>
                </a:xfrm>
                <a:custGeom>
                  <a:avLst/>
                  <a:gdLst>
                    <a:gd name="T0" fmla="*/ 54 w 1011"/>
                    <a:gd name="T1" fmla="*/ 9 h 153"/>
                    <a:gd name="T2" fmla="*/ 0 w 1011"/>
                    <a:gd name="T3" fmla="*/ 9 h 153"/>
                    <a:gd name="T4" fmla="*/ 10 w 1011"/>
                    <a:gd name="T5" fmla="*/ 0 h 153"/>
                    <a:gd name="T6" fmla="*/ 64 w 1011"/>
                    <a:gd name="T7" fmla="*/ 0 h 153"/>
                    <a:gd name="T8" fmla="*/ 54 w 1011"/>
                    <a:gd name="T9" fmla="*/ 9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1"/>
                    <a:gd name="T16" fmla="*/ 0 h 153"/>
                    <a:gd name="T17" fmla="*/ 1011 w 1011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1" h="153">
                      <a:moveTo>
                        <a:pt x="858" y="153"/>
                      </a:moveTo>
                      <a:lnTo>
                        <a:pt x="0" y="153"/>
                      </a:lnTo>
                      <a:lnTo>
                        <a:pt x="154" y="0"/>
                      </a:lnTo>
                      <a:lnTo>
                        <a:pt x="1011" y="0"/>
                      </a:lnTo>
                      <a:lnTo>
                        <a:pt x="858" y="153"/>
                      </a:lnTo>
                      <a:close/>
                    </a:path>
                  </a:pathLst>
                </a:custGeom>
                <a:solidFill>
                  <a:srgbClr val="005B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041" name="Rectangle 209"/>
                <p:cNvSpPr>
                  <a:spLocks noChangeArrowheads="1"/>
                </p:cNvSpPr>
                <p:nvPr/>
              </p:nvSpPr>
              <p:spPr bwMode="auto">
                <a:xfrm>
                  <a:off x="4363" y="2433"/>
                  <a:ext cx="429" cy="325"/>
                </a:xfrm>
                <a:prstGeom prst="rect">
                  <a:avLst/>
                </a:prstGeom>
                <a:solidFill>
                  <a:srgbClr val="007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7035" name="Group 214"/>
              <p:cNvGrpSpPr>
                <a:grpSpLocks/>
              </p:cNvGrpSpPr>
              <p:nvPr/>
            </p:nvGrpSpPr>
            <p:grpSpPr bwMode="auto">
              <a:xfrm>
                <a:off x="4853" y="2357"/>
                <a:ext cx="505" cy="401"/>
                <a:chOff x="4853" y="2357"/>
                <a:chExt cx="505" cy="401"/>
              </a:xfrm>
            </p:grpSpPr>
            <p:sp>
              <p:nvSpPr>
                <p:cNvPr id="57036" name="Freeform 211"/>
                <p:cNvSpPr>
                  <a:spLocks/>
                </p:cNvSpPr>
                <p:nvPr/>
              </p:nvSpPr>
              <p:spPr bwMode="auto">
                <a:xfrm>
                  <a:off x="5281" y="2357"/>
                  <a:ext cx="77" cy="401"/>
                </a:xfrm>
                <a:custGeom>
                  <a:avLst/>
                  <a:gdLst>
                    <a:gd name="T0" fmla="*/ 0 w 153"/>
                    <a:gd name="T1" fmla="*/ 50 h 803"/>
                    <a:gd name="T2" fmla="*/ 0 w 153"/>
                    <a:gd name="T3" fmla="*/ 9 h 803"/>
                    <a:gd name="T4" fmla="*/ 10 w 153"/>
                    <a:gd name="T5" fmla="*/ 0 h 803"/>
                    <a:gd name="T6" fmla="*/ 10 w 153"/>
                    <a:gd name="T7" fmla="*/ 40 h 803"/>
                    <a:gd name="T8" fmla="*/ 0 w 153"/>
                    <a:gd name="T9" fmla="*/ 50 h 8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3"/>
                    <a:gd name="T16" fmla="*/ 0 h 803"/>
                    <a:gd name="T17" fmla="*/ 153 w 153"/>
                    <a:gd name="T18" fmla="*/ 803 h 8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3" h="803">
                      <a:moveTo>
                        <a:pt x="0" y="803"/>
                      </a:moveTo>
                      <a:lnTo>
                        <a:pt x="0" y="153"/>
                      </a:lnTo>
                      <a:lnTo>
                        <a:pt x="153" y="0"/>
                      </a:lnTo>
                      <a:lnTo>
                        <a:pt x="153" y="649"/>
                      </a:lnTo>
                      <a:lnTo>
                        <a:pt x="0" y="803"/>
                      </a:lnTo>
                      <a:close/>
                    </a:path>
                  </a:pathLst>
                </a:custGeom>
                <a:solidFill>
                  <a:srgbClr val="0087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037" name="Freeform 212"/>
                <p:cNvSpPr>
                  <a:spLocks/>
                </p:cNvSpPr>
                <p:nvPr/>
              </p:nvSpPr>
              <p:spPr bwMode="auto">
                <a:xfrm>
                  <a:off x="4853" y="2357"/>
                  <a:ext cx="505" cy="76"/>
                </a:xfrm>
                <a:custGeom>
                  <a:avLst/>
                  <a:gdLst>
                    <a:gd name="T0" fmla="*/ 54 w 1010"/>
                    <a:gd name="T1" fmla="*/ 9 h 153"/>
                    <a:gd name="T2" fmla="*/ 0 w 1010"/>
                    <a:gd name="T3" fmla="*/ 9 h 153"/>
                    <a:gd name="T4" fmla="*/ 10 w 1010"/>
                    <a:gd name="T5" fmla="*/ 0 h 153"/>
                    <a:gd name="T6" fmla="*/ 63 w 1010"/>
                    <a:gd name="T7" fmla="*/ 0 h 153"/>
                    <a:gd name="T8" fmla="*/ 54 w 1010"/>
                    <a:gd name="T9" fmla="*/ 9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0"/>
                    <a:gd name="T16" fmla="*/ 0 h 153"/>
                    <a:gd name="T17" fmla="*/ 1010 w 1010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0" h="153">
                      <a:moveTo>
                        <a:pt x="857" y="153"/>
                      </a:moveTo>
                      <a:lnTo>
                        <a:pt x="0" y="153"/>
                      </a:lnTo>
                      <a:lnTo>
                        <a:pt x="153" y="0"/>
                      </a:lnTo>
                      <a:lnTo>
                        <a:pt x="1010" y="0"/>
                      </a:lnTo>
                      <a:lnTo>
                        <a:pt x="857" y="153"/>
                      </a:lnTo>
                      <a:close/>
                    </a:path>
                  </a:pathLst>
                </a:custGeom>
                <a:solidFill>
                  <a:srgbClr val="005B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038" name="Rectangle 213"/>
                <p:cNvSpPr>
                  <a:spLocks noChangeArrowheads="1"/>
                </p:cNvSpPr>
                <p:nvPr/>
              </p:nvSpPr>
              <p:spPr bwMode="auto">
                <a:xfrm>
                  <a:off x="4853" y="2433"/>
                  <a:ext cx="428" cy="325"/>
                </a:xfrm>
                <a:prstGeom prst="rect">
                  <a:avLst/>
                </a:prstGeom>
                <a:solidFill>
                  <a:srgbClr val="007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56364" name="Group 228"/>
            <p:cNvGrpSpPr>
              <a:grpSpLocks/>
            </p:cNvGrpSpPr>
            <p:nvPr/>
          </p:nvGrpSpPr>
          <p:grpSpPr bwMode="auto">
            <a:xfrm>
              <a:off x="3874" y="1996"/>
              <a:ext cx="1484" cy="401"/>
              <a:chOff x="3874" y="1996"/>
              <a:chExt cx="1484" cy="401"/>
            </a:xfrm>
          </p:grpSpPr>
          <p:grpSp>
            <p:nvGrpSpPr>
              <p:cNvPr id="57021" name="Group 219"/>
              <p:cNvGrpSpPr>
                <a:grpSpLocks/>
              </p:cNvGrpSpPr>
              <p:nvPr/>
            </p:nvGrpSpPr>
            <p:grpSpPr bwMode="auto">
              <a:xfrm>
                <a:off x="3874" y="1996"/>
                <a:ext cx="505" cy="401"/>
                <a:chOff x="3874" y="1996"/>
                <a:chExt cx="505" cy="401"/>
              </a:xfrm>
            </p:grpSpPr>
            <p:sp>
              <p:nvSpPr>
                <p:cNvPr id="57030" name="Freeform 216"/>
                <p:cNvSpPr>
                  <a:spLocks/>
                </p:cNvSpPr>
                <p:nvPr/>
              </p:nvSpPr>
              <p:spPr bwMode="auto">
                <a:xfrm>
                  <a:off x="4302" y="1996"/>
                  <a:ext cx="77" cy="401"/>
                </a:xfrm>
                <a:custGeom>
                  <a:avLst/>
                  <a:gdLst>
                    <a:gd name="T0" fmla="*/ 0 w 153"/>
                    <a:gd name="T1" fmla="*/ 50 h 803"/>
                    <a:gd name="T2" fmla="*/ 0 w 153"/>
                    <a:gd name="T3" fmla="*/ 9 h 803"/>
                    <a:gd name="T4" fmla="*/ 10 w 153"/>
                    <a:gd name="T5" fmla="*/ 0 h 803"/>
                    <a:gd name="T6" fmla="*/ 10 w 153"/>
                    <a:gd name="T7" fmla="*/ 40 h 803"/>
                    <a:gd name="T8" fmla="*/ 0 w 153"/>
                    <a:gd name="T9" fmla="*/ 50 h 8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3"/>
                    <a:gd name="T16" fmla="*/ 0 h 803"/>
                    <a:gd name="T17" fmla="*/ 153 w 153"/>
                    <a:gd name="T18" fmla="*/ 803 h 8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3" h="803">
                      <a:moveTo>
                        <a:pt x="0" y="803"/>
                      </a:moveTo>
                      <a:lnTo>
                        <a:pt x="0" y="153"/>
                      </a:lnTo>
                      <a:lnTo>
                        <a:pt x="153" y="0"/>
                      </a:lnTo>
                      <a:lnTo>
                        <a:pt x="153" y="649"/>
                      </a:lnTo>
                      <a:lnTo>
                        <a:pt x="0" y="803"/>
                      </a:lnTo>
                      <a:close/>
                    </a:path>
                  </a:pathLst>
                </a:custGeom>
                <a:solidFill>
                  <a:srgbClr val="5A87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031" name="Freeform 217"/>
                <p:cNvSpPr>
                  <a:spLocks/>
                </p:cNvSpPr>
                <p:nvPr/>
              </p:nvSpPr>
              <p:spPr bwMode="auto">
                <a:xfrm>
                  <a:off x="3874" y="1996"/>
                  <a:ext cx="505" cy="76"/>
                </a:xfrm>
                <a:custGeom>
                  <a:avLst/>
                  <a:gdLst>
                    <a:gd name="T0" fmla="*/ 53 w 1011"/>
                    <a:gd name="T1" fmla="*/ 9 h 153"/>
                    <a:gd name="T2" fmla="*/ 0 w 1011"/>
                    <a:gd name="T3" fmla="*/ 9 h 153"/>
                    <a:gd name="T4" fmla="*/ 9 w 1011"/>
                    <a:gd name="T5" fmla="*/ 0 h 153"/>
                    <a:gd name="T6" fmla="*/ 63 w 1011"/>
                    <a:gd name="T7" fmla="*/ 0 h 153"/>
                    <a:gd name="T8" fmla="*/ 53 w 1011"/>
                    <a:gd name="T9" fmla="*/ 9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1"/>
                    <a:gd name="T16" fmla="*/ 0 h 153"/>
                    <a:gd name="T17" fmla="*/ 1011 w 1011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1" h="153">
                      <a:moveTo>
                        <a:pt x="858" y="153"/>
                      </a:moveTo>
                      <a:lnTo>
                        <a:pt x="0" y="153"/>
                      </a:lnTo>
                      <a:lnTo>
                        <a:pt x="154" y="0"/>
                      </a:lnTo>
                      <a:lnTo>
                        <a:pt x="1011" y="0"/>
                      </a:lnTo>
                      <a:lnTo>
                        <a:pt x="858" y="153"/>
                      </a:lnTo>
                      <a:close/>
                    </a:path>
                  </a:pathLst>
                </a:custGeom>
                <a:solidFill>
                  <a:srgbClr val="3C5B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032" name="Rectangle 218"/>
                <p:cNvSpPr>
                  <a:spLocks noChangeArrowheads="1"/>
                </p:cNvSpPr>
                <p:nvPr/>
              </p:nvSpPr>
              <p:spPr bwMode="auto">
                <a:xfrm>
                  <a:off x="3874" y="2072"/>
                  <a:ext cx="428" cy="325"/>
                </a:xfrm>
                <a:prstGeom prst="rect">
                  <a:avLst/>
                </a:prstGeom>
                <a:solidFill>
                  <a:srgbClr val="4E75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7022" name="Group 223"/>
              <p:cNvGrpSpPr>
                <a:grpSpLocks/>
              </p:cNvGrpSpPr>
              <p:nvPr/>
            </p:nvGrpSpPr>
            <p:grpSpPr bwMode="auto">
              <a:xfrm>
                <a:off x="4363" y="1996"/>
                <a:ext cx="506" cy="401"/>
                <a:chOff x="4363" y="1996"/>
                <a:chExt cx="506" cy="401"/>
              </a:xfrm>
            </p:grpSpPr>
            <p:sp>
              <p:nvSpPr>
                <p:cNvPr id="57027" name="Freeform 220"/>
                <p:cNvSpPr>
                  <a:spLocks/>
                </p:cNvSpPr>
                <p:nvPr/>
              </p:nvSpPr>
              <p:spPr bwMode="auto">
                <a:xfrm>
                  <a:off x="4792" y="1996"/>
                  <a:ext cx="77" cy="401"/>
                </a:xfrm>
                <a:custGeom>
                  <a:avLst/>
                  <a:gdLst>
                    <a:gd name="T0" fmla="*/ 0 w 153"/>
                    <a:gd name="T1" fmla="*/ 50 h 803"/>
                    <a:gd name="T2" fmla="*/ 0 w 153"/>
                    <a:gd name="T3" fmla="*/ 9 h 803"/>
                    <a:gd name="T4" fmla="*/ 10 w 153"/>
                    <a:gd name="T5" fmla="*/ 0 h 803"/>
                    <a:gd name="T6" fmla="*/ 10 w 153"/>
                    <a:gd name="T7" fmla="*/ 40 h 803"/>
                    <a:gd name="T8" fmla="*/ 0 w 153"/>
                    <a:gd name="T9" fmla="*/ 50 h 8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3"/>
                    <a:gd name="T16" fmla="*/ 0 h 803"/>
                    <a:gd name="T17" fmla="*/ 153 w 153"/>
                    <a:gd name="T18" fmla="*/ 803 h 8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3" h="803">
                      <a:moveTo>
                        <a:pt x="0" y="803"/>
                      </a:moveTo>
                      <a:lnTo>
                        <a:pt x="0" y="153"/>
                      </a:lnTo>
                      <a:lnTo>
                        <a:pt x="153" y="0"/>
                      </a:lnTo>
                      <a:lnTo>
                        <a:pt x="153" y="649"/>
                      </a:lnTo>
                      <a:lnTo>
                        <a:pt x="0" y="803"/>
                      </a:lnTo>
                      <a:close/>
                    </a:path>
                  </a:pathLst>
                </a:custGeom>
                <a:solidFill>
                  <a:srgbClr val="5A87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028" name="Freeform 221"/>
                <p:cNvSpPr>
                  <a:spLocks/>
                </p:cNvSpPr>
                <p:nvPr/>
              </p:nvSpPr>
              <p:spPr bwMode="auto">
                <a:xfrm>
                  <a:off x="4363" y="1996"/>
                  <a:ext cx="506" cy="76"/>
                </a:xfrm>
                <a:custGeom>
                  <a:avLst/>
                  <a:gdLst>
                    <a:gd name="T0" fmla="*/ 54 w 1011"/>
                    <a:gd name="T1" fmla="*/ 9 h 153"/>
                    <a:gd name="T2" fmla="*/ 0 w 1011"/>
                    <a:gd name="T3" fmla="*/ 9 h 153"/>
                    <a:gd name="T4" fmla="*/ 10 w 1011"/>
                    <a:gd name="T5" fmla="*/ 0 h 153"/>
                    <a:gd name="T6" fmla="*/ 64 w 1011"/>
                    <a:gd name="T7" fmla="*/ 0 h 153"/>
                    <a:gd name="T8" fmla="*/ 54 w 1011"/>
                    <a:gd name="T9" fmla="*/ 9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1"/>
                    <a:gd name="T16" fmla="*/ 0 h 153"/>
                    <a:gd name="T17" fmla="*/ 1011 w 1011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1" h="153">
                      <a:moveTo>
                        <a:pt x="858" y="153"/>
                      </a:moveTo>
                      <a:lnTo>
                        <a:pt x="0" y="153"/>
                      </a:lnTo>
                      <a:lnTo>
                        <a:pt x="154" y="0"/>
                      </a:lnTo>
                      <a:lnTo>
                        <a:pt x="1011" y="0"/>
                      </a:lnTo>
                      <a:lnTo>
                        <a:pt x="858" y="153"/>
                      </a:lnTo>
                      <a:close/>
                    </a:path>
                  </a:pathLst>
                </a:custGeom>
                <a:solidFill>
                  <a:srgbClr val="3C5B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029" name="Rectangle 222"/>
                <p:cNvSpPr>
                  <a:spLocks noChangeArrowheads="1"/>
                </p:cNvSpPr>
                <p:nvPr/>
              </p:nvSpPr>
              <p:spPr bwMode="auto">
                <a:xfrm>
                  <a:off x="4363" y="2072"/>
                  <a:ext cx="429" cy="325"/>
                </a:xfrm>
                <a:prstGeom prst="rect">
                  <a:avLst/>
                </a:prstGeom>
                <a:solidFill>
                  <a:srgbClr val="4E75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7023" name="Group 227"/>
              <p:cNvGrpSpPr>
                <a:grpSpLocks/>
              </p:cNvGrpSpPr>
              <p:nvPr/>
            </p:nvGrpSpPr>
            <p:grpSpPr bwMode="auto">
              <a:xfrm>
                <a:off x="4853" y="1996"/>
                <a:ext cx="505" cy="401"/>
                <a:chOff x="4853" y="1996"/>
                <a:chExt cx="505" cy="401"/>
              </a:xfrm>
            </p:grpSpPr>
            <p:sp>
              <p:nvSpPr>
                <p:cNvPr id="57024" name="Freeform 224"/>
                <p:cNvSpPr>
                  <a:spLocks/>
                </p:cNvSpPr>
                <p:nvPr/>
              </p:nvSpPr>
              <p:spPr bwMode="auto">
                <a:xfrm>
                  <a:off x="5281" y="1996"/>
                  <a:ext cx="77" cy="401"/>
                </a:xfrm>
                <a:custGeom>
                  <a:avLst/>
                  <a:gdLst>
                    <a:gd name="T0" fmla="*/ 0 w 153"/>
                    <a:gd name="T1" fmla="*/ 50 h 803"/>
                    <a:gd name="T2" fmla="*/ 0 w 153"/>
                    <a:gd name="T3" fmla="*/ 9 h 803"/>
                    <a:gd name="T4" fmla="*/ 10 w 153"/>
                    <a:gd name="T5" fmla="*/ 0 h 803"/>
                    <a:gd name="T6" fmla="*/ 10 w 153"/>
                    <a:gd name="T7" fmla="*/ 40 h 803"/>
                    <a:gd name="T8" fmla="*/ 0 w 153"/>
                    <a:gd name="T9" fmla="*/ 50 h 8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3"/>
                    <a:gd name="T16" fmla="*/ 0 h 803"/>
                    <a:gd name="T17" fmla="*/ 153 w 153"/>
                    <a:gd name="T18" fmla="*/ 803 h 8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3" h="803">
                      <a:moveTo>
                        <a:pt x="0" y="803"/>
                      </a:moveTo>
                      <a:lnTo>
                        <a:pt x="0" y="153"/>
                      </a:lnTo>
                      <a:lnTo>
                        <a:pt x="153" y="0"/>
                      </a:lnTo>
                      <a:lnTo>
                        <a:pt x="153" y="649"/>
                      </a:lnTo>
                      <a:lnTo>
                        <a:pt x="0" y="803"/>
                      </a:lnTo>
                      <a:close/>
                    </a:path>
                  </a:pathLst>
                </a:custGeom>
                <a:solidFill>
                  <a:srgbClr val="5A87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025" name="Freeform 225"/>
                <p:cNvSpPr>
                  <a:spLocks/>
                </p:cNvSpPr>
                <p:nvPr/>
              </p:nvSpPr>
              <p:spPr bwMode="auto">
                <a:xfrm>
                  <a:off x="4853" y="1996"/>
                  <a:ext cx="505" cy="76"/>
                </a:xfrm>
                <a:custGeom>
                  <a:avLst/>
                  <a:gdLst>
                    <a:gd name="T0" fmla="*/ 54 w 1010"/>
                    <a:gd name="T1" fmla="*/ 9 h 153"/>
                    <a:gd name="T2" fmla="*/ 0 w 1010"/>
                    <a:gd name="T3" fmla="*/ 9 h 153"/>
                    <a:gd name="T4" fmla="*/ 10 w 1010"/>
                    <a:gd name="T5" fmla="*/ 0 h 153"/>
                    <a:gd name="T6" fmla="*/ 63 w 1010"/>
                    <a:gd name="T7" fmla="*/ 0 h 153"/>
                    <a:gd name="T8" fmla="*/ 54 w 1010"/>
                    <a:gd name="T9" fmla="*/ 9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0"/>
                    <a:gd name="T16" fmla="*/ 0 h 153"/>
                    <a:gd name="T17" fmla="*/ 1010 w 1010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0" h="153">
                      <a:moveTo>
                        <a:pt x="857" y="153"/>
                      </a:moveTo>
                      <a:lnTo>
                        <a:pt x="0" y="153"/>
                      </a:lnTo>
                      <a:lnTo>
                        <a:pt x="153" y="0"/>
                      </a:lnTo>
                      <a:lnTo>
                        <a:pt x="1010" y="0"/>
                      </a:lnTo>
                      <a:lnTo>
                        <a:pt x="857" y="153"/>
                      </a:lnTo>
                      <a:close/>
                    </a:path>
                  </a:pathLst>
                </a:custGeom>
                <a:solidFill>
                  <a:srgbClr val="3C5B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026" name="Rectangle 226"/>
                <p:cNvSpPr>
                  <a:spLocks noChangeArrowheads="1"/>
                </p:cNvSpPr>
                <p:nvPr/>
              </p:nvSpPr>
              <p:spPr bwMode="auto">
                <a:xfrm>
                  <a:off x="4853" y="2072"/>
                  <a:ext cx="428" cy="325"/>
                </a:xfrm>
                <a:prstGeom prst="rect">
                  <a:avLst/>
                </a:prstGeom>
                <a:solidFill>
                  <a:srgbClr val="4E75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56365" name="Group 241"/>
            <p:cNvGrpSpPr>
              <a:grpSpLocks/>
            </p:cNvGrpSpPr>
            <p:nvPr/>
          </p:nvGrpSpPr>
          <p:grpSpPr bwMode="auto">
            <a:xfrm>
              <a:off x="3874" y="1635"/>
              <a:ext cx="1484" cy="401"/>
              <a:chOff x="3874" y="1635"/>
              <a:chExt cx="1484" cy="401"/>
            </a:xfrm>
          </p:grpSpPr>
          <p:grpSp>
            <p:nvGrpSpPr>
              <p:cNvPr id="57009" name="Group 232"/>
              <p:cNvGrpSpPr>
                <a:grpSpLocks/>
              </p:cNvGrpSpPr>
              <p:nvPr/>
            </p:nvGrpSpPr>
            <p:grpSpPr bwMode="auto">
              <a:xfrm>
                <a:off x="3874" y="1635"/>
                <a:ext cx="505" cy="401"/>
                <a:chOff x="3874" y="1635"/>
                <a:chExt cx="505" cy="401"/>
              </a:xfrm>
            </p:grpSpPr>
            <p:sp>
              <p:nvSpPr>
                <p:cNvPr id="57018" name="Freeform 229"/>
                <p:cNvSpPr>
                  <a:spLocks/>
                </p:cNvSpPr>
                <p:nvPr/>
              </p:nvSpPr>
              <p:spPr bwMode="auto">
                <a:xfrm>
                  <a:off x="4302" y="1635"/>
                  <a:ext cx="77" cy="401"/>
                </a:xfrm>
                <a:custGeom>
                  <a:avLst/>
                  <a:gdLst>
                    <a:gd name="T0" fmla="*/ 0 w 153"/>
                    <a:gd name="T1" fmla="*/ 50 h 803"/>
                    <a:gd name="T2" fmla="*/ 0 w 153"/>
                    <a:gd name="T3" fmla="*/ 9 h 803"/>
                    <a:gd name="T4" fmla="*/ 10 w 153"/>
                    <a:gd name="T5" fmla="*/ 0 h 803"/>
                    <a:gd name="T6" fmla="*/ 10 w 153"/>
                    <a:gd name="T7" fmla="*/ 40 h 803"/>
                    <a:gd name="T8" fmla="*/ 0 w 153"/>
                    <a:gd name="T9" fmla="*/ 50 h 8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3"/>
                    <a:gd name="T16" fmla="*/ 0 h 803"/>
                    <a:gd name="T17" fmla="*/ 153 w 153"/>
                    <a:gd name="T18" fmla="*/ 803 h 8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3" h="803">
                      <a:moveTo>
                        <a:pt x="0" y="803"/>
                      </a:moveTo>
                      <a:lnTo>
                        <a:pt x="0" y="153"/>
                      </a:lnTo>
                      <a:lnTo>
                        <a:pt x="153" y="0"/>
                      </a:lnTo>
                      <a:lnTo>
                        <a:pt x="153" y="649"/>
                      </a:lnTo>
                      <a:lnTo>
                        <a:pt x="0" y="803"/>
                      </a:lnTo>
                      <a:close/>
                    </a:path>
                  </a:pathLst>
                </a:custGeom>
                <a:solidFill>
                  <a:srgbClr val="B4D0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019" name="Freeform 230"/>
                <p:cNvSpPr>
                  <a:spLocks/>
                </p:cNvSpPr>
                <p:nvPr/>
              </p:nvSpPr>
              <p:spPr bwMode="auto">
                <a:xfrm>
                  <a:off x="3874" y="1635"/>
                  <a:ext cx="505" cy="76"/>
                </a:xfrm>
                <a:custGeom>
                  <a:avLst/>
                  <a:gdLst>
                    <a:gd name="T0" fmla="*/ 53 w 1011"/>
                    <a:gd name="T1" fmla="*/ 9 h 153"/>
                    <a:gd name="T2" fmla="*/ 0 w 1011"/>
                    <a:gd name="T3" fmla="*/ 9 h 153"/>
                    <a:gd name="T4" fmla="*/ 9 w 1011"/>
                    <a:gd name="T5" fmla="*/ 0 h 153"/>
                    <a:gd name="T6" fmla="*/ 63 w 1011"/>
                    <a:gd name="T7" fmla="*/ 0 h 153"/>
                    <a:gd name="T8" fmla="*/ 53 w 1011"/>
                    <a:gd name="T9" fmla="*/ 9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1"/>
                    <a:gd name="T16" fmla="*/ 0 h 153"/>
                    <a:gd name="T17" fmla="*/ 1011 w 1011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1" h="153">
                      <a:moveTo>
                        <a:pt x="858" y="153"/>
                      </a:moveTo>
                      <a:lnTo>
                        <a:pt x="0" y="153"/>
                      </a:lnTo>
                      <a:lnTo>
                        <a:pt x="154" y="0"/>
                      </a:lnTo>
                      <a:lnTo>
                        <a:pt x="1011" y="0"/>
                      </a:lnTo>
                      <a:lnTo>
                        <a:pt x="858" y="153"/>
                      </a:lnTo>
                      <a:close/>
                    </a:path>
                  </a:pathLst>
                </a:custGeom>
                <a:solidFill>
                  <a:srgbClr val="798C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020" name="Rectangle 231"/>
                <p:cNvSpPr>
                  <a:spLocks noChangeArrowheads="1"/>
                </p:cNvSpPr>
                <p:nvPr/>
              </p:nvSpPr>
              <p:spPr bwMode="auto">
                <a:xfrm>
                  <a:off x="3874" y="1711"/>
                  <a:ext cx="428" cy="325"/>
                </a:xfrm>
                <a:prstGeom prst="rect">
                  <a:avLst/>
                </a:prstGeom>
                <a:solidFill>
                  <a:srgbClr val="9CB5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7010" name="Group 236"/>
              <p:cNvGrpSpPr>
                <a:grpSpLocks/>
              </p:cNvGrpSpPr>
              <p:nvPr/>
            </p:nvGrpSpPr>
            <p:grpSpPr bwMode="auto">
              <a:xfrm>
                <a:off x="4363" y="1635"/>
                <a:ext cx="506" cy="401"/>
                <a:chOff x="4363" y="1635"/>
                <a:chExt cx="506" cy="401"/>
              </a:xfrm>
            </p:grpSpPr>
            <p:sp>
              <p:nvSpPr>
                <p:cNvPr id="57015" name="Freeform 233"/>
                <p:cNvSpPr>
                  <a:spLocks/>
                </p:cNvSpPr>
                <p:nvPr/>
              </p:nvSpPr>
              <p:spPr bwMode="auto">
                <a:xfrm>
                  <a:off x="4792" y="1635"/>
                  <a:ext cx="77" cy="401"/>
                </a:xfrm>
                <a:custGeom>
                  <a:avLst/>
                  <a:gdLst>
                    <a:gd name="T0" fmla="*/ 0 w 153"/>
                    <a:gd name="T1" fmla="*/ 50 h 803"/>
                    <a:gd name="T2" fmla="*/ 0 w 153"/>
                    <a:gd name="T3" fmla="*/ 9 h 803"/>
                    <a:gd name="T4" fmla="*/ 10 w 153"/>
                    <a:gd name="T5" fmla="*/ 0 h 803"/>
                    <a:gd name="T6" fmla="*/ 10 w 153"/>
                    <a:gd name="T7" fmla="*/ 40 h 803"/>
                    <a:gd name="T8" fmla="*/ 0 w 153"/>
                    <a:gd name="T9" fmla="*/ 50 h 8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3"/>
                    <a:gd name="T16" fmla="*/ 0 h 803"/>
                    <a:gd name="T17" fmla="*/ 153 w 153"/>
                    <a:gd name="T18" fmla="*/ 803 h 8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3" h="803">
                      <a:moveTo>
                        <a:pt x="0" y="803"/>
                      </a:moveTo>
                      <a:lnTo>
                        <a:pt x="0" y="153"/>
                      </a:lnTo>
                      <a:lnTo>
                        <a:pt x="153" y="0"/>
                      </a:lnTo>
                      <a:lnTo>
                        <a:pt x="153" y="649"/>
                      </a:lnTo>
                      <a:lnTo>
                        <a:pt x="0" y="803"/>
                      </a:lnTo>
                      <a:close/>
                    </a:path>
                  </a:pathLst>
                </a:custGeom>
                <a:solidFill>
                  <a:srgbClr val="B4D0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016" name="Freeform 234"/>
                <p:cNvSpPr>
                  <a:spLocks/>
                </p:cNvSpPr>
                <p:nvPr/>
              </p:nvSpPr>
              <p:spPr bwMode="auto">
                <a:xfrm>
                  <a:off x="4363" y="1635"/>
                  <a:ext cx="506" cy="76"/>
                </a:xfrm>
                <a:custGeom>
                  <a:avLst/>
                  <a:gdLst>
                    <a:gd name="T0" fmla="*/ 54 w 1011"/>
                    <a:gd name="T1" fmla="*/ 9 h 153"/>
                    <a:gd name="T2" fmla="*/ 0 w 1011"/>
                    <a:gd name="T3" fmla="*/ 9 h 153"/>
                    <a:gd name="T4" fmla="*/ 10 w 1011"/>
                    <a:gd name="T5" fmla="*/ 0 h 153"/>
                    <a:gd name="T6" fmla="*/ 64 w 1011"/>
                    <a:gd name="T7" fmla="*/ 0 h 153"/>
                    <a:gd name="T8" fmla="*/ 54 w 1011"/>
                    <a:gd name="T9" fmla="*/ 9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1"/>
                    <a:gd name="T16" fmla="*/ 0 h 153"/>
                    <a:gd name="T17" fmla="*/ 1011 w 1011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1" h="153">
                      <a:moveTo>
                        <a:pt x="858" y="153"/>
                      </a:moveTo>
                      <a:lnTo>
                        <a:pt x="0" y="153"/>
                      </a:lnTo>
                      <a:lnTo>
                        <a:pt x="154" y="0"/>
                      </a:lnTo>
                      <a:lnTo>
                        <a:pt x="1011" y="0"/>
                      </a:lnTo>
                      <a:lnTo>
                        <a:pt x="858" y="153"/>
                      </a:lnTo>
                      <a:close/>
                    </a:path>
                  </a:pathLst>
                </a:custGeom>
                <a:solidFill>
                  <a:srgbClr val="798C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017" name="Rectangle 235"/>
                <p:cNvSpPr>
                  <a:spLocks noChangeArrowheads="1"/>
                </p:cNvSpPr>
                <p:nvPr/>
              </p:nvSpPr>
              <p:spPr bwMode="auto">
                <a:xfrm>
                  <a:off x="4363" y="1711"/>
                  <a:ext cx="429" cy="325"/>
                </a:xfrm>
                <a:prstGeom prst="rect">
                  <a:avLst/>
                </a:prstGeom>
                <a:solidFill>
                  <a:srgbClr val="9CB5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7011" name="Group 240"/>
              <p:cNvGrpSpPr>
                <a:grpSpLocks/>
              </p:cNvGrpSpPr>
              <p:nvPr/>
            </p:nvGrpSpPr>
            <p:grpSpPr bwMode="auto">
              <a:xfrm>
                <a:off x="4853" y="1635"/>
                <a:ext cx="505" cy="401"/>
                <a:chOff x="4853" y="1635"/>
                <a:chExt cx="505" cy="401"/>
              </a:xfrm>
            </p:grpSpPr>
            <p:sp>
              <p:nvSpPr>
                <p:cNvPr id="57012" name="Freeform 237"/>
                <p:cNvSpPr>
                  <a:spLocks/>
                </p:cNvSpPr>
                <p:nvPr/>
              </p:nvSpPr>
              <p:spPr bwMode="auto">
                <a:xfrm>
                  <a:off x="5281" y="1635"/>
                  <a:ext cx="77" cy="401"/>
                </a:xfrm>
                <a:custGeom>
                  <a:avLst/>
                  <a:gdLst>
                    <a:gd name="T0" fmla="*/ 0 w 153"/>
                    <a:gd name="T1" fmla="*/ 50 h 803"/>
                    <a:gd name="T2" fmla="*/ 0 w 153"/>
                    <a:gd name="T3" fmla="*/ 9 h 803"/>
                    <a:gd name="T4" fmla="*/ 10 w 153"/>
                    <a:gd name="T5" fmla="*/ 0 h 803"/>
                    <a:gd name="T6" fmla="*/ 10 w 153"/>
                    <a:gd name="T7" fmla="*/ 40 h 803"/>
                    <a:gd name="T8" fmla="*/ 0 w 153"/>
                    <a:gd name="T9" fmla="*/ 50 h 8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3"/>
                    <a:gd name="T16" fmla="*/ 0 h 803"/>
                    <a:gd name="T17" fmla="*/ 153 w 153"/>
                    <a:gd name="T18" fmla="*/ 803 h 8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3" h="803">
                      <a:moveTo>
                        <a:pt x="0" y="803"/>
                      </a:moveTo>
                      <a:lnTo>
                        <a:pt x="0" y="153"/>
                      </a:lnTo>
                      <a:lnTo>
                        <a:pt x="153" y="0"/>
                      </a:lnTo>
                      <a:lnTo>
                        <a:pt x="153" y="649"/>
                      </a:lnTo>
                      <a:lnTo>
                        <a:pt x="0" y="803"/>
                      </a:lnTo>
                      <a:close/>
                    </a:path>
                  </a:pathLst>
                </a:custGeom>
                <a:solidFill>
                  <a:srgbClr val="B4D0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013" name="Freeform 238"/>
                <p:cNvSpPr>
                  <a:spLocks/>
                </p:cNvSpPr>
                <p:nvPr/>
              </p:nvSpPr>
              <p:spPr bwMode="auto">
                <a:xfrm>
                  <a:off x="4853" y="1635"/>
                  <a:ext cx="505" cy="76"/>
                </a:xfrm>
                <a:custGeom>
                  <a:avLst/>
                  <a:gdLst>
                    <a:gd name="T0" fmla="*/ 54 w 1010"/>
                    <a:gd name="T1" fmla="*/ 9 h 153"/>
                    <a:gd name="T2" fmla="*/ 0 w 1010"/>
                    <a:gd name="T3" fmla="*/ 9 h 153"/>
                    <a:gd name="T4" fmla="*/ 10 w 1010"/>
                    <a:gd name="T5" fmla="*/ 0 h 153"/>
                    <a:gd name="T6" fmla="*/ 63 w 1010"/>
                    <a:gd name="T7" fmla="*/ 0 h 153"/>
                    <a:gd name="T8" fmla="*/ 54 w 1010"/>
                    <a:gd name="T9" fmla="*/ 9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0"/>
                    <a:gd name="T16" fmla="*/ 0 h 153"/>
                    <a:gd name="T17" fmla="*/ 1010 w 1010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0" h="153">
                      <a:moveTo>
                        <a:pt x="857" y="153"/>
                      </a:moveTo>
                      <a:lnTo>
                        <a:pt x="0" y="153"/>
                      </a:lnTo>
                      <a:lnTo>
                        <a:pt x="153" y="0"/>
                      </a:lnTo>
                      <a:lnTo>
                        <a:pt x="1010" y="0"/>
                      </a:lnTo>
                      <a:lnTo>
                        <a:pt x="857" y="153"/>
                      </a:lnTo>
                      <a:close/>
                    </a:path>
                  </a:pathLst>
                </a:custGeom>
                <a:solidFill>
                  <a:srgbClr val="798C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014" name="Rectangle 239"/>
                <p:cNvSpPr>
                  <a:spLocks noChangeArrowheads="1"/>
                </p:cNvSpPr>
                <p:nvPr/>
              </p:nvSpPr>
              <p:spPr bwMode="auto">
                <a:xfrm>
                  <a:off x="4853" y="1711"/>
                  <a:ext cx="428" cy="325"/>
                </a:xfrm>
                <a:prstGeom prst="rect">
                  <a:avLst/>
                </a:prstGeom>
                <a:solidFill>
                  <a:srgbClr val="9CB5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56366" name="Group 254"/>
            <p:cNvGrpSpPr>
              <a:grpSpLocks/>
            </p:cNvGrpSpPr>
            <p:nvPr/>
          </p:nvGrpSpPr>
          <p:grpSpPr bwMode="auto">
            <a:xfrm>
              <a:off x="3874" y="1274"/>
              <a:ext cx="1484" cy="401"/>
              <a:chOff x="3874" y="1274"/>
              <a:chExt cx="1484" cy="401"/>
            </a:xfrm>
          </p:grpSpPr>
          <p:grpSp>
            <p:nvGrpSpPr>
              <p:cNvPr id="56997" name="Group 245"/>
              <p:cNvGrpSpPr>
                <a:grpSpLocks/>
              </p:cNvGrpSpPr>
              <p:nvPr/>
            </p:nvGrpSpPr>
            <p:grpSpPr bwMode="auto">
              <a:xfrm>
                <a:off x="3874" y="1274"/>
                <a:ext cx="505" cy="401"/>
                <a:chOff x="3874" y="1274"/>
                <a:chExt cx="505" cy="401"/>
              </a:xfrm>
            </p:grpSpPr>
            <p:sp>
              <p:nvSpPr>
                <p:cNvPr id="57006" name="Freeform 242"/>
                <p:cNvSpPr>
                  <a:spLocks/>
                </p:cNvSpPr>
                <p:nvPr/>
              </p:nvSpPr>
              <p:spPr bwMode="auto">
                <a:xfrm>
                  <a:off x="4302" y="1274"/>
                  <a:ext cx="77" cy="401"/>
                </a:xfrm>
                <a:custGeom>
                  <a:avLst/>
                  <a:gdLst>
                    <a:gd name="T0" fmla="*/ 0 w 153"/>
                    <a:gd name="T1" fmla="*/ 50 h 803"/>
                    <a:gd name="T2" fmla="*/ 0 w 153"/>
                    <a:gd name="T3" fmla="*/ 9 h 803"/>
                    <a:gd name="T4" fmla="*/ 10 w 153"/>
                    <a:gd name="T5" fmla="*/ 0 h 803"/>
                    <a:gd name="T6" fmla="*/ 10 w 153"/>
                    <a:gd name="T7" fmla="*/ 40 h 803"/>
                    <a:gd name="T8" fmla="*/ 0 w 153"/>
                    <a:gd name="T9" fmla="*/ 50 h 8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3"/>
                    <a:gd name="T16" fmla="*/ 0 h 803"/>
                    <a:gd name="T17" fmla="*/ 153 w 153"/>
                    <a:gd name="T18" fmla="*/ 803 h 8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3" h="803">
                      <a:moveTo>
                        <a:pt x="0" y="803"/>
                      </a:moveTo>
                      <a:lnTo>
                        <a:pt x="0" y="153"/>
                      </a:lnTo>
                      <a:lnTo>
                        <a:pt x="153" y="0"/>
                      </a:lnTo>
                      <a:lnTo>
                        <a:pt x="153" y="649"/>
                      </a:lnTo>
                      <a:lnTo>
                        <a:pt x="0" y="803"/>
                      </a:lnTo>
                      <a:close/>
                    </a:path>
                  </a:pathLst>
                </a:custGeom>
                <a:solidFill>
                  <a:srgbClr val="CFE1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007" name="Freeform 243"/>
                <p:cNvSpPr>
                  <a:spLocks/>
                </p:cNvSpPr>
                <p:nvPr/>
              </p:nvSpPr>
              <p:spPr bwMode="auto">
                <a:xfrm>
                  <a:off x="3874" y="1274"/>
                  <a:ext cx="505" cy="76"/>
                </a:xfrm>
                <a:custGeom>
                  <a:avLst/>
                  <a:gdLst>
                    <a:gd name="T0" fmla="*/ 53 w 1011"/>
                    <a:gd name="T1" fmla="*/ 9 h 153"/>
                    <a:gd name="T2" fmla="*/ 0 w 1011"/>
                    <a:gd name="T3" fmla="*/ 9 h 153"/>
                    <a:gd name="T4" fmla="*/ 9 w 1011"/>
                    <a:gd name="T5" fmla="*/ 0 h 153"/>
                    <a:gd name="T6" fmla="*/ 63 w 1011"/>
                    <a:gd name="T7" fmla="*/ 0 h 153"/>
                    <a:gd name="T8" fmla="*/ 53 w 1011"/>
                    <a:gd name="T9" fmla="*/ 9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1"/>
                    <a:gd name="T16" fmla="*/ 0 h 153"/>
                    <a:gd name="T17" fmla="*/ 1011 w 1011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1" h="153">
                      <a:moveTo>
                        <a:pt x="858" y="153"/>
                      </a:moveTo>
                      <a:lnTo>
                        <a:pt x="0" y="153"/>
                      </a:lnTo>
                      <a:lnTo>
                        <a:pt x="154" y="0"/>
                      </a:lnTo>
                      <a:lnTo>
                        <a:pt x="1011" y="0"/>
                      </a:lnTo>
                      <a:lnTo>
                        <a:pt x="858" y="153"/>
                      </a:lnTo>
                      <a:close/>
                    </a:path>
                  </a:pathLst>
                </a:custGeom>
                <a:solidFill>
                  <a:srgbClr val="8C98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008" name="Rectangle 244"/>
                <p:cNvSpPr>
                  <a:spLocks noChangeArrowheads="1"/>
                </p:cNvSpPr>
                <p:nvPr/>
              </p:nvSpPr>
              <p:spPr bwMode="auto">
                <a:xfrm>
                  <a:off x="3874" y="1350"/>
                  <a:ext cx="428" cy="325"/>
                </a:xfrm>
                <a:prstGeom prst="rect">
                  <a:avLst/>
                </a:prstGeom>
                <a:solidFill>
                  <a:srgbClr val="B4C4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6998" name="Group 249"/>
              <p:cNvGrpSpPr>
                <a:grpSpLocks/>
              </p:cNvGrpSpPr>
              <p:nvPr/>
            </p:nvGrpSpPr>
            <p:grpSpPr bwMode="auto">
              <a:xfrm>
                <a:off x="4363" y="1274"/>
                <a:ext cx="506" cy="401"/>
                <a:chOff x="4363" y="1274"/>
                <a:chExt cx="506" cy="401"/>
              </a:xfrm>
            </p:grpSpPr>
            <p:sp>
              <p:nvSpPr>
                <p:cNvPr id="57003" name="Freeform 246"/>
                <p:cNvSpPr>
                  <a:spLocks/>
                </p:cNvSpPr>
                <p:nvPr/>
              </p:nvSpPr>
              <p:spPr bwMode="auto">
                <a:xfrm>
                  <a:off x="4792" y="1274"/>
                  <a:ext cx="77" cy="401"/>
                </a:xfrm>
                <a:custGeom>
                  <a:avLst/>
                  <a:gdLst>
                    <a:gd name="T0" fmla="*/ 0 w 153"/>
                    <a:gd name="T1" fmla="*/ 50 h 803"/>
                    <a:gd name="T2" fmla="*/ 0 w 153"/>
                    <a:gd name="T3" fmla="*/ 9 h 803"/>
                    <a:gd name="T4" fmla="*/ 10 w 153"/>
                    <a:gd name="T5" fmla="*/ 0 h 803"/>
                    <a:gd name="T6" fmla="*/ 10 w 153"/>
                    <a:gd name="T7" fmla="*/ 40 h 803"/>
                    <a:gd name="T8" fmla="*/ 0 w 153"/>
                    <a:gd name="T9" fmla="*/ 50 h 8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3"/>
                    <a:gd name="T16" fmla="*/ 0 h 803"/>
                    <a:gd name="T17" fmla="*/ 153 w 153"/>
                    <a:gd name="T18" fmla="*/ 803 h 8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3" h="803">
                      <a:moveTo>
                        <a:pt x="0" y="803"/>
                      </a:moveTo>
                      <a:lnTo>
                        <a:pt x="0" y="153"/>
                      </a:lnTo>
                      <a:lnTo>
                        <a:pt x="153" y="0"/>
                      </a:lnTo>
                      <a:lnTo>
                        <a:pt x="153" y="649"/>
                      </a:lnTo>
                      <a:lnTo>
                        <a:pt x="0" y="803"/>
                      </a:lnTo>
                      <a:close/>
                    </a:path>
                  </a:pathLst>
                </a:custGeom>
                <a:solidFill>
                  <a:srgbClr val="CFE1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004" name="Freeform 247"/>
                <p:cNvSpPr>
                  <a:spLocks/>
                </p:cNvSpPr>
                <p:nvPr/>
              </p:nvSpPr>
              <p:spPr bwMode="auto">
                <a:xfrm>
                  <a:off x="4363" y="1274"/>
                  <a:ext cx="506" cy="76"/>
                </a:xfrm>
                <a:custGeom>
                  <a:avLst/>
                  <a:gdLst>
                    <a:gd name="T0" fmla="*/ 54 w 1011"/>
                    <a:gd name="T1" fmla="*/ 9 h 153"/>
                    <a:gd name="T2" fmla="*/ 0 w 1011"/>
                    <a:gd name="T3" fmla="*/ 9 h 153"/>
                    <a:gd name="T4" fmla="*/ 10 w 1011"/>
                    <a:gd name="T5" fmla="*/ 0 h 153"/>
                    <a:gd name="T6" fmla="*/ 64 w 1011"/>
                    <a:gd name="T7" fmla="*/ 0 h 153"/>
                    <a:gd name="T8" fmla="*/ 54 w 1011"/>
                    <a:gd name="T9" fmla="*/ 9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1"/>
                    <a:gd name="T16" fmla="*/ 0 h 153"/>
                    <a:gd name="T17" fmla="*/ 1011 w 1011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1" h="153">
                      <a:moveTo>
                        <a:pt x="858" y="153"/>
                      </a:moveTo>
                      <a:lnTo>
                        <a:pt x="0" y="153"/>
                      </a:lnTo>
                      <a:lnTo>
                        <a:pt x="154" y="0"/>
                      </a:lnTo>
                      <a:lnTo>
                        <a:pt x="1011" y="0"/>
                      </a:lnTo>
                      <a:lnTo>
                        <a:pt x="858" y="153"/>
                      </a:lnTo>
                      <a:close/>
                    </a:path>
                  </a:pathLst>
                </a:custGeom>
                <a:solidFill>
                  <a:srgbClr val="8C98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005" name="Rectangle 248"/>
                <p:cNvSpPr>
                  <a:spLocks noChangeArrowheads="1"/>
                </p:cNvSpPr>
                <p:nvPr/>
              </p:nvSpPr>
              <p:spPr bwMode="auto">
                <a:xfrm>
                  <a:off x="4363" y="1350"/>
                  <a:ext cx="429" cy="325"/>
                </a:xfrm>
                <a:prstGeom prst="rect">
                  <a:avLst/>
                </a:prstGeom>
                <a:solidFill>
                  <a:srgbClr val="B4C4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6999" name="Group 253"/>
              <p:cNvGrpSpPr>
                <a:grpSpLocks/>
              </p:cNvGrpSpPr>
              <p:nvPr/>
            </p:nvGrpSpPr>
            <p:grpSpPr bwMode="auto">
              <a:xfrm>
                <a:off x="4853" y="1274"/>
                <a:ext cx="505" cy="401"/>
                <a:chOff x="4853" y="1274"/>
                <a:chExt cx="505" cy="401"/>
              </a:xfrm>
            </p:grpSpPr>
            <p:sp>
              <p:nvSpPr>
                <p:cNvPr id="57000" name="Freeform 250"/>
                <p:cNvSpPr>
                  <a:spLocks/>
                </p:cNvSpPr>
                <p:nvPr/>
              </p:nvSpPr>
              <p:spPr bwMode="auto">
                <a:xfrm>
                  <a:off x="5281" y="1274"/>
                  <a:ext cx="77" cy="401"/>
                </a:xfrm>
                <a:custGeom>
                  <a:avLst/>
                  <a:gdLst>
                    <a:gd name="T0" fmla="*/ 0 w 153"/>
                    <a:gd name="T1" fmla="*/ 50 h 803"/>
                    <a:gd name="T2" fmla="*/ 0 w 153"/>
                    <a:gd name="T3" fmla="*/ 9 h 803"/>
                    <a:gd name="T4" fmla="*/ 10 w 153"/>
                    <a:gd name="T5" fmla="*/ 0 h 803"/>
                    <a:gd name="T6" fmla="*/ 10 w 153"/>
                    <a:gd name="T7" fmla="*/ 40 h 803"/>
                    <a:gd name="T8" fmla="*/ 0 w 153"/>
                    <a:gd name="T9" fmla="*/ 50 h 8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3"/>
                    <a:gd name="T16" fmla="*/ 0 h 803"/>
                    <a:gd name="T17" fmla="*/ 153 w 153"/>
                    <a:gd name="T18" fmla="*/ 803 h 8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3" h="803">
                      <a:moveTo>
                        <a:pt x="0" y="803"/>
                      </a:moveTo>
                      <a:lnTo>
                        <a:pt x="0" y="153"/>
                      </a:lnTo>
                      <a:lnTo>
                        <a:pt x="153" y="0"/>
                      </a:lnTo>
                      <a:lnTo>
                        <a:pt x="153" y="649"/>
                      </a:lnTo>
                      <a:lnTo>
                        <a:pt x="0" y="803"/>
                      </a:lnTo>
                      <a:close/>
                    </a:path>
                  </a:pathLst>
                </a:custGeom>
                <a:solidFill>
                  <a:srgbClr val="CFE1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001" name="Freeform 251"/>
                <p:cNvSpPr>
                  <a:spLocks/>
                </p:cNvSpPr>
                <p:nvPr/>
              </p:nvSpPr>
              <p:spPr bwMode="auto">
                <a:xfrm>
                  <a:off x="4853" y="1274"/>
                  <a:ext cx="505" cy="76"/>
                </a:xfrm>
                <a:custGeom>
                  <a:avLst/>
                  <a:gdLst>
                    <a:gd name="T0" fmla="*/ 54 w 1010"/>
                    <a:gd name="T1" fmla="*/ 9 h 153"/>
                    <a:gd name="T2" fmla="*/ 0 w 1010"/>
                    <a:gd name="T3" fmla="*/ 9 h 153"/>
                    <a:gd name="T4" fmla="*/ 10 w 1010"/>
                    <a:gd name="T5" fmla="*/ 0 h 153"/>
                    <a:gd name="T6" fmla="*/ 63 w 1010"/>
                    <a:gd name="T7" fmla="*/ 0 h 153"/>
                    <a:gd name="T8" fmla="*/ 54 w 1010"/>
                    <a:gd name="T9" fmla="*/ 9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0"/>
                    <a:gd name="T16" fmla="*/ 0 h 153"/>
                    <a:gd name="T17" fmla="*/ 1010 w 1010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0" h="153">
                      <a:moveTo>
                        <a:pt x="857" y="153"/>
                      </a:moveTo>
                      <a:lnTo>
                        <a:pt x="0" y="153"/>
                      </a:lnTo>
                      <a:lnTo>
                        <a:pt x="153" y="0"/>
                      </a:lnTo>
                      <a:lnTo>
                        <a:pt x="1010" y="0"/>
                      </a:lnTo>
                      <a:lnTo>
                        <a:pt x="857" y="153"/>
                      </a:lnTo>
                      <a:close/>
                    </a:path>
                  </a:pathLst>
                </a:custGeom>
                <a:solidFill>
                  <a:srgbClr val="8C98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002" name="Rectangle 252"/>
                <p:cNvSpPr>
                  <a:spLocks noChangeArrowheads="1"/>
                </p:cNvSpPr>
                <p:nvPr/>
              </p:nvSpPr>
              <p:spPr bwMode="auto">
                <a:xfrm>
                  <a:off x="4853" y="1350"/>
                  <a:ext cx="428" cy="325"/>
                </a:xfrm>
                <a:prstGeom prst="rect">
                  <a:avLst/>
                </a:prstGeom>
                <a:solidFill>
                  <a:srgbClr val="B4C4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56367" name="Group 258"/>
            <p:cNvGrpSpPr>
              <a:grpSpLocks/>
            </p:cNvGrpSpPr>
            <p:nvPr/>
          </p:nvGrpSpPr>
          <p:grpSpPr bwMode="auto">
            <a:xfrm>
              <a:off x="3874" y="2718"/>
              <a:ext cx="505" cy="401"/>
              <a:chOff x="3874" y="2718"/>
              <a:chExt cx="505" cy="401"/>
            </a:xfrm>
          </p:grpSpPr>
          <p:sp>
            <p:nvSpPr>
              <p:cNvPr id="56994" name="Freeform 255"/>
              <p:cNvSpPr>
                <a:spLocks/>
              </p:cNvSpPr>
              <p:nvPr/>
            </p:nvSpPr>
            <p:spPr bwMode="auto">
              <a:xfrm>
                <a:off x="4302" y="2718"/>
                <a:ext cx="77" cy="401"/>
              </a:xfrm>
              <a:custGeom>
                <a:avLst/>
                <a:gdLst>
                  <a:gd name="T0" fmla="*/ 0 w 153"/>
                  <a:gd name="T1" fmla="*/ 50 h 804"/>
                  <a:gd name="T2" fmla="*/ 0 w 153"/>
                  <a:gd name="T3" fmla="*/ 9 h 804"/>
                  <a:gd name="T4" fmla="*/ 10 w 153"/>
                  <a:gd name="T5" fmla="*/ 0 h 804"/>
                  <a:gd name="T6" fmla="*/ 10 w 153"/>
                  <a:gd name="T7" fmla="*/ 40 h 804"/>
                  <a:gd name="T8" fmla="*/ 0 w 153"/>
                  <a:gd name="T9" fmla="*/ 50 h 8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4"/>
                  <a:gd name="T17" fmla="*/ 153 w 153"/>
                  <a:gd name="T18" fmla="*/ 804 h 8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4">
                    <a:moveTo>
                      <a:pt x="0" y="80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53" y="650"/>
                    </a:lnTo>
                    <a:lnTo>
                      <a:pt x="0" y="804"/>
                    </a:lnTo>
                    <a:close/>
                  </a:path>
                </a:pathLst>
              </a:custGeom>
              <a:solidFill>
                <a:srgbClr val="2D2D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95" name="Freeform 256"/>
              <p:cNvSpPr>
                <a:spLocks/>
              </p:cNvSpPr>
              <p:nvPr/>
            </p:nvSpPr>
            <p:spPr bwMode="auto">
              <a:xfrm>
                <a:off x="3874" y="2718"/>
                <a:ext cx="505" cy="76"/>
              </a:xfrm>
              <a:custGeom>
                <a:avLst/>
                <a:gdLst>
                  <a:gd name="T0" fmla="*/ 53 w 1011"/>
                  <a:gd name="T1" fmla="*/ 9 h 154"/>
                  <a:gd name="T2" fmla="*/ 0 w 1011"/>
                  <a:gd name="T3" fmla="*/ 9 h 154"/>
                  <a:gd name="T4" fmla="*/ 9 w 1011"/>
                  <a:gd name="T5" fmla="*/ 0 h 154"/>
                  <a:gd name="T6" fmla="*/ 63 w 1011"/>
                  <a:gd name="T7" fmla="*/ 0 h 154"/>
                  <a:gd name="T8" fmla="*/ 53 w 1011"/>
                  <a:gd name="T9" fmla="*/ 9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4"/>
                  <a:gd name="T17" fmla="*/ 1011 w 1011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4">
                    <a:moveTo>
                      <a:pt x="858" y="154"/>
                    </a:moveTo>
                    <a:lnTo>
                      <a:pt x="0" y="154"/>
                    </a:lnTo>
                    <a:lnTo>
                      <a:pt x="154" y="0"/>
                    </a:lnTo>
                    <a:lnTo>
                      <a:pt x="1011" y="0"/>
                    </a:lnTo>
                    <a:lnTo>
                      <a:pt x="858" y="154"/>
                    </a:lnTo>
                    <a:close/>
                  </a:path>
                </a:pathLst>
              </a:custGeom>
              <a:solidFill>
                <a:srgbClr val="1E1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96" name="Rectangle 257"/>
              <p:cNvSpPr>
                <a:spLocks noChangeArrowheads="1"/>
              </p:cNvSpPr>
              <p:nvPr/>
            </p:nvSpPr>
            <p:spPr bwMode="auto">
              <a:xfrm>
                <a:off x="3874" y="2794"/>
                <a:ext cx="428" cy="325"/>
              </a:xfrm>
              <a:prstGeom prst="rect">
                <a:avLst/>
              </a:prstGeom>
              <a:solidFill>
                <a:srgbClr val="2727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68" name="Group 262"/>
            <p:cNvGrpSpPr>
              <a:grpSpLocks/>
            </p:cNvGrpSpPr>
            <p:nvPr/>
          </p:nvGrpSpPr>
          <p:grpSpPr bwMode="auto">
            <a:xfrm>
              <a:off x="4363" y="2718"/>
              <a:ext cx="506" cy="401"/>
              <a:chOff x="4363" y="2718"/>
              <a:chExt cx="506" cy="401"/>
            </a:xfrm>
          </p:grpSpPr>
          <p:sp>
            <p:nvSpPr>
              <p:cNvPr id="56991" name="Freeform 259"/>
              <p:cNvSpPr>
                <a:spLocks/>
              </p:cNvSpPr>
              <p:nvPr/>
            </p:nvSpPr>
            <p:spPr bwMode="auto">
              <a:xfrm>
                <a:off x="4792" y="2718"/>
                <a:ext cx="77" cy="401"/>
              </a:xfrm>
              <a:custGeom>
                <a:avLst/>
                <a:gdLst>
                  <a:gd name="T0" fmla="*/ 0 w 153"/>
                  <a:gd name="T1" fmla="*/ 50 h 804"/>
                  <a:gd name="T2" fmla="*/ 0 w 153"/>
                  <a:gd name="T3" fmla="*/ 9 h 804"/>
                  <a:gd name="T4" fmla="*/ 10 w 153"/>
                  <a:gd name="T5" fmla="*/ 0 h 804"/>
                  <a:gd name="T6" fmla="*/ 10 w 153"/>
                  <a:gd name="T7" fmla="*/ 40 h 804"/>
                  <a:gd name="T8" fmla="*/ 0 w 153"/>
                  <a:gd name="T9" fmla="*/ 50 h 8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4"/>
                  <a:gd name="T17" fmla="*/ 153 w 153"/>
                  <a:gd name="T18" fmla="*/ 804 h 8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4">
                    <a:moveTo>
                      <a:pt x="0" y="80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53" y="650"/>
                    </a:lnTo>
                    <a:lnTo>
                      <a:pt x="0" y="804"/>
                    </a:lnTo>
                    <a:close/>
                  </a:path>
                </a:pathLst>
              </a:custGeom>
              <a:solidFill>
                <a:srgbClr val="2D2D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92" name="Freeform 260"/>
              <p:cNvSpPr>
                <a:spLocks/>
              </p:cNvSpPr>
              <p:nvPr/>
            </p:nvSpPr>
            <p:spPr bwMode="auto">
              <a:xfrm>
                <a:off x="4363" y="2718"/>
                <a:ext cx="506" cy="76"/>
              </a:xfrm>
              <a:custGeom>
                <a:avLst/>
                <a:gdLst>
                  <a:gd name="T0" fmla="*/ 54 w 1011"/>
                  <a:gd name="T1" fmla="*/ 9 h 154"/>
                  <a:gd name="T2" fmla="*/ 0 w 1011"/>
                  <a:gd name="T3" fmla="*/ 9 h 154"/>
                  <a:gd name="T4" fmla="*/ 10 w 1011"/>
                  <a:gd name="T5" fmla="*/ 0 h 154"/>
                  <a:gd name="T6" fmla="*/ 64 w 1011"/>
                  <a:gd name="T7" fmla="*/ 0 h 154"/>
                  <a:gd name="T8" fmla="*/ 54 w 1011"/>
                  <a:gd name="T9" fmla="*/ 9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4"/>
                  <a:gd name="T17" fmla="*/ 1011 w 1011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4">
                    <a:moveTo>
                      <a:pt x="858" y="154"/>
                    </a:moveTo>
                    <a:lnTo>
                      <a:pt x="0" y="154"/>
                    </a:lnTo>
                    <a:lnTo>
                      <a:pt x="154" y="0"/>
                    </a:lnTo>
                    <a:lnTo>
                      <a:pt x="1011" y="0"/>
                    </a:lnTo>
                    <a:lnTo>
                      <a:pt x="858" y="154"/>
                    </a:lnTo>
                    <a:close/>
                  </a:path>
                </a:pathLst>
              </a:custGeom>
              <a:solidFill>
                <a:srgbClr val="1E1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93" name="Rectangle 261"/>
              <p:cNvSpPr>
                <a:spLocks noChangeArrowheads="1"/>
              </p:cNvSpPr>
              <p:nvPr/>
            </p:nvSpPr>
            <p:spPr bwMode="auto">
              <a:xfrm>
                <a:off x="4363" y="2794"/>
                <a:ext cx="429" cy="325"/>
              </a:xfrm>
              <a:prstGeom prst="rect">
                <a:avLst/>
              </a:prstGeom>
              <a:solidFill>
                <a:srgbClr val="2727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69" name="Group 266"/>
            <p:cNvGrpSpPr>
              <a:grpSpLocks/>
            </p:cNvGrpSpPr>
            <p:nvPr/>
          </p:nvGrpSpPr>
          <p:grpSpPr bwMode="auto">
            <a:xfrm>
              <a:off x="4853" y="2718"/>
              <a:ext cx="505" cy="401"/>
              <a:chOff x="4853" y="2718"/>
              <a:chExt cx="505" cy="401"/>
            </a:xfrm>
          </p:grpSpPr>
          <p:sp>
            <p:nvSpPr>
              <p:cNvPr id="56988" name="Freeform 263"/>
              <p:cNvSpPr>
                <a:spLocks/>
              </p:cNvSpPr>
              <p:nvPr/>
            </p:nvSpPr>
            <p:spPr bwMode="auto">
              <a:xfrm>
                <a:off x="5281" y="2718"/>
                <a:ext cx="77" cy="401"/>
              </a:xfrm>
              <a:custGeom>
                <a:avLst/>
                <a:gdLst>
                  <a:gd name="T0" fmla="*/ 0 w 153"/>
                  <a:gd name="T1" fmla="*/ 50 h 804"/>
                  <a:gd name="T2" fmla="*/ 0 w 153"/>
                  <a:gd name="T3" fmla="*/ 9 h 804"/>
                  <a:gd name="T4" fmla="*/ 10 w 153"/>
                  <a:gd name="T5" fmla="*/ 0 h 804"/>
                  <a:gd name="T6" fmla="*/ 10 w 153"/>
                  <a:gd name="T7" fmla="*/ 40 h 804"/>
                  <a:gd name="T8" fmla="*/ 0 w 153"/>
                  <a:gd name="T9" fmla="*/ 50 h 8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4"/>
                  <a:gd name="T17" fmla="*/ 153 w 153"/>
                  <a:gd name="T18" fmla="*/ 804 h 8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4">
                    <a:moveTo>
                      <a:pt x="0" y="80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53" y="650"/>
                    </a:lnTo>
                    <a:lnTo>
                      <a:pt x="0" y="804"/>
                    </a:lnTo>
                    <a:close/>
                  </a:path>
                </a:pathLst>
              </a:custGeom>
              <a:solidFill>
                <a:srgbClr val="2D2D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89" name="Freeform 264"/>
              <p:cNvSpPr>
                <a:spLocks/>
              </p:cNvSpPr>
              <p:nvPr/>
            </p:nvSpPr>
            <p:spPr bwMode="auto">
              <a:xfrm>
                <a:off x="4853" y="2718"/>
                <a:ext cx="505" cy="76"/>
              </a:xfrm>
              <a:custGeom>
                <a:avLst/>
                <a:gdLst>
                  <a:gd name="T0" fmla="*/ 54 w 1010"/>
                  <a:gd name="T1" fmla="*/ 9 h 154"/>
                  <a:gd name="T2" fmla="*/ 0 w 1010"/>
                  <a:gd name="T3" fmla="*/ 9 h 154"/>
                  <a:gd name="T4" fmla="*/ 10 w 1010"/>
                  <a:gd name="T5" fmla="*/ 0 h 154"/>
                  <a:gd name="T6" fmla="*/ 63 w 1010"/>
                  <a:gd name="T7" fmla="*/ 0 h 154"/>
                  <a:gd name="T8" fmla="*/ 54 w 1010"/>
                  <a:gd name="T9" fmla="*/ 9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0"/>
                  <a:gd name="T16" fmla="*/ 0 h 154"/>
                  <a:gd name="T17" fmla="*/ 1010 w 1010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0" h="154">
                    <a:moveTo>
                      <a:pt x="857" y="15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010" y="0"/>
                    </a:lnTo>
                    <a:lnTo>
                      <a:pt x="857" y="154"/>
                    </a:lnTo>
                    <a:close/>
                  </a:path>
                </a:pathLst>
              </a:custGeom>
              <a:solidFill>
                <a:srgbClr val="1E1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90" name="Rectangle 265"/>
              <p:cNvSpPr>
                <a:spLocks noChangeArrowheads="1"/>
              </p:cNvSpPr>
              <p:nvPr/>
            </p:nvSpPr>
            <p:spPr bwMode="auto">
              <a:xfrm>
                <a:off x="4853" y="2794"/>
                <a:ext cx="428" cy="325"/>
              </a:xfrm>
              <a:prstGeom prst="rect">
                <a:avLst/>
              </a:prstGeom>
              <a:solidFill>
                <a:srgbClr val="2727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70" name="Group 270"/>
            <p:cNvGrpSpPr>
              <a:grpSpLocks/>
            </p:cNvGrpSpPr>
            <p:nvPr/>
          </p:nvGrpSpPr>
          <p:grpSpPr bwMode="auto">
            <a:xfrm>
              <a:off x="3874" y="2718"/>
              <a:ext cx="505" cy="401"/>
              <a:chOff x="3874" y="2718"/>
              <a:chExt cx="505" cy="401"/>
            </a:xfrm>
          </p:grpSpPr>
          <p:sp>
            <p:nvSpPr>
              <p:cNvPr id="56985" name="Freeform 267"/>
              <p:cNvSpPr>
                <a:spLocks/>
              </p:cNvSpPr>
              <p:nvPr/>
            </p:nvSpPr>
            <p:spPr bwMode="auto">
              <a:xfrm>
                <a:off x="4302" y="2718"/>
                <a:ext cx="77" cy="401"/>
              </a:xfrm>
              <a:custGeom>
                <a:avLst/>
                <a:gdLst>
                  <a:gd name="T0" fmla="*/ 0 w 153"/>
                  <a:gd name="T1" fmla="*/ 50 h 804"/>
                  <a:gd name="T2" fmla="*/ 0 w 153"/>
                  <a:gd name="T3" fmla="*/ 9 h 804"/>
                  <a:gd name="T4" fmla="*/ 10 w 153"/>
                  <a:gd name="T5" fmla="*/ 0 h 804"/>
                  <a:gd name="T6" fmla="*/ 10 w 153"/>
                  <a:gd name="T7" fmla="*/ 40 h 804"/>
                  <a:gd name="T8" fmla="*/ 0 w 153"/>
                  <a:gd name="T9" fmla="*/ 50 h 8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4"/>
                  <a:gd name="T17" fmla="*/ 153 w 153"/>
                  <a:gd name="T18" fmla="*/ 804 h 8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4">
                    <a:moveTo>
                      <a:pt x="0" y="80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53" y="650"/>
                    </a:lnTo>
                    <a:lnTo>
                      <a:pt x="0" y="804"/>
                    </a:lnTo>
                    <a:close/>
                  </a:path>
                </a:pathLst>
              </a:custGeom>
              <a:solidFill>
                <a:srgbClr val="2D2D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86" name="Freeform 268"/>
              <p:cNvSpPr>
                <a:spLocks/>
              </p:cNvSpPr>
              <p:nvPr/>
            </p:nvSpPr>
            <p:spPr bwMode="auto">
              <a:xfrm>
                <a:off x="3874" y="2718"/>
                <a:ext cx="505" cy="76"/>
              </a:xfrm>
              <a:custGeom>
                <a:avLst/>
                <a:gdLst>
                  <a:gd name="T0" fmla="*/ 53 w 1011"/>
                  <a:gd name="T1" fmla="*/ 9 h 154"/>
                  <a:gd name="T2" fmla="*/ 0 w 1011"/>
                  <a:gd name="T3" fmla="*/ 9 h 154"/>
                  <a:gd name="T4" fmla="*/ 9 w 1011"/>
                  <a:gd name="T5" fmla="*/ 0 h 154"/>
                  <a:gd name="T6" fmla="*/ 63 w 1011"/>
                  <a:gd name="T7" fmla="*/ 0 h 154"/>
                  <a:gd name="T8" fmla="*/ 53 w 1011"/>
                  <a:gd name="T9" fmla="*/ 9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4"/>
                  <a:gd name="T17" fmla="*/ 1011 w 1011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4">
                    <a:moveTo>
                      <a:pt x="858" y="154"/>
                    </a:moveTo>
                    <a:lnTo>
                      <a:pt x="0" y="154"/>
                    </a:lnTo>
                    <a:lnTo>
                      <a:pt x="154" y="0"/>
                    </a:lnTo>
                    <a:lnTo>
                      <a:pt x="1011" y="0"/>
                    </a:lnTo>
                    <a:lnTo>
                      <a:pt x="858" y="154"/>
                    </a:lnTo>
                    <a:close/>
                  </a:path>
                </a:pathLst>
              </a:custGeom>
              <a:solidFill>
                <a:srgbClr val="1E1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87" name="Rectangle 269"/>
              <p:cNvSpPr>
                <a:spLocks noChangeArrowheads="1"/>
              </p:cNvSpPr>
              <p:nvPr/>
            </p:nvSpPr>
            <p:spPr bwMode="auto">
              <a:xfrm>
                <a:off x="3874" y="2794"/>
                <a:ext cx="428" cy="325"/>
              </a:xfrm>
              <a:prstGeom prst="rect">
                <a:avLst/>
              </a:prstGeom>
              <a:solidFill>
                <a:srgbClr val="2727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71" name="Group 274"/>
            <p:cNvGrpSpPr>
              <a:grpSpLocks/>
            </p:cNvGrpSpPr>
            <p:nvPr/>
          </p:nvGrpSpPr>
          <p:grpSpPr bwMode="auto">
            <a:xfrm>
              <a:off x="4363" y="2718"/>
              <a:ext cx="506" cy="401"/>
              <a:chOff x="4363" y="2718"/>
              <a:chExt cx="506" cy="401"/>
            </a:xfrm>
          </p:grpSpPr>
          <p:sp>
            <p:nvSpPr>
              <p:cNvPr id="56982" name="Freeform 271"/>
              <p:cNvSpPr>
                <a:spLocks/>
              </p:cNvSpPr>
              <p:nvPr/>
            </p:nvSpPr>
            <p:spPr bwMode="auto">
              <a:xfrm>
                <a:off x="4792" y="2718"/>
                <a:ext cx="77" cy="401"/>
              </a:xfrm>
              <a:custGeom>
                <a:avLst/>
                <a:gdLst>
                  <a:gd name="T0" fmla="*/ 0 w 153"/>
                  <a:gd name="T1" fmla="*/ 50 h 804"/>
                  <a:gd name="T2" fmla="*/ 0 w 153"/>
                  <a:gd name="T3" fmla="*/ 9 h 804"/>
                  <a:gd name="T4" fmla="*/ 10 w 153"/>
                  <a:gd name="T5" fmla="*/ 0 h 804"/>
                  <a:gd name="T6" fmla="*/ 10 w 153"/>
                  <a:gd name="T7" fmla="*/ 40 h 804"/>
                  <a:gd name="T8" fmla="*/ 0 w 153"/>
                  <a:gd name="T9" fmla="*/ 50 h 8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4"/>
                  <a:gd name="T17" fmla="*/ 153 w 153"/>
                  <a:gd name="T18" fmla="*/ 804 h 8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4">
                    <a:moveTo>
                      <a:pt x="0" y="80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53" y="650"/>
                    </a:lnTo>
                    <a:lnTo>
                      <a:pt x="0" y="804"/>
                    </a:lnTo>
                    <a:close/>
                  </a:path>
                </a:pathLst>
              </a:custGeom>
              <a:solidFill>
                <a:srgbClr val="2D2D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83" name="Freeform 272"/>
              <p:cNvSpPr>
                <a:spLocks/>
              </p:cNvSpPr>
              <p:nvPr/>
            </p:nvSpPr>
            <p:spPr bwMode="auto">
              <a:xfrm>
                <a:off x="4363" y="2718"/>
                <a:ext cx="506" cy="76"/>
              </a:xfrm>
              <a:custGeom>
                <a:avLst/>
                <a:gdLst>
                  <a:gd name="T0" fmla="*/ 54 w 1011"/>
                  <a:gd name="T1" fmla="*/ 9 h 154"/>
                  <a:gd name="T2" fmla="*/ 0 w 1011"/>
                  <a:gd name="T3" fmla="*/ 9 h 154"/>
                  <a:gd name="T4" fmla="*/ 10 w 1011"/>
                  <a:gd name="T5" fmla="*/ 0 h 154"/>
                  <a:gd name="T6" fmla="*/ 64 w 1011"/>
                  <a:gd name="T7" fmla="*/ 0 h 154"/>
                  <a:gd name="T8" fmla="*/ 54 w 1011"/>
                  <a:gd name="T9" fmla="*/ 9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4"/>
                  <a:gd name="T17" fmla="*/ 1011 w 1011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4">
                    <a:moveTo>
                      <a:pt x="858" y="154"/>
                    </a:moveTo>
                    <a:lnTo>
                      <a:pt x="0" y="154"/>
                    </a:lnTo>
                    <a:lnTo>
                      <a:pt x="154" y="0"/>
                    </a:lnTo>
                    <a:lnTo>
                      <a:pt x="1011" y="0"/>
                    </a:lnTo>
                    <a:lnTo>
                      <a:pt x="858" y="154"/>
                    </a:lnTo>
                    <a:close/>
                  </a:path>
                </a:pathLst>
              </a:custGeom>
              <a:solidFill>
                <a:srgbClr val="1E1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84" name="Rectangle 273"/>
              <p:cNvSpPr>
                <a:spLocks noChangeArrowheads="1"/>
              </p:cNvSpPr>
              <p:nvPr/>
            </p:nvSpPr>
            <p:spPr bwMode="auto">
              <a:xfrm>
                <a:off x="4363" y="2794"/>
                <a:ext cx="429" cy="325"/>
              </a:xfrm>
              <a:prstGeom prst="rect">
                <a:avLst/>
              </a:prstGeom>
              <a:solidFill>
                <a:srgbClr val="2727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72" name="Group 278"/>
            <p:cNvGrpSpPr>
              <a:grpSpLocks/>
            </p:cNvGrpSpPr>
            <p:nvPr/>
          </p:nvGrpSpPr>
          <p:grpSpPr bwMode="auto">
            <a:xfrm>
              <a:off x="4853" y="2718"/>
              <a:ext cx="505" cy="401"/>
              <a:chOff x="4853" y="2718"/>
              <a:chExt cx="505" cy="401"/>
            </a:xfrm>
          </p:grpSpPr>
          <p:sp>
            <p:nvSpPr>
              <p:cNvPr id="56979" name="Freeform 275"/>
              <p:cNvSpPr>
                <a:spLocks/>
              </p:cNvSpPr>
              <p:nvPr/>
            </p:nvSpPr>
            <p:spPr bwMode="auto">
              <a:xfrm>
                <a:off x="5281" y="2718"/>
                <a:ext cx="77" cy="401"/>
              </a:xfrm>
              <a:custGeom>
                <a:avLst/>
                <a:gdLst>
                  <a:gd name="T0" fmla="*/ 0 w 153"/>
                  <a:gd name="T1" fmla="*/ 50 h 804"/>
                  <a:gd name="T2" fmla="*/ 0 w 153"/>
                  <a:gd name="T3" fmla="*/ 9 h 804"/>
                  <a:gd name="T4" fmla="*/ 10 w 153"/>
                  <a:gd name="T5" fmla="*/ 0 h 804"/>
                  <a:gd name="T6" fmla="*/ 10 w 153"/>
                  <a:gd name="T7" fmla="*/ 40 h 804"/>
                  <a:gd name="T8" fmla="*/ 0 w 153"/>
                  <a:gd name="T9" fmla="*/ 50 h 8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4"/>
                  <a:gd name="T17" fmla="*/ 153 w 153"/>
                  <a:gd name="T18" fmla="*/ 804 h 8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4">
                    <a:moveTo>
                      <a:pt x="0" y="80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53" y="650"/>
                    </a:lnTo>
                    <a:lnTo>
                      <a:pt x="0" y="804"/>
                    </a:lnTo>
                    <a:close/>
                  </a:path>
                </a:pathLst>
              </a:custGeom>
              <a:solidFill>
                <a:srgbClr val="2D2D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80" name="Freeform 276"/>
              <p:cNvSpPr>
                <a:spLocks/>
              </p:cNvSpPr>
              <p:nvPr/>
            </p:nvSpPr>
            <p:spPr bwMode="auto">
              <a:xfrm>
                <a:off x="4853" y="2718"/>
                <a:ext cx="505" cy="76"/>
              </a:xfrm>
              <a:custGeom>
                <a:avLst/>
                <a:gdLst>
                  <a:gd name="T0" fmla="*/ 54 w 1010"/>
                  <a:gd name="T1" fmla="*/ 9 h 154"/>
                  <a:gd name="T2" fmla="*/ 0 w 1010"/>
                  <a:gd name="T3" fmla="*/ 9 h 154"/>
                  <a:gd name="T4" fmla="*/ 10 w 1010"/>
                  <a:gd name="T5" fmla="*/ 0 h 154"/>
                  <a:gd name="T6" fmla="*/ 63 w 1010"/>
                  <a:gd name="T7" fmla="*/ 0 h 154"/>
                  <a:gd name="T8" fmla="*/ 54 w 1010"/>
                  <a:gd name="T9" fmla="*/ 9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0"/>
                  <a:gd name="T16" fmla="*/ 0 h 154"/>
                  <a:gd name="T17" fmla="*/ 1010 w 1010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0" h="154">
                    <a:moveTo>
                      <a:pt x="857" y="15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010" y="0"/>
                    </a:lnTo>
                    <a:lnTo>
                      <a:pt x="857" y="154"/>
                    </a:lnTo>
                    <a:close/>
                  </a:path>
                </a:pathLst>
              </a:custGeom>
              <a:solidFill>
                <a:srgbClr val="1E1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81" name="Rectangle 277"/>
              <p:cNvSpPr>
                <a:spLocks noChangeArrowheads="1"/>
              </p:cNvSpPr>
              <p:nvPr/>
            </p:nvSpPr>
            <p:spPr bwMode="auto">
              <a:xfrm>
                <a:off x="4853" y="2794"/>
                <a:ext cx="428" cy="325"/>
              </a:xfrm>
              <a:prstGeom prst="rect">
                <a:avLst/>
              </a:prstGeom>
              <a:solidFill>
                <a:srgbClr val="2727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73" name="Group 282"/>
            <p:cNvGrpSpPr>
              <a:grpSpLocks/>
            </p:cNvGrpSpPr>
            <p:nvPr/>
          </p:nvGrpSpPr>
          <p:grpSpPr bwMode="auto">
            <a:xfrm>
              <a:off x="3874" y="2357"/>
              <a:ext cx="505" cy="401"/>
              <a:chOff x="3874" y="2357"/>
              <a:chExt cx="505" cy="401"/>
            </a:xfrm>
          </p:grpSpPr>
          <p:sp>
            <p:nvSpPr>
              <p:cNvPr id="56976" name="Freeform 279"/>
              <p:cNvSpPr>
                <a:spLocks/>
              </p:cNvSpPr>
              <p:nvPr/>
            </p:nvSpPr>
            <p:spPr bwMode="auto">
              <a:xfrm>
                <a:off x="4302" y="2357"/>
                <a:ext cx="77" cy="401"/>
              </a:xfrm>
              <a:custGeom>
                <a:avLst/>
                <a:gdLst>
                  <a:gd name="T0" fmla="*/ 0 w 153"/>
                  <a:gd name="T1" fmla="*/ 50 h 803"/>
                  <a:gd name="T2" fmla="*/ 0 w 153"/>
                  <a:gd name="T3" fmla="*/ 9 h 803"/>
                  <a:gd name="T4" fmla="*/ 10 w 153"/>
                  <a:gd name="T5" fmla="*/ 0 h 803"/>
                  <a:gd name="T6" fmla="*/ 10 w 153"/>
                  <a:gd name="T7" fmla="*/ 40 h 803"/>
                  <a:gd name="T8" fmla="*/ 0 w 153"/>
                  <a:gd name="T9" fmla="*/ 50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53" y="649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008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77" name="Freeform 280"/>
              <p:cNvSpPr>
                <a:spLocks/>
              </p:cNvSpPr>
              <p:nvPr/>
            </p:nvSpPr>
            <p:spPr bwMode="auto">
              <a:xfrm>
                <a:off x="3874" y="2357"/>
                <a:ext cx="505" cy="76"/>
              </a:xfrm>
              <a:custGeom>
                <a:avLst/>
                <a:gdLst>
                  <a:gd name="T0" fmla="*/ 53 w 1011"/>
                  <a:gd name="T1" fmla="*/ 9 h 153"/>
                  <a:gd name="T2" fmla="*/ 0 w 1011"/>
                  <a:gd name="T3" fmla="*/ 9 h 153"/>
                  <a:gd name="T4" fmla="*/ 9 w 1011"/>
                  <a:gd name="T5" fmla="*/ 0 h 153"/>
                  <a:gd name="T6" fmla="*/ 63 w 1011"/>
                  <a:gd name="T7" fmla="*/ 0 h 153"/>
                  <a:gd name="T8" fmla="*/ 53 w 1011"/>
                  <a:gd name="T9" fmla="*/ 9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8" y="15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011" y="0"/>
                    </a:lnTo>
                    <a:lnTo>
                      <a:pt x="858" y="153"/>
                    </a:lnTo>
                    <a:close/>
                  </a:path>
                </a:pathLst>
              </a:custGeom>
              <a:solidFill>
                <a:srgbClr val="005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78" name="Rectangle 281"/>
              <p:cNvSpPr>
                <a:spLocks noChangeArrowheads="1"/>
              </p:cNvSpPr>
              <p:nvPr/>
            </p:nvSpPr>
            <p:spPr bwMode="auto">
              <a:xfrm>
                <a:off x="3874" y="2433"/>
                <a:ext cx="428" cy="325"/>
              </a:xfrm>
              <a:prstGeom prst="rect">
                <a:avLst/>
              </a:prstGeom>
              <a:solidFill>
                <a:srgbClr val="007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74" name="Group 286"/>
            <p:cNvGrpSpPr>
              <a:grpSpLocks/>
            </p:cNvGrpSpPr>
            <p:nvPr/>
          </p:nvGrpSpPr>
          <p:grpSpPr bwMode="auto">
            <a:xfrm>
              <a:off x="4363" y="2357"/>
              <a:ext cx="506" cy="401"/>
              <a:chOff x="4363" y="2357"/>
              <a:chExt cx="506" cy="401"/>
            </a:xfrm>
          </p:grpSpPr>
          <p:sp>
            <p:nvSpPr>
              <p:cNvPr id="56973" name="Freeform 283"/>
              <p:cNvSpPr>
                <a:spLocks/>
              </p:cNvSpPr>
              <p:nvPr/>
            </p:nvSpPr>
            <p:spPr bwMode="auto">
              <a:xfrm>
                <a:off x="4792" y="2357"/>
                <a:ext cx="77" cy="401"/>
              </a:xfrm>
              <a:custGeom>
                <a:avLst/>
                <a:gdLst>
                  <a:gd name="T0" fmla="*/ 0 w 153"/>
                  <a:gd name="T1" fmla="*/ 50 h 803"/>
                  <a:gd name="T2" fmla="*/ 0 w 153"/>
                  <a:gd name="T3" fmla="*/ 9 h 803"/>
                  <a:gd name="T4" fmla="*/ 10 w 153"/>
                  <a:gd name="T5" fmla="*/ 0 h 803"/>
                  <a:gd name="T6" fmla="*/ 10 w 153"/>
                  <a:gd name="T7" fmla="*/ 40 h 803"/>
                  <a:gd name="T8" fmla="*/ 0 w 153"/>
                  <a:gd name="T9" fmla="*/ 50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53" y="649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008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74" name="Freeform 284"/>
              <p:cNvSpPr>
                <a:spLocks/>
              </p:cNvSpPr>
              <p:nvPr/>
            </p:nvSpPr>
            <p:spPr bwMode="auto">
              <a:xfrm>
                <a:off x="4363" y="2357"/>
                <a:ext cx="506" cy="76"/>
              </a:xfrm>
              <a:custGeom>
                <a:avLst/>
                <a:gdLst>
                  <a:gd name="T0" fmla="*/ 54 w 1011"/>
                  <a:gd name="T1" fmla="*/ 9 h 153"/>
                  <a:gd name="T2" fmla="*/ 0 w 1011"/>
                  <a:gd name="T3" fmla="*/ 9 h 153"/>
                  <a:gd name="T4" fmla="*/ 10 w 1011"/>
                  <a:gd name="T5" fmla="*/ 0 h 153"/>
                  <a:gd name="T6" fmla="*/ 64 w 1011"/>
                  <a:gd name="T7" fmla="*/ 0 h 153"/>
                  <a:gd name="T8" fmla="*/ 54 w 1011"/>
                  <a:gd name="T9" fmla="*/ 9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8" y="15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011" y="0"/>
                    </a:lnTo>
                    <a:lnTo>
                      <a:pt x="858" y="153"/>
                    </a:lnTo>
                    <a:close/>
                  </a:path>
                </a:pathLst>
              </a:custGeom>
              <a:solidFill>
                <a:srgbClr val="005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75" name="Rectangle 285"/>
              <p:cNvSpPr>
                <a:spLocks noChangeArrowheads="1"/>
              </p:cNvSpPr>
              <p:nvPr/>
            </p:nvSpPr>
            <p:spPr bwMode="auto">
              <a:xfrm>
                <a:off x="4363" y="2433"/>
                <a:ext cx="429" cy="325"/>
              </a:xfrm>
              <a:prstGeom prst="rect">
                <a:avLst/>
              </a:prstGeom>
              <a:solidFill>
                <a:srgbClr val="007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75" name="Group 290"/>
            <p:cNvGrpSpPr>
              <a:grpSpLocks/>
            </p:cNvGrpSpPr>
            <p:nvPr/>
          </p:nvGrpSpPr>
          <p:grpSpPr bwMode="auto">
            <a:xfrm>
              <a:off x="4853" y="2357"/>
              <a:ext cx="505" cy="401"/>
              <a:chOff x="4853" y="2357"/>
              <a:chExt cx="505" cy="401"/>
            </a:xfrm>
          </p:grpSpPr>
          <p:sp>
            <p:nvSpPr>
              <p:cNvPr id="56970" name="Freeform 287"/>
              <p:cNvSpPr>
                <a:spLocks/>
              </p:cNvSpPr>
              <p:nvPr/>
            </p:nvSpPr>
            <p:spPr bwMode="auto">
              <a:xfrm>
                <a:off x="5281" y="2357"/>
                <a:ext cx="77" cy="401"/>
              </a:xfrm>
              <a:custGeom>
                <a:avLst/>
                <a:gdLst>
                  <a:gd name="T0" fmla="*/ 0 w 153"/>
                  <a:gd name="T1" fmla="*/ 50 h 803"/>
                  <a:gd name="T2" fmla="*/ 0 w 153"/>
                  <a:gd name="T3" fmla="*/ 9 h 803"/>
                  <a:gd name="T4" fmla="*/ 10 w 153"/>
                  <a:gd name="T5" fmla="*/ 0 h 803"/>
                  <a:gd name="T6" fmla="*/ 10 w 153"/>
                  <a:gd name="T7" fmla="*/ 40 h 803"/>
                  <a:gd name="T8" fmla="*/ 0 w 153"/>
                  <a:gd name="T9" fmla="*/ 50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53" y="649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008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71" name="Freeform 288"/>
              <p:cNvSpPr>
                <a:spLocks/>
              </p:cNvSpPr>
              <p:nvPr/>
            </p:nvSpPr>
            <p:spPr bwMode="auto">
              <a:xfrm>
                <a:off x="4853" y="2357"/>
                <a:ext cx="505" cy="76"/>
              </a:xfrm>
              <a:custGeom>
                <a:avLst/>
                <a:gdLst>
                  <a:gd name="T0" fmla="*/ 54 w 1010"/>
                  <a:gd name="T1" fmla="*/ 9 h 153"/>
                  <a:gd name="T2" fmla="*/ 0 w 1010"/>
                  <a:gd name="T3" fmla="*/ 9 h 153"/>
                  <a:gd name="T4" fmla="*/ 10 w 1010"/>
                  <a:gd name="T5" fmla="*/ 0 h 153"/>
                  <a:gd name="T6" fmla="*/ 63 w 1010"/>
                  <a:gd name="T7" fmla="*/ 0 h 153"/>
                  <a:gd name="T8" fmla="*/ 54 w 1010"/>
                  <a:gd name="T9" fmla="*/ 9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0"/>
                  <a:gd name="T16" fmla="*/ 0 h 153"/>
                  <a:gd name="T17" fmla="*/ 1010 w 1010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0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0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005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72" name="Rectangle 289"/>
              <p:cNvSpPr>
                <a:spLocks noChangeArrowheads="1"/>
              </p:cNvSpPr>
              <p:nvPr/>
            </p:nvSpPr>
            <p:spPr bwMode="auto">
              <a:xfrm>
                <a:off x="4853" y="2433"/>
                <a:ext cx="428" cy="325"/>
              </a:xfrm>
              <a:prstGeom prst="rect">
                <a:avLst/>
              </a:prstGeom>
              <a:solidFill>
                <a:srgbClr val="007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76" name="Group 294"/>
            <p:cNvGrpSpPr>
              <a:grpSpLocks/>
            </p:cNvGrpSpPr>
            <p:nvPr/>
          </p:nvGrpSpPr>
          <p:grpSpPr bwMode="auto">
            <a:xfrm>
              <a:off x="3874" y="2357"/>
              <a:ext cx="505" cy="401"/>
              <a:chOff x="3874" y="2357"/>
              <a:chExt cx="505" cy="401"/>
            </a:xfrm>
          </p:grpSpPr>
          <p:sp>
            <p:nvSpPr>
              <p:cNvPr id="56967" name="Freeform 291"/>
              <p:cNvSpPr>
                <a:spLocks/>
              </p:cNvSpPr>
              <p:nvPr/>
            </p:nvSpPr>
            <p:spPr bwMode="auto">
              <a:xfrm>
                <a:off x="4302" y="2357"/>
                <a:ext cx="77" cy="401"/>
              </a:xfrm>
              <a:custGeom>
                <a:avLst/>
                <a:gdLst>
                  <a:gd name="T0" fmla="*/ 0 w 153"/>
                  <a:gd name="T1" fmla="*/ 50 h 803"/>
                  <a:gd name="T2" fmla="*/ 0 w 153"/>
                  <a:gd name="T3" fmla="*/ 9 h 803"/>
                  <a:gd name="T4" fmla="*/ 10 w 153"/>
                  <a:gd name="T5" fmla="*/ 0 h 803"/>
                  <a:gd name="T6" fmla="*/ 10 w 153"/>
                  <a:gd name="T7" fmla="*/ 40 h 803"/>
                  <a:gd name="T8" fmla="*/ 0 w 153"/>
                  <a:gd name="T9" fmla="*/ 50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53" y="649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008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68" name="Freeform 292"/>
              <p:cNvSpPr>
                <a:spLocks/>
              </p:cNvSpPr>
              <p:nvPr/>
            </p:nvSpPr>
            <p:spPr bwMode="auto">
              <a:xfrm>
                <a:off x="3874" y="2357"/>
                <a:ext cx="505" cy="76"/>
              </a:xfrm>
              <a:custGeom>
                <a:avLst/>
                <a:gdLst>
                  <a:gd name="T0" fmla="*/ 53 w 1011"/>
                  <a:gd name="T1" fmla="*/ 9 h 153"/>
                  <a:gd name="T2" fmla="*/ 0 w 1011"/>
                  <a:gd name="T3" fmla="*/ 9 h 153"/>
                  <a:gd name="T4" fmla="*/ 9 w 1011"/>
                  <a:gd name="T5" fmla="*/ 0 h 153"/>
                  <a:gd name="T6" fmla="*/ 63 w 1011"/>
                  <a:gd name="T7" fmla="*/ 0 h 153"/>
                  <a:gd name="T8" fmla="*/ 53 w 1011"/>
                  <a:gd name="T9" fmla="*/ 9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8" y="15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011" y="0"/>
                    </a:lnTo>
                    <a:lnTo>
                      <a:pt x="858" y="153"/>
                    </a:lnTo>
                    <a:close/>
                  </a:path>
                </a:pathLst>
              </a:custGeom>
              <a:solidFill>
                <a:srgbClr val="005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69" name="Rectangle 293"/>
              <p:cNvSpPr>
                <a:spLocks noChangeArrowheads="1"/>
              </p:cNvSpPr>
              <p:nvPr/>
            </p:nvSpPr>
            <p:spPr bwMode="auto">
              <a:xfrm>
                <a:off x="3874" y="2433"/>
                <a:ext cx="428" cy="325"/>
              </a:xfrm>
              <a:prstGeom prst="rect">
                <a:avLst/>
              </a:prstGeom>
              <a:solidFill>
                <a:srgbClr val="007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77" name="Group 298"/>
            <p:cNvGrpSpPr>
              <a:grpSpLocks/>
            </p:cNvGrpSpPr>
            <p:nvPr/>
          </p:nvGrpSpPr>
          <p:grpSpPr bwMode="auto">
            <a:xfrm>
              <a:off x="4363" y="2357"/>
              <a:ext cx="506" cy="401"/>
              <a:chOff x="4363" y="2357"/>
              <a:chExt cx="506" cy="401"/>
            </a:xfrm>
          </p:grpSpPr>
          <p:sp>
            <p:nvSpPr>
              <p:cNvPr id="56964" name="Freeform 295"/>
              <p:cNvSpPr>
                <a:spLocks/>
              </p:cNvSpPr>
              <p:nvPr/>
            </p:nvSpPr>
            <p:spPr bwMode="auto">
              <a:xfrm>
                <a:off x="4792" y="2357"/>
                <a:ext cx="77" cy="401"/>
              </a:xfrm>
              <a:custGeom>
                <a:avLst/>
                <a:gdLst>
                  <a:gd name="T0" fmla="*/ 0 w 153"/>
                  <a:gd name="T1" fmla="*/ 50 h 803"/>
                  <a:gd name="T2" fmla="*/ 0 w 153"/>
                  <a:gd name="T3" fmla="*/ 9 h 803"/>
                  <a:gd name="T4" fmla="*/ 10 w 153"/>
                  <a:gd name="T5" fmla="*/ 0 h 803"/>
                  <a:gd name="T6" fmla="*/ 10 w 153"/>
                  <a:gd name="T7" fmla="*/ 40 h 803"/>
                  <a:gd name="T8" fmla="*/ 0 w 153"/>
                  <a:gd name="T9" fmla="*/ 50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53" y="649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008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65" name="Freeform 296"/>
              <p:cNvSpPr>
                <a:spLocks/>
              </p:cNvSpPr>
              <p:nvPr/>
            </p:nvSpPr>
            <p:spPr bwMode="auto">
              <a:xfrm>
                <a:off x="4363" y="2357"/>
                <a:ext cx="506" cy="76"/>
              </a:xfrm>
              <a:custGeom>
                <a:avLst/>
                <a:gdLst>
                  <a:gd name="T0" fmla="*/ 54 w 1011"/>
                  <a:gd name="T1" fmla="*/ 9 h 153"/>
                  <a:gd name="T2" fmla="*/ 0 w 1011"/>
                  <a:gd name="T3" fmla="*/ 9 h 153"/>
                  <a:gd name="T4" fmla="*/ 10 w 1011"/>
                  <a:gd name="T5" fmla="*/ 0 h 153"/>
                  <a:gd name="T6" fmla="*/ 64 w 1011"/>
                  <a:gd name="T7" fmla="*/ 0 h 153"/>
                  <a:gd name="T8" fmla="*/ 54 w 1011"/>
                  <a:gd name="T9" fmla="*/ 9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8" y="15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011" y="0"/>
                    </a:lnTo>
                    <a:lnTo>
                      <a:pt x="858" y="153"/>
                    </a:lnTo>
                    <a:close/>
                  </a:path>
                </a:pathLst>
              </a:custGeom>
              <a:solidFill>
                <a:srgbClr val="005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66" name="Rectangle 297"/>
              <p:cNvSpPr>
                <a:spLocks noChangeArrowheads="1"/>
              </p:cNvSpPr>
              <p:nvPr/>
            </p:nvSpPr>
            <p:spPr bwMode="auto">
              <a:xfrm>
                <a:off x="4363" y="2433"/>
                <a:ext cx="429" cy="325"/>
              </a:xfrm>
              <a:prstGeom prst="rect">
                <a:avLst/>
              </a:prstGeom>
              <a:solidFill>
                <a:srgbClr val="007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78" name="Group 302"/>
            <p:cNvGrpSpPr>
              <a:grpSpLocks/>
            </p:cNvGrpSpPr>
            <p:nvPr/>
          </p:nvGrpSpPr>
          <p:grpSpPr bwMode="auto">
            <a:xfrm>
              <a:off x="4853" y="2357"/>
              <a:ext cx="505" cy="401"/>
              <a:chOff x="4853" y="2357"/>
              <a:chExt cx="505" cy="401"/>
            </a:xfrm>
          </p:grpSpPr>
          <p:sp>
            <p:nvSpPr>
              <p:cNvPr id="56961" name="Freeform 299"/>
              <p:cNvSpPr>
                <a:spLocks/>
              </p:cNvSpPr>
              <p:nvPr/>
            </p:nvSpPr>
            <p:spPr bwMode="auto">
              <a:xfrm>
                <a:off x="5281" y="2357"/>
                <a:ext cx="77" cy="401"/>
              </a:xfrm>
              <a:custGeom>
                <a:avLst/>
                <a:gdLst>
                  <a:gd name="T0" fmla="*/ 0 w 153"/>
                  <a:gd name="T1" fmla="*/ 50 h 803"/>
                  <a:gd name="T2" fmla="*/ 0 w 153"/>
                  <a:gd name="T3" fmla="*/ 9 h 803"/>
                  <a:gd name="T4" fmla="*/ 10 w 153"/>
                  <a:gd name="T5" fmla="*/ 0 h 803"/>
                  <a:gd name="T6" fmla="*/ 10 w 153"/>
                  <a:gd name="T7" fmla="*/ 40 h 803"/>
                  <a:gd name="T8" fmla="*/ 0 w 153"/>
                  <a:gd name="T9" fmla="*/ 50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53" y="649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008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62" name="Freeform 300"/>
              <p:cNvSpPr>
                <a:spLocks/>
              </p:cNvSpPr>
              <p:nvPr/>
            </p:nvSpPr>
            <p:spPr bwMode="auto">
              <a:xfrm>
                <a:off x="4853" y="2357"/>
                <a:ext cx="505" cy="76"/>
              </a:xfrm>
              <a:custGeom>
                <a:avLst/>
                <a:gdLst>
                  <a:gd name="T0" fmla="*/ 54 w 1010"/>
                  <a:gd name="T1" fmla="*/ 9 h 153"/>
                  <a:gd name="T2" fmla="*/ 0 w 1010"/>
                  <a:gd name="T3" fmla="*/ 9 h 153"/>
                  <a:gd name="T4" fmla="*/ 10 w 1010"/>
                  <a:gd name="T5" fmla="*/ 0 h 153"/>
                  <a:gd name="T6" fmla="*/ 63 w 1010"/>
                  <a:gd name="T7" fmla="*/ 0 h 153"/>
                  <a:gd name="T8" fmla="*/ 54 w 1010"/>
                  <a:gd name="T9" fmla="*/ 9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0"/>
                  <a:gd name="T16" fmla="*/ 0 h 153"/>
                  <a:gd name="T17" fmla="*/ 1010 w 1010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0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0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005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63" name="Rectangle 301"/>
              <p:cNvSpPr>
                <a:spLocks noChangeArrowheads="1"/>
              </p:cNvSpPr>
              <p:nvPr/>
            </p:nvSpPr>
            <p:spPr bwMode="auto">
              <a:xfrm>
                <a:off x="4853" y="2433"/>
                <a:ext cx="428" cy="325"/>
              </a:xfrm>
              <a:prstGeom prst="rect">
                <a:avLst/>
              </a:prstGeom>
              <a:solidFill>
                <a:srgbClr val="007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79" name="Group 306"/>
            <p:cNvGrpSpPr>
              <a:grpSpLocks/>
            </p:cNvGrpSpPr>
            <p:nvPr/>
          </p:nvGrpSpPr>
          <p:grpSpPr bwMode="auto">
            <a:xfrm>
              <a:off x="3874" y="1996"/>
              <a:ext cx="505" cy="401"/>
              <a:chOff x="3874" y="1996"/>
              <a:chExt cx="505" cy="401"/>
            </a:xfrm>
          </p:grpSpPr>
          <p:sp>
            <p:nvSpPr>
              <p:cNvPr id="56958" name="Freeform 303"/>
              <p:cNvSpPr>
                <a:spLocks/>
              </p:cNvSpPr>
              <p:nvPr/>
            </p:nvSpPr>
            <p:spPr bwMode="auto">
              <a:xfrm>
                <a:off x="4302" y="1996"/>
                <a:ext cx="77" cy="401"/>
              </a:xfrm>
              <a:custGeom>
                <a:avLst/>
                <a:gdLst>
                  <a:gd name="T0" fmla="*/ 0 w 153"/>
                  <a:gd name="T1" fmla="*/ 50 h 803"/>
                  <a:gd name="T2" fmla="*/ 0 w 153"/>
                  <a:gd name="T3" fmla="*/ 9 h 803"/>
                  <a:gd name="T4" fmla="*/ 10 w 153"/>
                  <a:gd name="T5" fmla="*/ 0 h 803"/>
                  <a:gd name="T6" fmla="*/ 10 w 153"/>
                  <a:gd name="T7" fmla="*/ 40 h 803"/>
                  <a:gd name="T8" fmla="*/ 0 w 153"/>
                  <a:gd name="T9" fmla="*/ 50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53" y="649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5A87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59" name="Freeform 304"/>
              <p:cNvSpPr>
                <a:spLocks/>
              </p:cNvSpPr>
              <p:nvPr/>
            </p:nvSpPr>
            <p:spPr bwMode="auto">
              <a:xfrm>
                <a:off x="3874" y="1996"/>
                <a:ext cx="505" cy="76"/>
              </a:xfrm>
              <a:custGeom>
                <a:avLst/>
                <a:gdLst>
                  <a:gd name="T0" fmla="*/ 53 w 1011"/>
                  <a:gd name="T1" fmla="*/ 9 h 153"/>
                  <a:gd name="T2" fmla="*/ 0 w 1011"/>
                  <a:gd name="T3" fmla="*/ 9 h 153"/>
                  <a:gd name="T4" fmla="*/ 9 w 1011"/>
                  <a:gd name="T5" fmla="*/ 0 h 153"/>
                  <a:gd name="T6" fmla="*/ 63 w 1011"/>
                  <a:gd name="T7" fmla="*/ 0 h 153"/>
                  <a:gd name="T8" fmla="*/ 53 w 1011"/>
                  <a:gd name="T9" fmla="*/ 9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8" y="15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011" y="0"/>
                    </a:lnTo>
                    <a:lnTo>
                      <a:pt x="858" y="153"/>
                    </a:lnTo>
                    <a:close/>
                  </a:path>
                </a:pathLst>
              </a:custGeom>
              <a:solidFill>
                <a:srgbClr val="3C5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60" name="Rectangle 305"/>
              <p:cNvSpPr>
                <a:spLocks noChangeArrowheads="1"/>
              </p:cNvSpPr>
              <p:nvPr/>
            </p:nvSpPr>
            <p:spPr bwMode="auto">
              <a:xfrm>
                <a:off x="3874" y="2072"/>
                <a:ext cx="428" cy="325"/>
              </a:xfrm>
              <a:prstGeom prst="rect">
                <a:avLst/>
              </a:prstGeom>
              <a:solidFill>
                <a:srgbClr val="4E7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80" name="Group 310"/>
            <p:cNvGrpSpPr>
              <a:grpSpLocks/>
            </p:cNvGrpSpPr>
            <p:nvPr/>
          </p:nvGrpSpPr>
          <p:grpSpPr bwMode="auto">
            <a:xfrm>
              <a:off x="4363" y="1996"/>
              <a:ext cx="506" cy="401"/>
              <a:chOff x="4363" y="1996"/>
              <a:chExt cx="506" cy="401"/>
            </a:xfrm>
          </p:grpSpPr>
          <p:sp>
            <p:nvSpPr>
              <p:cNvPr id="56955" name="Freeform 307"/>
              <p:cNvSpPr>
                <a:spLocks/>
              </p:cNvSpPr>
              <p:nvPr/>
            </p:nvSpPr>
            <p:spPr bwMode="auto">
              <a:xfrm>
                <a:off x="4792" y="1996"/>
                <a:ext cx="77" cy="401"/>
              </a:xfrm>
              <a:custGeom>
                <a:avLst/>
                <a:gdLst>
                  <a:gd name="T0" fmla="*/ 0 w 153"/>
                  <a:gd name="T1" fmla="*/ 50 h 803"/>
                  <a:gd name="T2" fmla="*/ 0 w 153"/>
                  <a:gd name="T3" fmla="*/ 9 h 803"/>
                  <a:gd name="T4" fmla="*/ 10 w 153"/>
                  <a:gd name="T5" fmla="*/ 0 h 803"/>
                  <a:gd name="T6" fmla="*/ 10 w 153"/>
                  <a:gd name="T7" fmla="*/ 40 h 803"/>
                  <a:gd name="T8" fmla="*/ 0 w 153"/>
                  <a:gd name="T9" fmla="*/ 50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53" y="649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5A87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56" name="Freeform 308"/>
              <p:cNvSpPr>
                <a:spLocks/>
              </p:cNvSpPr>
              <p:nvPr/>
            </p:nvSpPr>
            <p:spPr bwMode="auto">
              <a:xfrm>
                <a:off x="4363" y="1996"/>
                <a:ext cx="506" cy="76"/>
              </a:xfrm>
              <a:custGeom>
                <a:avLst/>
                <a:gdLst>
                  <a:gd name="T0" fmla="*/ 54 w 1011"/>
                  <a:gd name="T1" fmla="*/ 9 h 153"/>
                  <a:gd name="T2" fmla="*/ 0 w 1011"/>
                  <a:gd name="T3" fmla="*/ 9 h 153"/>
                  <a:gd name="T4" fmla="*/ 10 w 1011"/>
                  <a:gd name="T5" fmla="*/ 0 h 153"/>
                  <a:gd name="T6" fmla="*/ 64 w 1011"/>
                  <a:gd name="T7" fmla="*/ 0 h 153"/>
                  <a:gd name="T8" fmla="*/ 54 w 1011"/>
                  <a:gd name="T9" fmla="*/ 9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8" y="15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011" y="0"/>
                    </a:lnTo>
                    <a:lnTo>
                      <a:pt x="858" y="153"/>
                    </a:lnTo>
                    <a:close/>
                  </a:path>
                </a:pathLst>
              </a:custGeom>
              <a:solidFill>
                <a:srgbClr val="3C5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57" name="Rectangle 309"/>
              <p:cNvSpPr>
                <a:spLocks noChangeArrowheads="1"/>
              </p:cNvSpPr>
              <p:nvPr/>
            </p:nvSpPr>
            <p:spPr bwMode="auto">
              <a:xfrm>
                <a:off x="4363" y="2072"/>
                <a:ext cx="429" cy="325"/>
              </a:xfrm>
              <a:prstGeom prst="rect">
                <a:avLst/>
              </a:prstGeom>
              <a:solidFill>
                <a:srgbClr val="4E7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81" name="Group 314"/>
            <p:cNvGrpSpPr>
              <a:grpSpLocks/>
            </p:cNvGrpSpPr>
            <p:nvPr/>
          </p:nvGrpSpPr>
          <p:grpSpPr bwMode="auto">
            <a:xfrm>
              <a:off x="4853" y="1996"/>
              <a:ext cx="505" cy="401"/>
              <a:chOff x="4853" y="1996"/>
              <a:chExt cx="505" cy="401"/>
            </a:xfrm>
          </p:grpSpPr>
          <p:sp>
            <p:nvSpPr>
              <p:cNvPr id="56952" name="Freeform 311"/>
              <p:cNvSpPr>
                <a:spLocks/>
              </p:cNvSpPr>
              <p:nvPr/>
            </p:nvSpPr>
            <p:spPr bwMode="auto">
              <a:xfrm>
                <a:off x="5281" y="1996"/>
                <a:ext cx="77" cy="401"/>
              </a:xfrm>
              <a:custGeom>
                <a:avLst/>
                <a:gdLst>
                  <a:gd name="T0" fmla="*/ 0 w 153"/>
                  <a:gd name="T1" fmla="*/ 50 h 803"/>
                  <a:gd name="T2" fmla="*/ 0 w 153"/>
                  <a:gd name="T3" fmla="*/ 9 h 803"/>
                  <a:gd name="T4" fmla="*/ 10 w 153"/>
                  <a:gd name="T5" fmla="*/ 0 h 803"/>
                  <a:gd name="T6" fmla="*/ 10 w 153"/>
                  <a:gd name="T7" fmla="*/ 40 h 803"/>
                  <a:gd name="T8" fmla="*/ 0 w 153"/>
                  <a:gd name="T9" fmla="*/ 50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53" y="649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5A87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53" name="Freeform 312"/>
              <p:cNvSpPr>
                <a:spLocks/>
              </p:cNvSpPr>
              <p:nvPr/>
            </p:nvSpPr>
            <p:spPr bwMode="auto">
              <a:xfrm>
                <a:off x="4853" y="1996"/>
                <a:ext cx="505" cy="76"/>
              </a:xfrm>
              <a:custGeom>
                <a:avLst/>
                <a:gdLst>
                  <a:gd name="T0" fmla="*/ 54 w 1010"/>
                  <a:gd name="T1" fmla="*/ 9 h 153"/>
                  <a:gd name="T2" fmla="*/ 0 w 1010"/>
                  <a:gd name="T3" fmla="*/ 9 h 153"/>
                  <a:gd name="T4" fmla="*/ 10 w 1010"/>
                  <a:gd name="T5" fmla="*/ 0 h 153"/>
                  <a:gd name="T6" fmla="*/ 63 w 1010"/>
                  <a:gd name="T7" fmla="*/ 0 h 153"/>
                  <a:gd name="T8" fmla="*/ 54 w 1010"/>
                  <a:gd name="T9" fmla="*/ 9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0"/>
                  <a:gd name="T16" fmla="*/ 0 h 153"/>
                  <a:gd name="T17" fmla="*/ 1010 w 1010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0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0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3C5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54" name="Rectangle 313"/>
              <p:cNvSpPr>
                <a:spLocks noChangeArrowheads="1"/>
              </p:cNvSpPr>
              <p:nvPr/>
            </p:nvSpPr>
            <p:spPr bwMode="auto">
              <a:xfrm>
                <a:off x="4853" y="2072"/>
                <a:ext cx="428" cy="325"/>
              </a:xfrm>
              <a:prstGeom prst="rect">
                <a:avLst/>
              </a:prstGeom>
              <a:solidFill>
                <a:srgbClr val="4E7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82" name="Group 318"/>
            <p:cNvGrpSpPr>
              <a:grpSpLocks/>
            </p:cNvGrpSpPr>
            <p:nvPr/>
          </p:nvGrpSpPr>
          <p:grpSpPr bwMode="auto">
            <a:xfrm>
              <a:off x="3874" y="1996"/>
              <a:ext cx="505" cy="401"/>
              <a:chOff x="3874" y="1996"/>
              <a:chExt cx="505" cy="401"/>
            </a:xfrm>
          </p:grpSpPr>
          <p:sp>
            <p:nvSpPr>
              <p:cNvPr id="56949" name="Freeform 315"/>
              <p:cNvSpPr>
                <a:spLocks/>
              </p:cNvSpPr>
              <p:nvPr/>
            </p:nvSpPr>
            <p:spPr bwMode="auto">
              <a:xfrm>
                <a:off x="4302" y="1996"/>
                <a:ext cx="77" cy="401"/>
              </a:xfrm>
              <a:custGeom>
                <a:avLst/>
                <a:gdLst>
                  <a:gd name="T0" fmla="*/ 0 w 153"/>
                  <a:gd name="T1" fmla="*/ 50 h 803"/>
                  <a:gd name="T2" fmla="*/ 0 w 153"/>
                  <a:gd name="T3" fmla="*/ 9 h 803"/>
                  <a:gd name="T4" fmla="*/ 10 w 153"/>
                  <a:gd name="T5" fmla="*/ 0 h 803"/>
                  <a:gd name="T6" fmla="*/ 10 w 153"/>
                  <a:gd name="T7" fmla="*/ 40 h 803"/>
                  <a:gd name="T8" fmla="*/ 0 w 153"/>
                  <a:gd name="T9" fmla="*/ 50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53" y="649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5A87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50" name="Freeform 316"/>
              <p:cNvSpPr>
                <a:spLocks/>
              </p:cNvSpPr>
              <p:nvPr/>
            </p:nvSpPr>
            <p:spPr bwMode="auto">
              <a:xfrm>
                <a:off x="3874" y="1996"/>
                <a:ext cx="505" cy="76"/>
              </a:xfrm>
              <a:custGeom>
                <a:avLst/>
                <a:gdLst>
                  <a:gd name="T0" fmla="*/ 53 w 1011"/>
                  <a:gd name="T1" fmla="*/ 9 h 153"/>
                  <a:gd name="T2" fmla="*/ 0 w 1011"/>
                  <a:gd name="T3" fmla="*/ 9 h 153"/>
                  <a:gd name="T4" fmla="*/ 9 w 1011"/>
                  <a:gd name="T5" fmla="*/ 0 h 153"/>
                  <a:gd name="T6" fmla="*/ 63 w 1011"/>
                  <a:gd name="T7" fmla="*/ 0 h 153"/>
                  <a:gd name="T8" fmla="*/ 53 w 1011"/>
                  <a:gd name="T9" fmla="*/ 9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8" y="15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011" y="0"/>
                    </a:lnTo>
                    <a:lnTo>
                      <a:pt x="858" y="153"/>
                    </a:lnTo>
                    <a:close/>
                  </a:path>
                </a:pathLst>
              </a:custGeom>
              <a:solidFill>
                <a:srgbClr val="3C5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51" name="Rectangle 317"/>
              <p:cNvSpPr>
                <a:spLocks noChangeArrowheads="1"/>
              </p:cNvSpPr>
              <p:nvPr/>
            </p:nvSpPr>
            <p:spPr bwMode="auto">
              <a:xfrm>
                <a:off x="3874" y="2072"/>
                <a:ext cx="428" cy="325"/>
              </a:xfrm>
              <a:prstGeom prst="rect">
                <a:avLst/>
              </a:prstGeom>
              <a:solidFill>
                <a:srgbClr val="4E7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83" name="Group 322"/>
            <p:cNvGrpSpPr>
              <a:grpSpLocks/>
            </p:cNvGrpSpPr>
            <p:nvPr/>
          </p:nvGrpSpPr>
          <p:grpSpPr bwMode="auto">
            <a:xfrm>
              <a:off x="4363" y="1996"/>
              <a:ext cx="506" cy="401"/>
              <a:chOff x="4363" y="1996"/>
              <a:chExt cx="506" cy="401"/>
            </a:xfrm>
          </p:grpSpPr>
          <p:sp>
            <p:nvSpPr>
              <p:cNvPr id="56946" name="Freeform 319"/>
              <p:cNvSpPr>
                <a:spLocks/>
              </p:cNvSpPr>
              <p:nvPr/>
            </p:nvSpPr>
            <p:spPr bwMode="auto">
              <a:xfrm>
                <a:off x="4792" y="1996"/>
                <a:ext cx="77" cy="401"/>
              </a:xfrm>
              <a:custGeom>
                <a:avLst/>
                <a:gdLst>
                  <a:gd name="T0" fmla="*/ 0 w 153"/>
                  <a:gd name="T1" fmla="*/ 50 h 803"/>
                  <a:gd name="T2" fmla="*/ 0 w 153"/>
                  <a:gd name="T3" fmla="*/ 9 h 803"/>
                  <a:gd name="T4" fmla="*/ 10 w 153"/>
                  <a:gd name="T5" fmla="*/ 0 h 803"/>
                  <a:gd name="T6" fmla="*/ 10 w 153"/>
                  <a:gd name="T7" fmla="*/ 40 h 803"/>
                  <a:gd name="T8" fmla="*/ 0 w 153"/>
                  <a:gd name="T9" fmla="*/ 50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53" y="649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5A87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47" name="Freeform 320"/>
              <p:cNvSpPr>
                <a:spLocks/>
              </p:cNvSpPr>
              <p:nvPr/>
            </p:nvSpPr>
            <p:spPr bwMode="auto">
              <a:xfrm>
                <a:off x="4363" y="1996"/>
                <a:ext cx="506" cy="76"/>
              </a:xfrm>
              <a:custGeom>
                <a:avLst/>
                <a:gdLst>
                  <a:gd name="T0" fmla="*/ 54 w 1011"/>
                  <a:gd name="T1" fmla="*/ 9 h 153"/>
                  <a:gd name="T2" fmla="*/ 0 w 1011"/>
                  <a:gd name="T3" fmla="*/ 9 h 153"/>
                  <a:gd name="T4" fmla="*/ 10 w 1011"/>
                  <a:gd name="T5" fmla="*/ 0 h 153"/>
                  <a:gd name="T6" fmla="*/ 64 w 1011"/>
                  <a:gd name="T7" fmla="*/ 0 h 153"/>
                  <a:gd name="T8" fmla="*/ 54 w 1011"/>
                  <a:gd name="T9" fmla="*/ 9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8" y="15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011" y="0"/>
                    </a:lnTo>
                    <a:lnTo>
                      <a:pt x="858" y="153"/>
                    </a:lnTo>
                    <a:close/>
                  </a:path>
                </a:pathLst>
              </a:custGeom>
              <a:solidFill>
                <a:srgbClr val="3C5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48" name="Rectangle 321"/>
              <p:cNvSpPr>
                <a:spLocks noChangeArrowheads="1"/>
              </p:cNvSpPr>
              <p:nvPr/>
            </p:nvSpPr>
            <p:spPr bwMode="auto">
              <a:xfrm>
                <a:off x="4363" y="2072"/>
                <a:ext cx="429" cy="325"/>
              </a:xfrm>
              <a:prstGeom prst="rect">
                <a:avLst/>
              </a:prstGeom>
              <a:solidFill>
                <a:srgbClr val="4E7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84" name="Group 326"/>
            <p:cNvGrpSpPr>
              <a:grpSpLocks/>
            </p:cNvGrpSpPr>
            <p:nvPr/>
          </p:nvGrpSpPr>
          <p:grpSpPr bwMode="auto">
            <a:xfrm>
              <a:off x="4853" y="1996"/>
              <a:ext cx="505" cy="401"/>
              <a:chOff x="4853" y="1996"/>
              <a:chExt cx="505" cy="401"/>
            </a:xfrm>
          </p:grpSpPr>
          <p:sp>
            <p:nvSpPr>
              <p:cNvPr id="56943" name="Freeform 323"/>
              <p:cNvSpPr>
                <a:spLocks/>
              </p:cNvSpPr>
              <p:nvPr/>
            </p:nvSpPr>
            <p:spPr bwMode="auto">
              <a:xfrm>
                <a:off x="5281" y="1996"/>
                <a:ext cx="77" cy="401"/>
              </a:xfrm>
              <a:custGeom>
                <a:avLst/>
                <a:gdLst>
                  <a:gd name="T0" fmla="*/ 0 w 153"/>
                  <a:gd name="T1" fmla="*/ 50 h 803"/>
                  <a:gd name="T2" fmla="*/ 0 w 153"/>
                  <a:gd name="T3" fmla="*/ 9 h 803"/>
                  <a:gd name="T4" fmla="*/ 10 w 153"/>
                  <a:gd name="T5" fmla="*/ 0 h 803"/>
                  <a:gd name="T6" fmla="*/ 10 w 153"/>
                  <a:gd name="T7" fmla="*/ 40 h 803"/>
                  <a:gd name="T8" fmla="*/ 0 w 153"/>
                  <a:gd name="T9" fmla="*/ 50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53" y="649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5A87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44" name="Freeform 324"/>
              <p:cNvSpPr>
                <a:spLocks/>
              </p:cNvSpPr>
              <p:nvPr/>
            </p:nvSpPr>
            <p:spPr bwMode="auto">
              <a:xfrm>
                <a:off x="4853" y="1996"/>
                <a:ext cx="505" cy="76"/>
              </a:xfrm>
              <a:custGeom>
                <a:avLst/>
                <a:gdLst>
                  <a:gd name="T0" fmla="*/ 54 w 1010"/>
                  <a:gd name="T1" fmla="*/ 9 h 153"/>
                  <a:gd name="T2" fmla="*/ 0 w 1010"/>
                  <a:gd name="T3" fmla="*/ 9 h 153"/>
                  <a:gd name="T4" fmla="*/ 10 w 1010"/>
                  <a:gd name="T5" fmla="*/ 0 h 153"/>
                  <a:gd name="T6" fmla="*/ 63 w 1010"/>
                  <a:gd name="T7" fmla="*/ 0 h 153"/>
                  <a:gd name="T8" fmla="*/ 54 w 1010"/>
                  <a:gd name="T9" fmla="*/ 9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0"/>
                  <a:gd name="T16" fmla="*/ 0 h 153"/>
                  <a:gd name="T17" fmla="*/ 1010 w 1010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0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0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3C5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45" name="Rectangle 325"/>
              <p:cNvSpPr>
                <a:spLocks noChangeArrowheads="1"/>
              </p:cNvSpPr>
              <p:nvPr/>
            </p:nvSpPr>
            <p:spPr bwMode="auto">
              <a:xfrm>
                <a:off x="4853" y="2072"/>
                <a:ext cx="428" cy="325"/>
              </a:xfrm>
              <a:prstGeom prst="rect">
                <a:avLst/>
              </a:prstGeom>
              <a:solidFill>
                <a:srgbClr val="4E7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85" name="Group 330"/>
            <p:cNvGrpSpPr>
              <a:grpSpLocks/>
            </p:cNvGrpSpPr>
            <p:nvPr/>
          </p:nvGrpSpPr>
          <p:grpSpPr bwMode="auto">
            <a:xfrm>
              <a:off x="3874" y="1635"/>
              <a:ext cx="505" cy="401"/>
              <a:chOff x="3874" y="1635"/>
              <a:chExt cx="505" cy="401"/>
            </a:xfrm>
          </p:grpSpPr>
          <p:sp>
            <p:nvSpPr>
              <p:cNvPr id="56940" name="Freeform 327"/>
              <p:cNvSpPr>
                <a:spLocks/>
              </p:cNvSpPr>
              <p:nvPr/>
            </p:nvSpPr>
            <p:spPr bwMode="auto">
              <a:xfrm>
                <a:off x="4302" y="1635"/>
                <a:ext cx="77" cy="401"/>
              </a:xfrm>
              <a:custGeom>
                <a:avLst/>
                <a:gdLst>
                  <a:gd name="T0" fmla="*/ 0 w 153"/>
                  <a:gd name="T1" fmla="*/ 50 h 803"/>
                  <a:gd name="T2" fmla="*/ 0 w 153"/>
                  <a:gd name="T3" fmla="*/ 9 h 803"/>
                  <a:gd name="T4" fmla="*/ 10 w 153"/>
                  <a:gd name="T5" fmla="*/ 0 h 803"/>
                  <a:gd name="T6" fmla="*/ 10 w 153"/>
                  <a:gd name="T7" fmla="*/ 40 h 803"/>
                  <a:gd name="T8" fmla="*/ 0 w 153"/>
                  <a:gd name="T9" fmla="*/ 50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53" y="649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B4D0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41" name="Freeform 328"/>
              <p:cNvSpPr>
                <a:spLocks/>
              </p:cNvSpPr>
              <p:nvPr/>
            </p:nvSpPr>
            <p:spPr bwMode="auto">
              <a:xfrm>
                <a:off x="3874" y="1635"/>
                <a:ext cx="505" cy="76"/>
              </a:xfrm>
              <a:custGeom>
                <a:avLst/>
                <a:gdLst>
                  <a:gd name="T0" fmla="*/ 53 w 1011"/>
                  <a:gd name="T1" fmla="*/ 9 h 153"/>
                  <a:gd name="T2" fmla="*/ 0 w 1011"/>
                  <a:gd name="T3" fmla="*/ 9 h 153"/>
                  <a:gd name="T4" fmla="*/ 9 w 1011"/>
                  <a:gd name="T5" fmla="*/ 0 h 153"/>
                  <a:gd name="T6" fmla="*/ 63 w 1011"/>
                  <a:gd name="T7" fmla="*/ 0 h 153"/>
                  <a:gd name="T8" fmla="*/ 53 w 1011"/>
                  <a:gd name="T9" fmla="*/ 9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8" y="15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011" y="0"/>
                    </a:lnTo>
                    <a:lnTo>
                      <a:pt x="858" y="153"/>
                    </a:lnTo>
                    <a:close/>
                  </a:path>
                </a:pathLst>
              </a:custGeom>
              <a:solidFill>
                <a:srgbClr val="798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42" name="Rectangle 329"/>
              <p:cNvSpPr>
                <a:spLocks noChangeArrowheads="1"/>
              </p:cNvSpPr>
              <p:nvPr/>
            </p:nvSpPr>
            <p:spPr bwMode="auto">
              <a:xfrm>
                <a:off x="3874" y="1711"/>
                <a:ext cx="428" cy="325"/>
              </a:xfrm>
              <a:prstGeom prst="rect">
                <a:avLst/>
              </a:prstGeom>
              <a:solidFill>
                <a:srgbClr val="9CB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86" name="Group 334"/>
            <p:cNvGrpSpPr>
              <a:grpSpLocks/>
            </p:cNvGrpSpPr>
            <p:nvPr/>
          </p:nvGrpSpPr>
          <p:grpSpPr bwMode="auto">
            <a:xfrm>
              <a:off x="4363" y="1635"/>
              <a:ext cx="506" cy="401"/>
              <a:chOff x="4363" y="1635"/>
              <a:chExt cx="506" cy="401"/>
            </a:xfrm>
          </p:grpSpPr>
          <p:sp>
            <p:nvSpPr>
              <p:cNvPr id="56937" name="Freeform 331"/>
              <p:cNvSpPr>
                <a:spLocks/>
              </p:cNvSpPr>
              <p:nvPr/>
            </p:nvSpPr>
            <p:spPr bwMode="auto">
              <a:xfrm>
                <a:off x="4792" y="1635"/>
                <a:ext cx="77" cy="401"/>
              </a:xfrm>
              <a:custGeom>
                <a:avLst/>
                <a:gdLst>
                  <a:gd name="T0" fmla="*/ 0 w 153"/>
                  <a:gd name="T1" fmla="*/ 50 h 803"/>
                  <a:gd name="T2" fmla="*/ 0 w 153"/>
                  <a:gd name="T3" fmla="*/ 9 h 803"/>
                  <a:gd name="T4" fmla="*/ 10 w 153"/>
                  <a:gd name="T5" fmla="*/ 0 h 803"/>
                  <a:gd name="T6" fmla="*/ 10 w 153"/>
                  <a:gd name="T7" fmla="*/ 40 h 803"/>
                  <a:gd name="T8" fmla="*/ 0 w 153"/>
                  <a:gd name="T9" fmla="*/ 50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53" y="649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B4D0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38" name="Freeform 332"/>
              <p:cNvSpPr>
                <a:spLocks/>
              </p:cNvSpPr>
              <p:nvPr/>
            </p:nvSpPr>
            <p:spPr bwMode="auto">
              <a:xfrm>
                <a:off x="4363" y="1635"/>
                <a:ext cx="506" cy="76"/>
              </a:xfrm>
              <a:custGeom>
                <a:avLst/>
                <a:gdLst>
                  <a:gd name="T0" fmla="*/ 54 w 1011"/>
                  <a:gd name="T1" fmla="*/ 9 h 153"/>
                  <a:gd name="T2" fmla="*/ 0 w 1011"/>
                  <a:gd name="T3" fmla="*/ 9 h 153"/>
                  <a:gd name="T4" fmla="*/ 10 w 1011"/>
                  <a:gd name="T5" fmla="*/ 0 h 153"/>
                  <a:gd name="T6" fmla="*/ 64 w 1011"/>
                  <a:gd name="T7" fmla="*/ 0 h 153"/>
                  <a:gd name="T8" fmla="*/ 54 w 1011"/>
                  <a:gd name="T9" fmla="*/ 9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8" y="15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011" y="0"/>
                    </a:lnTo>
                    <a:lnTo>
                      <a:pt x="858" y="153"/>
                    </a:lnTo>
                    <a:close/>
                  </a:path>
                </a:pathLst>
              </a:custGeom>
              <a:solidFill>
                <a:srgbClr val="798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39" name="Rectangle 333"/>
              <p:cNvSpPr>
                <a:spLocks noChangeArrowheads="1"/>
              </p:cNvSpPr>
              <p:nvPr/>
            </p:nvSpPr>
            <p:spPr bwMode="auto">
              <a:xfrm>
                <a:off x="4363" y="1711"/>
                <a:ext cx="429" cy="325"/>
              </a:xfrm>
              <a:prstGeom prst="rect">
                <a:avLst/>
              </a:prstGeom>
              <a:solidFill>
                <a:srgbClr val="9CB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87" name="Group 338"/>
            <p:cNvGrpSpPr>
              <a:grpSpLocks/>
            </p:cNvGrpSpPr>
            <p:nvPr/>
          </p:nvGrpSpPr>
          <p:grpSpPr bwMode="auto">
            <a:xfrm>
              <a:off x="4853" y="1635"/>
              <a:ext cx="505" cy="401"/>
              <a:chOff x="4853" y="1635"/>
              <a:chExt cx="505" cy="401"/>
            </a:xfrm>
          </p:grpSpPr>
          <p:sp>
            <p:nvSpPr>
              <p:cNvPr id="56934" name="Freeform 335"/>
              <p:cNvSpPr>
                <a:spLocks/>
              </p:cNvSpPr>
              <p:nvPr/>
            </p:nvSpPr>
            <p:spPr bwMode="auto">
              <a:xfrm>
                <a:off x="5281" y="1635"/>
                <a:ext cx="77" cy="401"/>
              </a:xfrm>
              <a:custGeom>
                <a:avLst/>
                <a:gdLst>
                  <a:gd name="T0" fmla="*/ 0 w 153"/>
                  <a:gd name="T1" fmla="*/ 50 h 803"/>
                  <a:gd name="T2" fmla="*/ 0 w 153"/>
                  <a:gd name="T3" fmla="*/ 9 h 803"/>
                  <a:gd name="T4" fmla="*/ 10 w 153"/>
                  <a:gd name="T5" fmla="*/ 0 h 803"/>
                  <a:gd name="T6" fmla="*/ 10 w 153"/>
                  <a:gd name="T7" fmla="*/ 40 h 803"/>
                  <a:gd name="T8" fmla="*/ 0 w 153"/>
                  <a:gd name="T9" fmla="*/ 50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53" y="649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B4D0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35" name="Freeform 336"/>
              <p:cNvSpPr>
                <a:spLocks/>
              </p:cNvSpPr>
              <p:nvPr/>
            </p:nvSpPr>
            <p:spPr bwMode="auto">
              <a:xfrm>
                <a:off x="4853" y="1635"/>
                <a:ext cx="505" cy="76"/>
              </a:xfrm>
              <a:custGeom>
                <a:avLst/>
                <a:gdLst>
                  <a:gd name="T0" fmla="*/ 54 w 1010"/>
                  <a:gd name="T1" fmla="*/ 9 h 153"/>
                  <a:gd name="T2" fmla="*/ 0 w 1010"/>
                  <a:gd name="T3" fmla="*/ 9 h 153"/>
                  <a:gd name="T4" fmla="*/ 10 w 1010"/>
                  <a:gd name="T5" fmla="*/ 0 h 153"/>
                  <a:gd name="T6" fmla="*/ 63 w 1010"/>
                  <a:gd name="T7" fmla="*/ 0 h 153"/>
                  <a:gd name="T8" fmla="*/ 54 w 1010"/>
                  <a:gd name="T9" fmla="*/ 9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0"/>
                  <a:gd name="T16" fmla="*/ 0 h 153"/>
                  <a:gd name="T17" fmla="*/ 1010 w 1010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0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0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798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36" name="Rectangle 337"/>
              <p:cNvSpPr>
                <a:spLocks noChangeArrowheads="1"/>
              </p:cNvSpPr>
              <p:nvPr/>
            </p:nvSpPr>
            <p:spPr bwMode="auto">
              <a:xfrm>
                <a:off x="4853" y="1711"/>
                <a:ext cx="428" cy="325"/>
              </a:xfrm>
              <a:prstGeom prst="rect">
                <a:avLst/>
              </a:prstGeom>
              <a:solidFill>
                <a:srgbClr val="9CB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88" name="Group 342"/>
            <p:cNvGrpSpPr>
              <a:grpSpLocks/>
            </p:cNvGrpSpPr>
            <p:nvPr/>
          </p:nvGrpSpPr>
          <p:grpSpPr bwMode="auto">
            <a:xfrm>
              <a:off x="3874" y="1635"/>
              <a:ext cx="505" cy="401"/>
              <a:chOff x="3874" y="1635"/>
              <a:chExt cx="505" cy="401"/>
            </a:xfrm>
          </p:grpSpPr>
          <p:sp>
            <p:nvSpPr>
              <p:cNvPr id="56931" name="Freeform 339"/>
              <p:cNvSpPr>
                <a:spLocks/>
              </p:cNvSpPr>
              <p:nvPr/>
            </p:nvSpPr>
            <p:spPr bwMode="auto">
              <a:xfrm>
                <a:off x="4302" y="1635"/>
                <a:ext cx="77" cy="401"/>
              </a:xfrm>
              <a:custGeom>
                <a:avLst/>
                <a:gdLst>
                  <a:gd name="T0" fmla="*/ 0 w 153"/>
                  <a:gd name="T1" fmla="*/ 50 h 803"/>
                  <a:gd name="T2" fmla="*/ 0 w 153"/>
                  <a:gd name="T3" fmla="*/ 9 h 803"/>
                  <a:gd name="T4" fmla="*/ 10 w 153"/>
                  <a:gd name="T5" fmla="*/ 0 h 803"/>
                  <a:gd name="T6" fmla="*/ 10 w 153"/>
                  <a:gd name="T7" fmla="*/ 40 h 803"/>
                  <a:gd name="T8" fmla="*/ 0 w 153"/>
                  <a:gd name="T9" fmla="*/ 50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53" y="649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B4D0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32" name="Freeform 340"/>
              <p:cNvSpPr>
                <a:spLocks/>
              </p:cNvSpPr>
              <p:nvPr/>
            </p:nvSpPr>
            <p:spPr bwMode="auto">
              <a:xfrm>
                <a:off x="3874" y="1635"/>
                <a:ext cx="505" cy="76"/>
              </a:xfrm>
              <a:custGeom>
                <a:avLst/>
                <a:gdLst>
                  <a:gd name="T0" fmla="*/ 53 w 1011"/>
                  <a:gd name="T1" fmla="*/ 9 h 153"/>
                  <a:gd name="T2" fmla="*/ 0 w 1011"/>
                  <a:gd name="T3" fmla="*/ 9 h 153"/>
                  <a:gd name="T4" fmla="*/ 9 w 1011"/>
                  <a:gd name="T5" fmla="*/ 0 h 153"/>
                  <a:gd name="T6" fmla="*/ 63 w 1011"/>
                  <a:gd name="T7" fmla="*/ 0 h 153"/>
                  <a:gd name="T8" fmla="*/ 53 w 1011"/>
                  <a:gd name="T9" fmla="*/ 9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8" y="15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011" y="0"/>
                    </a:lnTo>
                    <a:lnTo>
                      <a:pt x="858" y="153"/>
                    </a:lnTo>
                    <a:close/>
                  </a:path>
                </a:pathLst>
              </a:custGeom>
              <a:solidFill>
                <a:srgbClr val="798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33" name="Rectangle 341"/>
              <p:cNvSpPr>
                <a:spLocks noChangeArrowheads="1"/>
              </p:cNvSpPr>
              <p:nvPr/>
            </p:nvSpPr>
            <p:spPr bwMode="auto">
              <a:xfrm>
                <a:off x="3874" y="1711"/>
                <a:ext cx="428" cy="325"/>
              </a:xfrm>
              <a:prstGeom prst="rect">
                <a:avLst/>
              </a:prstGeom>
              <a:solidFill>
                <a:srgbClr val="9CB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89" name="Group 346"/>
            <p:cNvGrpSpPr>
              <a:grpSpLocks/>
            </p:cNvGrpSpPr>
            <p:nvPr/>
          </p:nvGrpSpPr>
          <p:grpSpPr bwMode="auto">
            <a:xfrm>
              <a:off x="4363" y="1635"/>
              <a:ext cx="506" cy="401"/>
              <a:chOff x="4363" y="1635"/>
              <a:chExt cx="506" cy="401"/>
            </a:xfrm>
          </p:grpSpPr>
          <p:sp>
            <p:nvSpPr>
              <p:cNvPr id="56928" name="Freeform 343"/>
              <p:cNvSpPr>
                <a:spLocks/>
              </p:cNvSpPr>
              <p:nvPr/>
            </p:nvSpPr>
            <p:spPr bwMode="auto">
              <a:xfrm>
                <a:off x="4792" y="1635"/>
                <a:ext cx="77" cy="401"/>
              </a:xfrm>
              <a:custGeom>
                <a:avLst/>
                <a:gdLst>
                  <a:gd name="T0" fmla="*/ 0 w 153"/>
                  <a:gd name="T1" fmla="*/ 50 h 803"/>
                  <a:gd name="T2" fmla="*/ 0 w 153"/>
                  <a:gd name="T3" fmla="*/ 9 h 803"/>
                  <a:gd name="T4" fmla="*/ 10 w 153"/>
                  <a:gd name="T5" fmla="*/ 0 h 803"/>
                  <a:gd name="T6" fmla="*/ 10 w 153"/>
                  <a:gd name="T7" fmla="*/ 40 h 803"/>
                  <a:gd name="T8" fmla="*/ 0 w 153"/>
                  <a:gd name="T9" fmla="*/ 50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53" y="649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B4D0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29" name="Freeform 344"/>
              <p:cNvSpPr>
                <a:spLocks/>
              </p:cNvSpPr>
              <p:nvPr/>
            </p:nvSpPr>
            <p:spPr bwMode="auto">
              <a:xfrm>
                <a:off x="4363" y="1635"/>
                <a:ext cx="506" cy="76"/>
              </a:xfrm>
              <a:custGeom>
                <a:avLst/>
                <a:gdLst>
                  <a:gd name="T0" fmla="*/ 54 w 1011"/>
                  <a:gd name="T1" fmla="*/ 9 h 153"/>
                  <a:gd name="T2" fmla="*/ 0 w 1011"/>
                  <a:gd name="T3" fmla="*/ 9 h 153"/>
                  <a:gd name="T4" fmla="*/ 10 w 1011"/>
                  <a:gd name="T5" fmla="*/ 0 h 153"/>
                  <a:gd name="T6" fmla="*/ 64 w 1011"/>
                  <a:gd name="T7" fmla="*/ 0 h 153"/>
                  <a:gd name="T8" fmla="*/ 54 w 1011"/>
                  <a:gd name="T9" fmla="*/ 9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8" y="15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011" y="0"/>
                    </a:lnTo>
                    <a:lnTo>
                      <a:pt x="858" y="153"/>
                    </a:lnTo>
                    <a:close/>
                  </a:path>
                </a:pathLst>
              </a:custGeom>
              <a:solidFill>
                <a:srgbClr val="798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30" name="Rectangle 345"/>
              <p:cNvSpPr>
                <a:spLocks noChangeArrowheads="1"/>
              </p:cNvSpPr>
              <p:nvPr/>
            </p:nvSpPr>
            <p:spPr bwMode="auto">
              <a:xfrm>
                <a:off x="4363" y="1711"/>
                <a:ext cx="429" cy="325"/>
              </a:xfrm>
              <a:prstGeom prst="rect">
                <a:avLst/>
              </a:prstGeom>
              <a:solidFill>
                <a:srgbClr val="9CB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90" name="Group 350"/>
            <p:cNvGrpSpPr>
              <a:grpSpLocks/>
            </p:cNvGrpSpPr>
            <p:nvPr/>
          </p:nvGrpSpPr>
          <p:grpSpPr bwMode="auto">
            <a:xfrm>
              <a:off x="4853" y="1635"/>
              <a:ext cx="505" cy="401"/>
              <a:chOff x="4853" y="1635"/>
              <a:chExt cx="505" cy="401"/>
            </a:xfrm>
          </p:grpSpPr>
          <p:sp>
            <p:nvSpPr>
              <p:cNvPr id="56925" name="Freeform 347"/>
              <p:cNvSpPr>
                <a:spLocks/>
              </p:cNvSpPr>
              <p:nvPr/>
            </p:nvSpPr>
            <p:spPr bwMode="auto">
              <a:xfrm>
                <a:off x="5281" y="1635"/>
                <a:ext cx="77" cy="401"/>
              </a:xfrm>
              <a:custGeom>
                <a:avLst/>
                <a:gdLst>
                  <a:gd name="T0" fmla="*/ 0 w 153"/>
                  <a:gd name="T1" fmla="*/ 50 h 803"/>
                  <a:gd name="T2" fmla="*/ 0 w 153"/>
                  <a:gd name="T3" fmla="*/ 9 h 803"/>
                  <a:gd name="T4" fmla="*/ 10 w 153"/>
                  <a:gd name="T5" fmla="*/ 0 h 803"/>
                  <a:gd name="T6" fmla="*/ 10 w 153"/>
                  <a:gd name="T7" fmla="*/ 40 h 803"/>
                  <a:gd name="T8" fmla="*/ 0 w 153"/>
                  <a:gd name="T9" fmla="*/ 50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53" y="649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B4D0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26" name="Freeform 348"/>
              <p:cNvSpPr>
                <a:spLocks/>
              </p:cNvSpPr>
              <p:nvPr/>
            </p:nvSpPr>
            <p:spPr bwMode="auto">
              <a:xfrm>
                <a:off x="4853" y="1635"/>
                <a:ext cx="505" cy="76"/>
              </a:xfrm>
              <a:custGeom>
                <a:avLst/>
                <a:gdLst>
                  <a:gd name="T0" fmla="*/ 54 w 1010"/>
                  <a:gd name="T1" fmla="*/ 9 h 153"/>
                  <a:gd name="T2" fmla="*/ 0 w 1010"/>
                  <a:gd name="T3" fmla="*/ 9 h 153"/>
                  <a:gd name="T4" fmla="*/ 10 w 1010"/>
                  <a:gd name="T5" fmla="*/ 0 h 153"/>
                  <a:gd name="T6" fmla="*/ 63 w 1010"/>
                  <a:gd name="T7" fmla="*/ 0 h 153"/>
                  <a:gd name="T8" fmla="*/ 54 w 1010"/>
                  <a:gd name="T9" fmla="*/ 9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0"/>
                  <a:gd name="T16" fmla="*/ 0 h 153"/>
                  <a:gd name="T17" fmla="*/ 1010 w 1010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0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0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798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27" name="Rectangle 349"/>
              <p:cNvSpPr>
                <a:spLocks noChangeArrowheads="1"/>
              </p:cNvSpPr>
              <p:nvPr/>
            </p:nvSpPr>
            <p:spPr bwMode="auto">
              <a:xfrm>
                <a:off x="4853" y="1711"/>
                <a:ext cx="428" cy="325"/>
              </a:xfrm>
              <a:prstGeom prst="rect">
                <a:avLst/>
              </a:prstGeom>
              <a:solidFill>
                <a:srgbClr val="9CB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91" name="Group 354"/>
            <p:cNvGrpSpPr>
              <a:grpSpLocks/>
            </p:cNvGrpSpPr>
            <p:nvPr/>
          </p:nvGrpSpPr>
          <p:grpSpPr bwMode="auto">
            <a:xfrm>
              <a:off x="3874" y="1274"/>
              <a:ext cx="505" cy="401"/>
              <a:chOff x="3874" y="1274"/>
              <a:chExt cx="505" cy="401"/>
            </a:xfrm>
          </p:grpSpPr>
          <p:sp>
            <p:nvSpPr>
              <p:cNvPr id="56922" name="Freeform 351"/>
              <p:cNvSpPr>
                <a:spLocks/>
              </p:cNvSpPr>
              <p:nvPr/>
            </p:nvSpPr>
            <p:spPr bwMode="auto">
              <a:xfrm>
                <a:off x="4302" y="1274"/>
                <a:ext cx="77" cy="401"/>
              </a:xfrm>
              <a:custGeom>
                <a:avLst/>
                <a:gdLst>
                  <a:gd name="T0" fmla="*/ 0 w 153"/>
                  <a:gd name="T1" fmla="*/ 50 h 803"/>
                  <a:gd name="T2" fmla="*/ 0 w 153"/>
                  <a:gd name="T3" fmla="*/ 9 h 803"/>
                  <a:gd name="T4" fmla="*/ 10 w 153"/>
                  <a:gd name="T5" fmla="*/ 0 h 803"/>
                  <a:gd name="T6" fmla="*/ 10 w 153"/>
                  <a:gd name="T7" fmla="*/ 40 h 803"/>
                  <a:gd name="T8" fmla="*/ 0 w 153"/>
                  <a:gd name="T9" fmla="*/ 50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53" y="649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CFE1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23" name="Freeform 352"/>
              <p:cNvSpPr>
                <a:spLocks/>
              </p:cNvSpPr>
              <p:nvPr/>
            </p:nvSpPr>
            <p:spPr bwMode="auto">
              <a:xfrm>
                <a:off x="3874" y="1274"/>
                <a:ext cx="505" cy="76"/>
              </a:xfrm>
              <a:custGeom>
                <a:avLst/>
                <a:gdLst>
                  <a:gd name="T0" fmla="*/ 53 w 1011"/>
                  <a:gd name="T1" fmla="*/ 9 h 153"/>
                  <a:gd name="T2" fmla="*/ 0 w 1011"/>
                  <a:gd name="T3" fmla="*/ 9 h 153"/>
                  <a:gd name="T4" fmla="*/ 9 w 1011"/>
                  <a:gd name="T5" fmla="*/ 0 h 153"/>
                  <a:gd name="T6" fmla="*/ 63 w 1011"/>
                  <a:gd name="T7" fmla="*/ 0 h 153"/>
                  <a:gd name="T8" fmla="*/ 53 w 1011"/>
                  <a:gd name="T9" fmla="*/ 9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8" y="15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011" y="0"/>
                    </a:lnTo>
                    <a:lnTo>
                      <a:pt x="858" y="153"/>
                    </a:lnTo>
                    <a:close/>
                  </a:path>
                </a:pathLst>
              </a:custGeom>
              <a:solidFill>
                <a:srgbClr val="8C9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24" name="Rectangle 353"/>
              <p:cNvSpPr>
                <a:spLocks noChangeArrowheads="1"/>
              </p:cNvSpPr>
              <p:nvPr/>
            </p:nvSpPr>
            <p:spPr bwMode="auto">
              <a:xfrm>
                <a:off x="3874" y="1350"/>
                <a:ext cx="428" cy="325"/>
              </a:xfrm>
              <a:prstGeom prst="rect">
                <a:avLst/>
              </a:prstGeom>
              <a:solidFill>
                <a:srgbClr val="B4C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92" name="Group 358"/>
            <p:cNvGrpSpPr>
              <a:grpSpLocks/>
            </p:cNvGrpSpPr>
            <p:nvPr/>
          </p:nvGrpSpPr>
          <p:grpSpPr bwMode="auto">
            <a:xfrm>
              <a:off x="4363" y="1274"/>
              <a:ext cx="506" cy="401"/>
              <a:chOff x="4363" y="1274"/>
              <a:chExt cx="506" cy="401"/>
            </a:xfrm>
          </p:grpSpPr>
          <p:sp>
            <p:nvSpPr>
              <p:cNvPr id="56919" name="Freeform 355"/>
              <p:cNvSpPr>
                <a:spLocks/>
              </p:cNvSpPr>
              <p:nvPr/>
            </p:nvSpPr>
            <p:spPr bwMode="auto">
              <a:xfrm>
                <a:off x="4792" y="1274"/>
                <a:ext cx="77" cy="401"/>
              </a:xfrm>
              <a:custGeom>
                <a:avLst/>
                <a:gdLst>
                  <a:gd name="T0" fmla="*/ 0 w 153"/>
                  <a:gd name="T1" fmla="*/ 50 h 803"/>
                  <a:gd name="T2" fmla="*/ 0 w 153"/>
                  <a:gd name="T3" fmla="*/ 9 h 803"/>
                  <a:gd name="T4" fmla="*/ 10 w 153"/>
                  <a:gd name="T5" fmla="*/ 0 h 803"/>
                  <a:gd name="T6" fmla="*/ 10 w 153"/>
                  <a:gd name="T7" fmla="*/ 40 h 803"/>
                  <a:gd name="T8" fmla="*/ 0 w 153"/>
                  <a:gd name="T9" fmla="*/ 50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53" y="649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CFE1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20" name="Freeform 356"/>
              <p:cNvSpPr>
                <a:spLocks/>
              </p:cNvSpPr>
              <p:nvPr/>
            </p:nvSpPr>
            <p:spPr bwMode="auto">
              <a:xfrm>
                <a:off x="4363" y="1274"/>
                <a:ext cx="506" cy="76"/>
              </a:xfrm>
              <a:custGeom>
                <a:avLst/>
                <a:gdLst>
                  <a:gd name="T0" fmla="*/ 54 w 1011"/>
                  <a:gd name="T1" fmla="*/ 9 h 153"/>
                  <a:gd name="T2" fmla="*/ 0 w 1011"/>
                  <a:gd name="T3" fmla="*/ 9 h 153"/>
                  <a:gd name="T4" fmla="*/ 10 w 1011"/>
                  <a:gd name="T5" fmla="*/ 0 h 153"/>
                  <a:gd name="T6" fmla="*/ 64 w 1011"/>
                  <a:gd name="T7" fmla="*/ 0 h 153"/>
                  <a:gd name="T8" fmla="*/ 54 w 1011"/>
                  <a:gd name="T9" fmla="*/ 9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8" y="15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011" y="0"/>
                    </a:lnTo>
                    <a:lnTo>
                      <a:pt x="858" y="153"/>
                    </a:lnTo>
                    <a:close/>
                  </a:path>
                </a:pathLst>
              </a:custGeom>
              <a:solidFill>
                <a:srgbClr val="8C9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21" name="Rectangle 357"/>
              <p:cNvSpPr>
                <a:spLocks noChangeArrowheads="1"/>
              </p:cNvSpPr>
              <p:nvPr/>
            </p:nvSpPr>
            <p:spPr bwMode="auto">
              <a:xfrm>
                <a:off x="4363" y="1350"/>
                <a:ext cx="429" cy="325"/>
              </a:xfrm>
              <a:prstGeom prst="rect">
                <a:avLst/>
              </a:prstGeom>
              <a:solidFill>
                <a:srgbClr val="B4C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93" name="Group 362"/>
            <p:cNvGrpSpPr>
              <a:grpSpLocks/>
            </p:cNvGrpSpPr>
            <p:nvPr/>
          </p:nvGrpSpPr>
          <p:grpSpPr bwMode="auto">
            <a:xfrm>
              <a:off x="4853" y="1274"/>
              <a:ext cx="505" cy="401"/>
              <a:chOff x="4853" y="1274"/>
              <a:chExt cx="505" cy="401"/>
            </a:xfrm>
          </p:grpSpPr>
          <p:sp>
            <p:nvSpPr>
              <p:cNvPr id="56916" name="Freeform 359"/>
              <p:cNvSpPr>
                <a:spLocks/>
              </p:cNvSpPr>
              <p:nvPr/>
            </p:nvSpPr>
            <p:spPr bwMode="auto">
              <a:xfrm>
                <a:off x="5281" y="1274"/>
                <a:ext cx="77" cy="401"/>
              </a:xfrm>
              <a:custGeom>
                <a:avLst/>
                <a:gdLst>
                  <a:gd name="T0" fmla="*/ 0 w 153"/>
                  <a:gd name="T1" fmla="*/ 50 h 803"/>
                  <a:gd name="T2" fmla="*/ 0 w 153"/>
                  <a:gd name="T3" fmla="*/ 9 h 803"/>
                  <a:gd name="T4" fmla="*/ 10 w 153"/>
                  <a:gd name="T5" fmla="*/ 0 h 803"/>
                  <a:gd name="T6" fmla="*/ 10 w 153"/>
                  <a:gd name="T7" fmla="*/ 40 h 803"/>
                  <a:gd name="T8" fmla="*/ 0 w 153"/>
                  <a:gd name="T9" fmla="*/ 50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53" y="649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CFE1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17" name="Freeform 360"/>
              <p:cNvSpPr>
                <a:spLocks/>
              </p:cNvSpPr>
              <p:nvPr/>
            </p:nvSpPr>
            <p:spPr bwMode="auto">
              <a:xfrm>
                <a:off x="4853" y="1274"/>
                <a:ext cx="505" cy="76"/>
              </a:xfrm>
              <a:custGeom>
                <a:avLst/>
                <a:gdLst>
                  <a:gd name="T0" fmla="*/ 54 w 1010"/>
                  <a:gd name="T1" fmla="*/ 9 h 153"/>
                  <a:gd name="T2" fmla="*/ 0 w 1010"/>
                  <a:gd name="T3" fmla="*/ 9 h 153"/>
                  <a:gd name="T4" fmla="*/ 10 w 1010"/>
                  <a:gd name="T5" fmla="*/ 0 h 153"/>
                  <a:gd name="T6" fmla="*/ 63 w 1010"/>
                  <a:gd name="T7" fmla="*/ 0 h 153"/>
                  <a:gd name="T8" fmla="*/ 54 w 1010"/>
                  <a:gd name="T9" fmla="*/ 9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0"/>
                  <a:gd name="T16" fmla="*/ 0 h 153"/>
                  <a:gd name="T17" fmla="*/ 1010 w 1010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0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0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8C9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18" name="Rectangle 361"/>
              <p:cNvSpPr>
                <a:spLocks noChangeArrowheads="1"/>
              </p:cNvSpPr>
              <p:nvPr/>
            </p:nvSpPr>
            <p:spPr bwMode="auto">
              <a:xfrm>
                <a:off x="4853" y="1350"/>
                <a:ext cx="428" cy="325"/>
              </a:xfrm>
              <a:prstGeom prst="rect">
                <a:avLst/>
              </a:prstGeom>
              <a:solidFill>
                <a:srgbClr val="B4C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94" name="Group 366"/>
            <p:cNvGrpSpPr>
              <a:grpSpLocks/>
            </p:cNvGrpSpPr>
            <p:nvPr/>
          </p:nvGrpSpPr>
          <p:grpSpPr bwMode="auto">
            <a:xfrm>
              <a:off x="3874" y="1274"/>
              <a:ext cx="505" cy="401"/>
              <a:chOff x="3874" y="1274"/>
              <a:chExt cx="505" cy="401"/>
            </a:xfrm>
          </p:grpSpPr>
          <p:sp>
            <p:nvSpPr>
              <p:cNvPr id="56913" name="Freeform 363"/>
              <p:cNvSpPr>
                <a:spLocks/>
              </p:cNvSpPr>
              <p:nvPr/>
            </p:nvSpPr>
            <p:spPr bwMode="auto">
              <a:xfrm>
                <a:off x="4302" y="1274"/>
                <a:ext cx="77" cy="401"/>
              </a:xfrm>
              <a:custGeom>
                <a:avLst/>
                <a:gdLst>
                  <a:gd name="T0" fmla="*/ 0 w 153"/>
                  <a:gd name="T1" fmla="*/ 50 h 803"/>
                  <a:gd name="T2" fmla="*/ 0 w 153"/>
                  <a:gd name="T3" fmla="*/ 9 h 803"/>
                  <a:gd name="T4" fmla="*/ 10 w 153"/>
                  <a:gd name="T5" fmla="*/ 0 h 803"/>
                  <a:gd name="T6" fmla="*/ 10 w 153"/>
                  <a:gd name="T7" fmla="*/ 40 h 803"/>
                  <a:gd name="T8" fmla="*/ 0 w 153"/>
                  <a:gd name="T9" fmla="*/ 50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53" y="649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CFE1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14" name="Freeform 364"/>
              <p:cNvSpPr>
                <a:spLocks/>
              </p:cNvSpPr>
              <p:nvPr/>
            </p:nvSpPr>
            <p:spPr bwMode="auto">
              <a:xfrm>
                <a:off x="3874" y="1274"/>
                <a:ext cx="505" cy="76"/>
              </a:xfrm>
              <a:custGeom>
                <a:avLst/>
                <a:gdLst>
                  <a:gd name="T0" fmla="*/ 53 w 1011"/>
                  <a:gd name="T1" fmla="*/ 9 h 153"/>
                  <a:gd name="T2" fmla="*/ 0 w 1011"/>
                  <a:gd name="T3" fmla="*/ 9 h 153"/>
                  <a:gd name="T4" fmla="*/ 9 w 1011"/>
                  <a:gd name="T5" fmla="*/ 0 h 153"/>
                  <a:gd name="T6" fmla="*/ 63 w 1011"/>
                  <a:gd name="T7" fmla="*/ 0 h 153"/>
                  <a:gd name="T8" fmla="*/ 53 w 1011"/>
                  <a:gd name="T9" fmla="*/ 9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8" y="15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011" y="0"/>
                    </a:lnTo>
                    <a:lnTo>
                      <a:pt x="858" y="153"/>
                    </a:lnTo>
                    <a:close/>
                  </a:path>
                </a:pathLst>
              </a:custGeom>
              <a:solidFill>
                <a:srgbClr val="8C9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15" name="Rectangle 365"/>
              <p:cNvSpPr>
                <a:spLocks noChangeArrowheads="1"/>
              </p:cNvSpPr>
              <p:nvPr/>
            </p:nvSpPr>
            <p:spPr bwMode="auto">
              <a:xfrm>
                <a:off x="3874" y="1350"/>
                <a:ext cx="428" cy="325"/>
              </a:xfrm>
              <a:prstGeom prst="rect">
                <a:avLst/>
              </a:prstGeom>
              <a:solidFill>
                <a:srgbClr val="B4C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95" name="Group 370"/>
            <p:cNvGrpSpPr>
              <a:grpSpLocks/>
            </p:cNvGrpSpPr>
            <p:nvPr/>
          </p:nvGrpSpPr>
          <p:grpSpPr bwMode="auto">
            <a:xfrm>
              <a:off x="4363" y="1274"/>
              <a:ext cx="506" cy="401"/>
              <a:chOff x="4363" y="1274"/>
              <a:chExt cx="506" cy="401"/>
            </a:xfrm>
          </p:grpSpPr>
          <p:sp>
            <p:nvSpPr>
              <p:cNvPr id="56910" name="Freeform 367"/>
              <p:cNvSpPr>
                <a:spLocks/>
              </p:cNvSpPr>
              <p:nvPr/>
            </p:nvSpPr>
            <p:spPr bwMode="auto">
              <a:xfrm>
                <a:off x="4792" y="1274"/>
                <a:ext cx="77" cy="401"/>
              </a:xfrm>
              <a:custGeom>
                <a:avLst/>
                <a:gdLst>
                  <a:gd name="T0" fmla="*/ 0 w 153"/>
                  <a:gd name="T1" fmla="*/ 50 h 803"/>
                  <a:gd name="T2" fmla="*/ 0 w 153"/>
                  <a:gd name="T3" fmla="*/ 9 h 803"/>
                  <a:gd name="T4" fmla="*/ 10 w 153"/>
                  <a:gd name="T5" fmla="*/ 0 h 803"/>
                  <a:gd name="T6" fmla="*/ 10 w 153"/>
                  <a:gd name="T7" fmla="*/ 40 h 803"/>
                  <a:gd name="T8" fmla="*/ 0 w 153"/>
                  <a:gd name="T9" fmla="*/ 50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53" y="649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CFE1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11" name="Freeform 368"/>
              <p:cNvSpPr>
                <a:spLocks/>
              </p:cNvSpPr>
              <p:nvPr/>
            </p:nvSpPr>
            <p:spPr bwMode="auto">
              <a:xfrm>
                <a:off x="4363" y="1274"/>
                <a:ext cx="506" cy="76"/>
              </a:xfrm>
              <a:custGeom>
                <a:avLst/>
                <a:gdLst>
                  <a:gd name="T0" fmla="*/ 54 w 1011"/>
                  <a:gd name="T1" fmla="*/ 9 h 153"/>
                  <a:gd name="T2" fmla="*/ 0 w 1011"/>
                  <a:gd name="T3" fmla="*/ 9 h 153"/>
                  <a:gd name="T4" fmla="*/ 10 w 1011"/>
                  <a:gd name="T5" fmla="*/ 0 h 153"/>
                  <a:gd name="T6" fmla="*/ 64 w 1011"/>
                  <a:gd name="T7" fmla="*/ 0 h 153"/>
                  <a:gd name="T8" fmla="*/ 54 w 1011"/>
                  <a:gd name="T9" fmla="*/ 9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8" y="15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011" y="0"/>
                    </a:lnTo>
                    <a:lnTo>
                      <a:pt x="858" y="153"/>
                    </a:lnTo>
                    <a:close/>
                  </a:path>
                </a:pathLst>
              </a:custGeom>
              <a:solidFill>
                <a:srgbClr val="8C9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12" name="Rectangle 369"/>
              <p:cNvSpPr>
                <a:spLocks noChangeArrowheads="1"/>
              </p:cNvSpPr>
              <p:nvPr/>
            </p:nvSpPr>
            <p:spPr bwMode="auto">
              <a:xfrm>
                <a:off x="4363" y="1350"/>
                <a:ext cx="429" cy="325"/>
              </a:xfrm>
              <a:prstGeom prst="rect">
                <a:avLst/>
              </a:prstGeom>
              <a:solidFill>
                <a:srgbClr val="B4C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96" name="Group 374"/>
            <p:cNvGrpSpPr>
              <a:grpSpLocks/>
            </p:cNvGrpSpPr>
            <p:nvPr/>
          </p:nvGrpSpPr>
          <p:grpSpPr bwMode="auto">
            <a:xfrm>
              <a:off x="4853" y="1274"/>
              <a:ext cx="505" cy="401"/>
              <a:chOff x="4853" y="1274"/>
              <a:chExt cx="505" cy="401"/>
            </a:xfrm>
          </p:grpSpPr>
          <p:sp>
            <p:nvSpPr>
              <p:cNvPr id="56907" name="Freeform 371"/>
              <p:cNvSpPr>
                <a:spLocks/>
              </p:cNvSpPr>
              <p:nvPr/>
            </p:nvSpPr>
            <p:spPr bwMode="auto">
              <a:xfrm>
                <a:off x="5281" y="1274"/>
                <a:ext cx="77" cy="401"/>
              </a:xfrm>
              <a:custGeom>
                <a:avLst/>
                <a:gdLst>
                  <a:gd name="T0" fmla="*/ 0 w 153"/>
                  <a:gd name="T1" fmla="*/ 50 h 803"/>
                  <a:gd name="T2" fmla="*/ 0 w 153"/>
                  <a:gd name="T3" fmla="*/ 9 h 803"/>
                  <a:gd name="T4" fmla="*/ 10 w 153"/>
                  <a:gd name="T5" fmla="*/ 0 h 803"/>
                  <a:gd name="T6" fmla="*/ 10 w 153"/>
                  <a:gd name="T7" fmla="*/ 40 h 803"/>
                  <a:gd name="T8" fmla="*/ 0 w 153"/>
                  <a:gd name="T9" fmla="*/ 50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53" y="649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CFE1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08" name="Freeform 372"/>
              <p:cNvSpPr>
                <a:spLocks/>
              </p:cNvSpPr>
              <p:nvPr/>
            </p:nvSpPr>
            <p:spPr bwMode="auto">
              <a:xfrm>
                <a:off x="4853" y="1274"/>
                <a:ext cx="505" cy="76"/>
              </a:xfrm>
              <a:custGeom>
                <a:avLst/>
                <a:gdLst>
                  <a:gd name="T0" fmla="*/ 54 w 1010"/>
                  <a:gd name="T1" fmla="*/ 9 h 153"/>
                  <a:gd name="T2" fmla="*/ 0 w 1010"/>
                  <a:gd name="T3" fmla="*/ 9 h 153"/>
                  <a:gd name="T4" fmla="*/ 10 w 1010"/>
                  <a:gd name="T5" fmla="*/ 0 h 153"/>
                  <a:gd name="T6" fmla="*/ 63 w 1010"/>
                  <a:gd name="T7" fmla="*/ 0 h 153"/>
                  <a:gd name="T8" fmla="*/ 54 w 1010"/>
                  <a:gd name="T9" fmla="*/ 9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0"/>
                  <a:gd name="T16" fmla="*/ 0 h 153"/>
                  <a:gd name="T17" fmla="*/ 1010 w 1010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0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0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8C9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09" name="Rectangle 373"/>
              <p:cNvSpPr>
                <a:spLocks noChangeArrowheads="1"/>
              </p:cNvSpPr>
              <p:nvPr/>
            </p:nvSpPr>
            <p:spPr bwMode="auto">
              <a:xfrm>
                <a:off x="4853" y="1350"/>
                <a:ext cx="428" cy="325"/>
              </a:xfrm>
              <a:prstGeom prst="rect">
                <a:avLst/>
              </a:prstGeom>
              <a:solidFill>
                <a:srgbClr val="B4C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397" name="Group 387"/>
            <p:cNvGrpSpPr>
              <a:grpSpLocks/>
            </p:cNvGrpSpPr>
            <p:nvPr/>
          </p:nvGrpSpPr>
          <p:grpSpPr bwMode="auto">
            <a:xfrm>
              <a:off x="3765" y="2826"/>
              <a:ext cx="1485" cy="402"/>
              <a:chOff x="3765" y="2826"/>
              <a:chExt cx="1485" cy="402"/>
            </a:xfrm>
          </p:grpSpPr>
          <p:grpSp>
            <p:nvGrpSpPr>
              <p:cNvPr id="56895" name="Group 378"/>
              <p:cNvGrpSpPr>
                <a:grpSpLocks/>
              </p:cNvGrpSpPr>
              <p:nvPr/>
            </p:nvGrpSpPr>
            <p:grpSpPr bwMode="auto">
              <a:xfrm>
                <a:off x="3765" y="2826"/>
                <a:ext cx="506" cy="402"/>
                <a:chOff x="3765" y="2826"/>
                <a:chExt cx="506" cy="402"/>
              </a:xfrm>
            </p:grpSpPr>
            <p:sp>
              <p:nvSpPr>
                <p:cNvPr id="56904" name="Freeform 375"/>
                <p:cNvSpPr>
                  <a:spLocks/>
                </p:cNvSpPr>
                <p:nvPr/>
              </p:nvSpPr>
              <p:spPr bwMode="auto">
                <a:xfrm>
                  <a:off x="4194" y="2826"/>
                  <a:ext cx="77" cy="402"/>
                </a:xfrm>
                <a:custGeom>
                  <a:avLst/>
                  <a:gdLst>
                    <a:gd name="T0" fmla="*/ 0 w 153"/>
                    <a:gd name="T1" fmla="*/ 51 h 803"/>
                    <a:gd name="T2" fmla="*/ 0 w 153"/>
                    <a:gd name="T3" fmla="*/ 10 h 803"/>
                    <a:gd name="T4" fmla="*/ 10 w 153"/>
                    <a:gd name="T5" fmla="*/ 0 h 803"/>
                    <a:gd name="T6" fmla="*/ 10 w 153"/>
                    <a:gd name="T7" fmla="*/ 41 h 803"/>
                    <a:gd name="T8" fmla="*/ 0 w 153"/>
                    <a:gd name="T9" fmla="*/ 51 h 8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3"/>
                    <a:gd name="T16" fmla="*/ 0 h 803"/>
                    <a:gd name="T17" fmla="*/ 153 w 153"/>
                    <a:gd name="T18" fmla="*/ 803 h 8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3" h="803">
                      <a:moveTo>
                        <a:pt x="0" y="803"/>
                      </a:moveTo>
                      <a:lnTo>
                        <a:pt x="0" y="153"/>
                      </a:lnTo>
                      <a:lnTo>
                        <a:pt x="153" y="0"/>
                      </a:lnTo>
                      <a:lnTo>
                        <a:pt x="153" y="650"/>
                      </a:lnTo>
                      <a:lnTo>
                        <a:pt x="0" y="803"/>
                      </a:lnTo>
                      <a:close/>
                    </a:path>
                  </a:pathLst>
                </a:custGeom>
                <a:solidFill>
                  <a:srgbClr val="2D2D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905" name="Freeform 376"/>
                <p:cNvSpPr>
                  <a:spLocks/>
                </p:cNvSpPr>
                <p:nvPr/>
              </p:nvSpPr>
              <p:spPr bwMode="auto">
                <a:xfrm>
                  <a:off x="3765" y="2826"/>
                  <a:ext cx="506" cy="77"/>
                </a:xfrm>
                <a:custGeom>
                  <a:avLst/>
                  <a:gdLst>
                    <a:gd name="T0" fmla="*/ 54 w 1010"/>
                    <a:gd name="T1" fmla="*/ 10 h 153"/>
                    <a:gd name="T2" fmla="*/ 0 w 1010"/>
                    <a:gd name="T3" fmla="*/ 10 h 153"/>
                    <a:gd name="T4" fmla="*/ 10 w 1010"/>
                    <a:gd name="T5" fmla="*/ 0 h 153"/>
                    <a:gd name="T6" fmla="*/ 64 w 1010"/>
                    <a:gd name="T7" fmla="*/ 0 h 153"/>
                    <a:gd name="T8" fmla="*/ 54 w 1010"/>
                    <a:gd name="T9" fmla="*/ 10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0"/>
                    <a:gd name="T16" fmla="*/ 0 h 153"/>
                    <a:gd name="T17" fmla="*/ 1010 w 1010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0" h="153">
                      <a:moveTo>
                        <a:pt x="857" y="153"/>
                      </a:moveTo>
                      <a:lnTo>
                        <a:pt x="0" y="153"/>
                      </a:lnTo>
                      <a:lnTo>
                        <a:pt x="153" y="0"/>
                      </a:lnTo>
                      <a:lnTo>
                        <a:pt x="1010" y="0"/>
                      </a:lnTo>
                      <a:lnTo>
                        <a:pt x="857" y="153"/>
                      </a:lnTo>
                      <a:close/>
                    </a:path>
                  </a:pathLst>
                </a:custGeom>
                <a:solidFill>
                  <a:srgbClr val="1E1E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906" name="Rectangle 377"/>
                <p:cNvSpPr>
                  <a:spLocks noChangeArrowheads="1"/>
                </p:cNvSpPr>
                <p:nvPr/>
              </p:nvSpPr>
              <p:spPr bwMode="auto">
                <a:xfrm>
                  <a:off x="3765" y="2903"/>
                  <a:ext cx="429" cy="325"/>
                </a:xfrm>
                <a:prstGeom prst="rect">
                  <a:avLst/>
                </a:prstGeom>
                <a:solidFill>
                  <a:srgbClr val="2727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6896" name="Group 382"/>
              <p:cNvGrpSpPr>
                <a:grpSpLocks/>
              </p:cNvGrpSpPr>
              <p:nvPr/>
            </p:nvGrpSpPr>
            <p:grpSpPr bwMode="auto">
              <a:xfrm>
                <a:off x="4255" y="2826"/>
                <a:ext cx="505" cy="402"/>
                <a:chOff x="4255" y="2826"/>
                <a:chExt cx="505" cy="402"/>
              </a:xfrm>
            </p:grpSpPr>
            <p:sp>
              <p:nvSpPr>
                <p:cNvPr id="56901" name="Freeform 379"/>
                <p:cNvSpPr>
                  <a:spLocks/>
                </p:cNvSpPr>
                <p:nvPr/>
              </p:nvSpPr>
              <p:spPr bwMode="auto">
                <a:xfrm>
                  <a:off x="4684" y="2826"/>
                  <a:ext cx="76" cy="402"/>
                </a:xfrm>
                <a:custGeom>
                  <a:avLst/>
                  <a:gdLst>
                    <a:gd name="T0" fmla="*/ 0 w 154"/>
                    <a:gd name="T1" fmla="*/ 51 h 803"/>
                    <a:gd name="T2" fmla="*/ 0 w 154"/>
                    <a:gd name="T3" fmla="*/ 10 h 803"/>
                    <a:gd name="T4" fmla="*/ 9 w 154"/>
                    <a:gd name="T5" fmla="*/ 0 h 803"/>
                    <a:gd name="T6" fmla="*/ 9 w 154"/>
                    <a:gd name="T7" fmla="*/ 41 h 803"/>
                    <a:gd name="T8" fmla="*/ 0 w 154"/>
                    <a:gd name="T9" fmla="*/ 51 h 8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"/>
                    <a:gd name="T16" fmla="*/ 0 h 803"/>
                    <a:gd name="T17" fmla="*/ 154 w 154"/>
                    <a:gd name="T18" fmla="*/ 803 h 8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" h="803">
                      <a:moveTo>
                        <a:pt x="0" y="803"/>
                      </a:moveTo>
                      <a:lnTo>
                        <a:pt x="0" y="153"/>
                      </a:lnTo>
                      <a:lnTo>
                        <a:pt x="154" y="0"/>
                      </a:lnTo>
                      <a:lnTo>
                        <a:pt x="154" y="650"/>
                      </a:lnTo>
                      <a:lnTo>
                        <a:pt x="0" y="803"/>
                      </a:lnTo>
                      <a:close/>
                    </a:path>
                  </a:pathLst>
                </a:custGeom>
                <a:solidFill>
                  <a:srgbClr val="2D2D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902" name="Freeform 380"/>
                <p:cNvSpPr>
                  <a:spLocks/>
                </p:cNvSpPr>
                <p:nvPr/>
              </p:nvSpPr>
              <p:spPr bwMode="auto">
                <a:xfrm>
                  <a:off x="4255" y="2826"/>
                  <a:ext cx="505" cy="77"/>
                </a:xfrm>
                <a:custGeom>
                  <a:avLst/>
                  <a:gdLst>
                    <a:gd name="T0" fmla="*/ 53 w 1011"/>
                    <a:gd name="T1" fmla="*/ 10 h 153"/>
                    <a:gd name="T2" fmla="*/ 0 w 1011"/>
                    <a:gd name="T3" fmla="*/ 10 h 153"/>
                    <a:gd name="T4" fmla="*/ 9 w 1011"/>
                    <a:gd name="T5" fmla="*/ 0 h 153"/>
                    <a:gd name="T6" fmla="*/ 63 w 1011"/>
                    <a:gd name="T7" fmla="*/ 0 h 153"/>
                    <a:gd name="T8" fmla="*/ 53 w 1011"/>
                    <a:gd name="T9" fmla="*/ 10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1"/>
                    <a:gd name="T16" fmla="*/ 0 h 153"/>
                    <a:gd name="T17" fmla="*/ 1011 w 1011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1" h="153">
                      <a:moveTo>
                        <a:pt x="857" y="153"/>
                      </a:moveTo>
                      <a:lnTo>
                        <a:pt x="0" y="153"/>
                      </a:lnTo>
                      <a:lnTo>
                        <a:pt x="153" y="0"/>
                      </a:lnTo>
                      <a:lnTo>
                        <a:pt x="1011" y="0"/>
                      </a:lnTo>
                      <a:lnTo>
                        <a:pt x="857" y="153"/>
                      </a:lnTo>
                      <a:close/>
                    </a:path>
                  </a:pathLst>
                </a:custGeom>
                <a:solidFill>
                  <a:srgbClr val="1E1E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903" name="Rectangle 381"/>
                <p:cNvSpPr>
                  <a:spLocks noChangeArrowheads="1"/>
                </p:cNvSpPr>
                <p:nvPr/>
              </p:nvSpPr>
              <p:spPr bwMode="auto">
                <a:xfrm>
                  <a:off x="4255" y="2903"/>
                  <a:ext cx="429" cy="325"/>
                </a:xfrm>
                <a:prstGeom prst="rect">
                  <a:avLst/>
                </a:prstGeom>
                <a:solidFill>
                  <a:srgbClr val="2727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6897" name="Group 386"/>
              <p:cNvGrpSpPr>
                <a:grpSpLocks/>
              </p:cNvGrpSpPr>
              <p:nvPr/>
            </p:nvGrpSpPr>
            <p:grpSpPr bwMode="auto">
              <a:xfrm>
                <a:off x="4744" y="2826"/>
                <a:ext cx="506" cy="402"/>
                <a:chOff x="4744" y="2826"/>
                <a:chExt cx="506" cy="402"/>
              </a:xfrm>
            </p:grpSpPr>
            <p:sp>
              <p:nvSpPr>
                <p:cNvPr id="56898" name="Freeform 383"/>
                <p:cNvSpPr>
                  <a:spLocks/>
                </p:cNvSpPr>
                <p:nvPr/>
              </p:nvSpPr>
              <p:spPr bwMode="auto">
                <a:xfrm>
                  <a:off x="5173" y="2826"/>
                  <a:ext cx="77" cy="402"/>
                </a:xfrm>
                <a:custGeom>
                  <a:avLst/>
                  <a:gdLst>
                    <a:gd name="T0" fmla="*/ 0 w 154"/>
                    <a:gd name="T1" fmla="*/ 51 h 803"/>
                    <a:gd name="T2" fmla="*/ 0 w 154"/>
                    <a:gd name="T3" fmla="*/ 10 h 803"/>
                    <a:gd name="T4" fmla="*/ 10 w 154"/>
                    <a:gd name="T5" fmla="*/ 0 h 803"/>
                    <a:gd name="T6" fmla="*/ 10 w 154"/>
                    <a:gd name="T7" fmla="*/ 41 h 803"/>
                    <a:gd name="T8" fmla="*/ 0 w 154"/>
                    <a:gd name="T9" fmla="*/ 51 h 8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"/>
                    <a:gd name="T16" fmla="*/ 0 h 803"/>
                    <a:gd name="T17" fmla="*/ 154 w 154"/>
                    <a:gd name="T18" fmla="*/ 803 h 8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" h="803">
                      <a:moveTo>
                        <a:pt x="0" y="803"/>
                      </a:moveTo>
                      <a:lnTo>
                        <a:pt x="0" y="153"/>
                      </a:lnTo>
                      <a:lnTo>
                        <a:pt x="154" y="0"/>
                      </a:lnTo>
                      <a:lnTo>
                        <a:pt x="154" y="650"/>
                      </a:lnTo>
                      <a:lnTo>
                        <a:pt x="0" y="803"/>
                      </a:lnTo>
                      <a:close/>
                    </a:path>
                  </a:pathLst>
                </a:custGeom>
                <a:solidFill>
                  <a:srgbClr val="2D2D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899" name="Freeform 384"/>
                <p:cNvSpPr>
                  <a:spLocks/>
                </p:cNvSpPr>
                <p:nvPr/>
              </p:nvSpPr>
              <p:spPr bwMode="auto">
                <a:xfrm>
                  <a:off x="4744" y="2826"/>
                  <a:ext cx="506" cy="77"/>
                </a:xfrm>
                <a:custGeom>
                  <a:avLst/>
                  <a:gdLst>
                    <a:gd name="T0" fmla="*/ 54 w 1011"/>
                    <a:gd name="T1" fmla="*/ 10 h 153"/>
                    <a:gd name="T2" fmla="*/ 0 w 1011"/>
                    <a:gd name="T3" fmla="*/ 10 h 153"/>
                    <a:gd name="T4" fmla="*/ 10 w 1011"/>
                    <a:gd name="T5" fmla="*/ 0 h 153"/>
                    <a:gd name="T6" fmla="*/ 64 w 1011"/>
                    <a:gd name="T7" fmla="*/ 0 h 153"/>
                    <a:gd name="T8" fmla="*/ 54 w 1011"/>
                    <a:gd name="T9" fmla="*/ 10 h 1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1"/>
                    <a:gd name="T16" fmla="*/ 0 h 153"/>
                    <a:gd name="T17" fmla="*/ 1011 w 1011"/>
                    <a:gd name="T18" fmla="*/ 153 h 1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1" h="153">
                      <a:moveTo>
                        <a:pt x="857" y="153"/>
                      </a:moveTo>
                      <a:lnTo>
                        <a:pt x="0" y="153"/>
                      </a:lnTo>
                      <a:lnTo>
                        <a:pt x="153" y="0"/>
                      </a:lnTo>
                      <a:lnTo>
                        <a:pt x="1011" y="0"/>
                      </a:lnTo>
                      <a:lnTo>
                        <a:pt x="857" y="153"/>
                      </a:lnTo>
                      <a:close/>
                    </a:path>
                  </a:pathLst>
                </a:custGeom>
                <a:solidFill>
                  <a:srgbClr val="1E1E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900" name="Rectangle 385"/>
                <p:cNvSpPr>
                  <a:spLocks noChangeArrowheads="1"/>
                </p:cNvSpPr>
                <p:nvPr/>
              </p:nvSpPr>
              <p:spPr bwMode="auto">
                <a:xfrm>
                  <a:off x="4744" y="2903"/>
                  <a:ext cx="429" cy="325"/>
                </a:xfrm>
                <a:prstGeom prst="rect">
                  <a:avLst/>
                </a:prstGeom>
                <a:solidFill>
                  <a:srgbClr val="2727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56398" name="Group 400"/>
            <p:cNvGrpSpPr>
              <a:grpSpLocks/>
            </p:cNvGrpSpPr>
            <p:nvPr/>
          </p:nvGrpSpPr>
          <p:grpSpPr bwMode="auto">
            <a:xfrm>
              <a:off x="3765" y="2465"/>
              <a:ext cx="1485" cy="402"/>
              <a:chOff x="3765" y="2465"/>
              <a:chExt cx="1485" cy="402"/>
            </a:xfrm>
          </p:grpSpPr>
          <p:grpSp>
            <p:nvGrpSpPr>
              <p:cNvPr id="56883" name="Group 391"/>
              <p:cNvGrpSpPr>
                <a:grpSpLocks/>
              </p:cNvGrpSpPr>
              <p:nvPr/>
            </p:nvGrpSpPr>
            <p:grpSpPr bwMode="auto">
              <a:xfrm>
                <a:off x="3765" y="2465"/>
                <a:ext cx="506" cy="402"/>
                <a:chOff x="3765" y="2465"/>
                <a:chExt cx="506" cy="402"/>
              </a:xfrm>
            </p:grpSpPr>
            <p:sp>
              <p:nvSpPr>
                <p:cNvPr id="56892" name="Freeform 388"/>
                <p:cNvSpPr>
                  <a:spLocks/>
                </p:cNvSpPr>
                <p:nvPr/>
              </p:nvSpPr>
              <p:spPr bwMode="auto">
                <a:xfrm>
                  <a:off x="4194" y="2465"/>
                  <a:ext cx="77" cy="402"/>
                </a:xfrm>
                <a:custGeom>
                  <a:avLst/>
                  <a:gdLst>
                    <a:gd name="T0" fmla="*/ 0 w 153"/>
                    <a:gd name="T1" fmla="*/ 51 h 803"/>
                    <a:gd name="T2" fmla="*/ 0 w 153"/>
                    <a:gd name="T3" fmla="*/ 10 h 803"/>
                    <a:gd name="T4" fmla="*/ 10 w 153"/>
                    <a:gd name="T5" fmla="*/ 0 h 803"/>
                    <a:gd name="T6" fmla="*/ 10 w 153"/>
                    <a:gd name="T7" fmla="*/ 41 h 803"/>
                    <a:gd name="T8" fmla="*/ 0 w 153"/>
                    <a:gd name="T9" fmla="*/ 51 h 8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3"/>
                    <a:gd name="T16" fmla="*/ 0 h 803"/>
                    <a:gd name="T17" fmla="*/ 153 w 153"/>
                    <a:gd name="T18" fmla="*/ 803 h 8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3" h="803">
                      <a:moveTo>
                        <a:pt x="0" y="803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53" y="650"/>
                      </a:lnTo>
                      <a:lnTo>
                        <a:pt x="0" y="803"/>
                      </a:lnTo>
                      <a:close/>
                    </a:path>
                  </a:pathLst>
                </a:custGeom>
                <a:solidFill>
                  <a:srgbClr val="0087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893" name="Freeform 389"/>
                <p:cNvSpPr>
                  <a:spLocks/>
                </p:cNvSpPr>
                <p:nvPr/>
              </p:nvSpPr>
              <p:spPr bwMode="auto">
                <a:xfrm>
                  <a:off x="3765" y="2465"/>
                  <a:ext cx="506" cy="77"/>
                </a:xfrm>
                <a:custGeom>
                  <a:avLst/>
                  <a:gdLst>
                    <a:gd name="T0" fmla="*/ 54 w 1010"/>
                    <a:gd name="T1" fmla="*/ 10 h 154"/>
                    <a:gd name="T2" fmla="*/ 0 w 1010"/>
                    <a:gd name="T3" fmla="*/ 10 h 154"/>
                    <a:gd name="T4" fmla="*/ 10 w 1010"/>
                    <a:gd name="T5" fmla="*/ 0 h 154"/>
                    <a:gd name="T6" fmla="*/ 64 w 1010"/>
                    <a:gd name="T7" fmla="*/ 0 h 154"/>
                    <a:gd name="T8" fmla="*/ 54 w 1010"/>
                    <a:gd name="T9" fmla="*/ 10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0"/>
                    <a:gd name="T16" fmla="*/ 0 h 154"/>
                    <a:gd name="T17" fmla="*/ 1010 w 1010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0" h="154">
                      <a:moveTo>
                        <a:pt x="857" y="154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010" y="0"/>
                      </a:lnTo>
                      <a:lnTo>
                        <a:pt x="857" y="154"/>
                      </a:lnTo>
                      <a:close/>
                    </a:path>
                  </a:pathLst>
                </a:custGeom>
                <a:solidFill>
                  <a:srgbClr val="005B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894" name="Rectangle 390"/>
                <p:cNvSpPr>
                  <a:spLocks noChangeArrowheads="1"/>
                </p:cNvSpPr>
                <p:nvPr/>
              </p:nvSpPr>
              <p:spPr bwMode="auto">
                <a:xfrm>
                  <a:off x="3765" y="2542"/>
                  <a:ext cx="429" cy="325"/>
                </a:xfrm>
                <a:prstGeom prst="rect">
                  <a:avLst/>
                </a:prstGeom>
                <a:solidFill>
                  <a:srgbClr val="007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6884" name="Group 395"/>
              <p:cNvGrpSpPr>
                <a:grpSpLocks/>
              </p:cNvGrpSpPr>
              <p:nvPr/>
            </p:nvGrpSpPr>
            <p:grpSpPr bwMode="auto">
              <a:xfrm>
                <a:off x="4255" y="2465"/>
                <a:ext cx="505" cy="402"/>
                <a:chOff x="4255" y="2465"/>
                <a:chExt cx="505" cy="402"/>
              </a:xfrm>
            </p:grpSpPr>
            <p:sp>
              <p:nvSpPr>
                <p:cNvPr id="56889" name="Freeform 392"/>
                <p:cNvSpPr>
                  <a:spLocks/>
                </p:cNvSpPr>
                <p:nvPr/>
              </p:nvSpPr>
              <p:spPr bwMode="auto">
                <a:xfrm>
                  <a:off x="4684" y="2465"/>
                  <a:ext cx="76" cy="402"/>
                </a:xfrm>
                <a:custGeom>
                  <a:avLst/>
                  <a:gdLst>
                    <a:gd name="T0" fmla="*/ 0 w 154"/>
                    <a:gd name="T1" fmla="*/ 51 h 803"/>
                    <a:gd name="T2" fmla="*/ 0 w 154"/>
                    <a:gd name="T3" fmla="*/ 10 h 803"/>
                    <a:gd name="T4" fmla="*/ 9 w 154"/>
                    <a:gd name="T5" fmla="*/ 0 h 803"/>
                    <a:gd name="T6" fmla="*/ 9 w 154"/>
                    <a:gd name="T7" fmla="*/ 41 h 803"/>
                    <a:gd name="T8" fmla="*/ 0 w 154"/>
                    <a:gd name="T9" fmla="*/ 51 h 8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"/>
                    <a:gd name="T16" fmla="*/ 0 h 803"/>
                    <a:gd name="T17" fmla="*/ 154 w 154"/>
                    <a:gd name="T18" fmla="*/ 803 h 8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" h="803">
                      <a:moveTo>
                        <a:pt x="0" y="803"/>
                      </a:moveTo>
                      <a:lnTo>
                        <a:pt x="0" y="154"/>
                      </a:lnTo>
                      <a:lnTo>
                        <a:pt x="154" y="0"/>
                      </a:lnTo>
                      <a:lnTo>
                        <a:pt x="154" y="650"/>
                      </a:lnTo>
                      <a:lnTo>
                        <a:pt x="0" y="803"/>
                      </a:lnTo>
                      <a:close/>
                    </a:path>
                  </a:pathLst>
                </a:custGeom>
                <a:solidFill>
                  <a:srgbClr val="0087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890" name="Freeform 393"/>
                <p:cNvSpPr>
                  <a:spLocks/>
                </p:cNvSpPr>
                <p:nvPr/>
              </p:nvSpPr>
              <p:spPr bwMode="auto">
                <a:xfrm>
                  <a:off x="4255" y="2465"/>
                  <a:ext cx="505" cy="77"/>
                </a:xfrm>
                <a:custGeom>
                  <a:avLst/>
                  <a:gdLst>
                    <a:gd name="T0" fmla="*/ 53 w 1011"/>
                    <a:gd name="T1" fmla="*/ 10 h 154"/>
                    <a:gd name="T2" fmla="*/ 0 w 1011"/>
                    <a:gd name="T3" fmla="*/ 10 h 154"/>
                    <a:gd name="T4" fmla="*/ 9 w 1011"/>
                    <a:gd name="T5" fmla="*/ 0 h 154"/>
                    <a:gd name="T6" fmla="*/ 63 w 1011"/>
                    <a:gd name="T7" fmla="*/ 0 h 154"/>
                    <a:gd name="T8" fmla="*/ 53 w 1011"/>
                    <a:gd name="T9" fmla="*/ 10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1"/>
                    <a:gd name="T16" fmla="*/ 0 h 154"/>
                    <a:gd name="T17" fmla="*/ 1011 w 1011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1" h="154">
                      <a:moveTo>
                        <a:pt x="857" y="154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011" y="0"/>
                      </a:lnTo>
                      <a:lnTo>
                        <a:pt x="857" y="154"/>
                      </a:lnTo>
                      <a:close/>
                    </a:path>
                  </a:pathLst>
                </a:custGeom>
                <a:solidFill>
                  <a:srgbClr val="005B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891" name="Rectangle 394"/>
                <p:cNvSpPr>
                  <a:spLocks noChangeArrowheads="1"/>
                </p:cNvSpPr>
                <p:nvPr/>
              </p:nvSpPr>
              <p:spPr bwMode="auto">
                <a:xfrm>
                  <a:off x="4255" y="2542"/>
                  <a:ext cx="429" cy="325"/>
                </a:xfrm>
                <a:prstGeom prst="rect">
                  <a:avLst/>
                </a:prstGeom>
                <a:solidFill>
                  <a:srgbClr val="007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6885" name="Group 399"/>
              <p:cNvGrpSpPr>
                <a:grpSpLocks/>
              </p:cNvGrpSpPr>
              <p:nvPr/>
            </p:nvGrpSpPr>
            <p:grpSpPr bwMode="auto">
              <a:xfrm>
                <a:off x="4744" y="2465"/>
                <a:ext cx="506" cy="402"/>
                <a:chOff x="4744" y="2465"/>
                <a:chExt cx="506" cy="402"/>
              </a:xfrm>
            </p:grpSpPr>
            <p:sp>
              <p:nvSpPr>
                <p:cNvPr id="56886" name="Freeform 396"/>
                <p:cNvSpPr>
                  <a:spLocks/>
                </p:cNvSpPr>
                <p:nvPr/>
              </p:nvSpPr>
              <p:spPr bwMode="auto">
                <a:xfrm>
                  <a:off x="5173" y="2465"/>
                  <a:ext cx="77" cy="402"/>
                </a:xfrm>
                <a:custGeom>
                  <a:avLst/>
                  <a:gdLst>
                    <a:gd name="T0" fmla="*/ 0 w 154"/>
                    <a:gd name="T1" fmla="*/ 51 h 803"/>
                    <a:gd name="T2" fmla="*/ 0 w 154"/>
                    <a:gd name="T3" fmla="*/ 10 h 803"/>
                    <a:gd name="T4" fmla="*/ 10 w 154"/>
                    <a:gd name="T5" fmla="*/ 0 h 803"/>
                    <a:gd name="T6" fmla="*/ 10 w 154"/>
                    <a:gd name="T7" fmla="*/ 41 h 803"/>
                    <a:gd name="T8" fmla="*/ 0 w 154"/>
                    <a:gd name="T9" fmla="*/ 51 h 8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"/>
                    <a:gd name="T16" fmla="*/ 0 h 803"/>
                    <a:gd name="T17" fmla="*/ 154 w 154"/>
                    <a:gd name="T18" fmla="*/ 803 h 8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" h="803">
                      <a:moveTo>
                        <a:pt x="0" y="803"/>
                      </a:moveTo>
                      <a:lnTo>
                        <a:pt x="0" y="154"/>
                      </a:lnTo>
                      <a:lnTo>
                        <a:pt x="154" y="0"/>
                      </a:lnTo>
                      <a:lnTo>
                        <a:pt x="154" y="650"/>
                      </a:lnTo>
                      <a:lnTo>
                        <a:pt x="0" y="803"/>
                      </a:lnTo>
                      <a:close/>
                    </a:path>
                  </a:pathLst>
                </a:custGeom>
                <a:solidFill>
                  <a:srgbClr val="0087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887" name="Freeform 397"/>
                <p:cNvSpPr>
                  <a:spLocks/>
                </p:cNvSpPr>
                <p:nvPr/>
              </p:nvSpPr>
              <p:spPr bwMode="auto">
                <a:xfrm>
                  <a:off x="4744" y="2465"/>
                  <a:ext cx="506" cy="77"/>
                </a:xfrm>
                <a:custGeom>
                  <a:avLst/>
                  <a:gdLst>
                    <a:gd name="T0" fmla="*/ 54 w 1011"/>
                    <a:gd name="T1" fmla="*/ 10 h 154"/>
                    <a:gd name="T2" fmla="*/ 0 w 1011"/>
                    <a:gd name="T3" fmla="*/ 10 h 154"/>
                    <a:gd name="T4" fmla="*/ 10 w 1011"/>
                    <a:gd name="T5" fmla="*/ 0 h 154"/>
                    <a:gd name="T6" fmla="*/ 64 w 1011"/>
                    <a:gd name="T7" fmla="*/ 0 h 154"/>
                    <a:gd name="T8" fmla="*/ 54 w 1011"/>
                    <a:gd name="T9" fmla="*/ 10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1"/>
                    <a:gd name="T16" fmla="*/ 0 h 154"/>
                    <a:gd name="T17" fmla="*/ 1011 w 1011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1" h="154">
                      <a:moveTo>
                        <a:pt x="857" y="154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011" y="0"/>
                      </a:lnTo>
                      <a:lnTo>
                        <a:pt x="857" y="154"/>
                      </a:lnTo>
                      <a:close/>
                    </a:path>
                  </a:pathLst>
                </a:custGeom>
                <a:solidFill>
                  <a:srgbClr val="005B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888" name="Rectangle 398"/>
                <p:cNvSpPr>
                  <a:spLocks noChangeArrowheads="1"/>
                </p:cNvSpPr>
                <p:nvPr/>
              </p:nvSpPr>
              <p:spPr bwMode="auto">
                <a:xfrm>
                  <a:off x="4744" y="2542"/>
                  <a:ext cx="429" cy="325"/>
                </a:xfrm>
                <a:prstGeom prst="rect">
                  <a:avLst/>
                </a:prstGeom>
                <a:solidFill>
                  <a:srgbClr val="007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56399" name="Group 413"/>
            <p:cNvGrpSpPr>
              <a:grpSpLocks/>
            </p:cNvGrpSpPr>
            <p:nvPr/>
          </p:nvGrpSpPr>
          <p:grpSpPr bwMode="auto">
            <a:xfrm>
              <a:off x="3765" y="2104"/>
              <a:ext cx="1485" cy="402"/>
              <a:chOff x="3765" y="2104"/>
              <a:chExt cx="1485" cy="402"/>
            </a:xfrm>
          </p:grpSpPr>
          <p:grpSp>
            <p:nvGrpSpPr>
              <p:cNvPr id="56871" name="Group 404"/>
              <p:cNvGrpSpPr>
                <a:grpSpLocks/>
              </p:cNvGrpSpPr>
              <p:nvPr/>
            </p:nvGrpSpPr>
            <p:grpSpPr bwMode="auto">
              <a:xfrm>
                <a:off x="3765" y="2104"/>
                <a:ext cx="506" cy="402"/>
                <a:chOff x="3765" y="2104"/>
                <a:chExt cx="506" cy="402"/>
              </a:xfrm>
            </p:grpSpPr>
            <p:sp>
              <p:nvSpPr>
                <p:cNvPr id="56880" name="Freeform 401"/>
                <p:cNvSpPr>
                  <a:spLocks/>
                </p:cNvSpPr>
                <p:nvPr/>
              </p:nvSpPr>
              <p:spPr bwMode="auto">
                <a:xfrm>
                  <a:off x="4194" y="2104"/>
                  <a:ext cx="77" cy="402"/>
                </a:xfrm>
                <a:custGeom>
                  <a:avLst/>
                  <a:gdLst>
                    <a:gd name="T0" fmla="*/ 0 w 153"/>
                    <a:gd name="T1" fmla="*/ 51 h 803"/>
                    <a:gd name="T2" fmla="*/ 0 w 153"/>
                    <a:gd name="T3" fmla="*/ 10 h 803"/>
                    <a:gd name="T4" fmla="*/ 10 w 153"/>
                    <a:gd name="T5" fmla="*/ 0 h 803"/>
                    <a:gd name="T6" fmla="*/ 10 w 153"/>
                    <a:gd name="T7" fmla="*/ 41 h 803"/>
                    <a:gd name="T8" fmla="*/ 0 w 153"/>
                    <a:gd name="T9" fmla="*/ 51 h 8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3"/>
                    <a:gd name="T16" fmla="*/ 0 h 803"/>
                    <a:gd name="T17" fmla="*/ 153 w 153"/>
                    <a:gd name="T18" fmla="*/ 803 h 8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3" h="803">
                      <a:moveTo>
                        <a:pt x="0" y="803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53" y="650"/>
                      </a:lnTo>
                      <a:lnTo>
                        <a:pt x="0" y="803"/>
                      </a:lnTo>
                      <a:close/>
                    </a:path>
                  </a:pathLst>
                </a:custGeom>
                <a:solidFill>
                  <a:srgbClr val="5A87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881" name="Freeform 402"/>
                <p:cNvSpPr>
                  <a:spLocks/>
                </p:cNvSpPr>
                <p:nvPr/>
              </p:nvSpPr>
              <p:spPr bwMode="auto">
                <a:xfrm>
                  <a:off x="3765" y="2104"/>
                  <a:ext cx="506" cy="77"/>
                </a:xfrm>
                <a:custGeom>
                  <a:avLst/>
                  <a:gdLst>
                    <a:gd name="T0" fmla="*/ 54 w 1010"/>
                    <a:gd name="T1" fmla="*/ 10 h 154"/>
                    <a:gd name="T2" fmla="*/ 0 w 1010"/>
                    <a:gd name="T3" fmla="*/ 10 h 154"/>
                    <a:gd name="T4" fmla="*/ 10 w 1010"/>
                    <a:gd name="T5" fmla="*/ 0 h 154"/>
                    <a:gd name="T6" fmla="*/ 64 w 1010"/>
                    <a:gd name="T7" fmla="*/ 0 h 154"/>
                    <a:gd name="T8" fmla="*/ 54 w 1010"/>
                    <a:gd name="T9" fmla="*/ 10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0"/>
                    <a:gd name="T16" fmla="*/ 0 h 154"/>
                    <a:gd name="T17" fmla="*/ 1010 w 1010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0" h="154">
                      <a:moveTo>
                        <a:pt x="857" y="154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010" y="0"/>
                      </a:lnTo>
                      <a:lnTo>
                        <a:pt x="857" y="154"/>
                      </a:lnTo>
                      <a:close/>
                    </a:path>
                  </a:pathLst>
                </a:custGeom>
                <a:solidFill>
                  <a:srgbClr val="3C5B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882" name="Rectangle 403"/>
                <p:cNvSpPr>
                  <a:spLocks noChangeArrowheads="1"/>
                </p:cNvSpPr>
                <p:nvPr/>
              </p:nvSpPr>
              <p:spPr bwMode="auto">
                <a:xfrm>
                  <a:off x="3765" y="2181"/>
                  <a:ext cx="429" cy="325"/>
                </a:xfrm>
                <a:prstGeom prst="rect">
                  <a:avLst/>
                </a:prstGeom>
                <a:solidFill>
                  <a:srgbClr val="4E75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6872" name="Group 408"/>
              <p:cNvGrpSpPr>
                <a:grpSpLocks/>
              </p:cNvGrpSpPr>
              <p:nvPr/>
            </p:nvGrpSpPr>
            <p:grpSpPr bwMode="auto">
              <a:xfrm>
                <a:off x="4255" y="2104"/>
                <a:ext cx="505" cy="402"/>
                <a:chOff x="4255" y="2104"/>
                <a:chExt cx="505" cy="402"/>
              </a:xfrm>
            </p:grpSpPr>
            <p:sp>
              <p:nvSpPr>
                <p:cNvPr id="56877" name="Freeform 405"/>
                <p:cNvSpPr>
                  <a:spLocks/>
                </p:cNvSpPr>
                <p:nvPr/>
              </p:nvSpPr>
              <p:spPr bwMode="auto">
                <a:xfrm>
                  <a:off x="4684" y="2104"/>
                  <a:ext cx="76" cy="402"/>
                </a:xfrm>
                <a:custGeom>
                  <a:avLst/>
                  <a:gdLst>
                    <a:gd name="T0" fmla="*/ 0 w 154"/>
                    <a:gd name="T1" fmla="*/ 51 h 803"/>
                    <a:gd name="T2" fmla="*/ 0 w 154"/>
                    <a:gd name="T3" fmla="*/ 10 h 803"/>
                    <a:gd name="T4" fmla="*/ 9 w 154"/>
                    <a:gd name="T5" fmla="*/ 0 h 803"/>
                    <a:gd name="T6" fmla="*/ 9 w 154"/>
                    <a:gd name="T7" fmla="*/ 41 h 803"/>
                    <a:gd name="T8" fmla="*/ 0 w 154"/>
                    <a:gd name="T9" fmla="*/ 51 h 8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"/>
                    <a:gd name="T16" fmla="*/ 0 h 803"/>
                    <a:gd name="T17" fmla="*/ 154 w 154"/>
                    <a:gd name="T18" fmla="*/ 803 h 8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" h="803">
                      <a:moveTo>
                        <a:pt x="0" y="803"/>
                      </a:moveTo>
                      <a:lnTo>
                        <a:pt x="0" y="154"/>
                      </a:lnTo>
                      <a:lnTo>
                        <a:pt x="154" y="0"/>
                      </a:lnTo>
                      <a:lnTo>
                        <a:pt x="154" y="650"/>
                      </a:lnTo>
                      <a:lnTo>
                        <a:pt x="0" y="803"/>
                      </a:lnTo>
                      <a:close/>
                    </a:path>
                  </a:pathLst>
                </a:custGeom>
                <a:solidFill>
                  <a:srgbClr val="5A87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878" name="Freeform 406"/>
                <p:cNvSpPr>
                  <a:spLocks/>
                </p:cNvSpPr>
                <p:nvPr/>
              </p:nvSpPr>
              <p:spPr bwMode="auto">
                <a:xfrm>
                  <a:off x="4255" y="2104"/>
                  <a:ext cx="505" cy="77"/>
                </a:xfrm>
                <a:custGeom>
                  <a:avLst/>
                  <a:gdLst>
                    <a:gd name="T0" fmla="*/ 53 w 1011"/>
                    <a:gd name="T1" fmla="*/ 10 h 154"/>
                    <a:gd name="T2" fmla="*/ 0 w 1011"/>
                    <a:gd name="T3" fmla="*/ 10 h 154"/>
                    <a:gd name="T4" fmla="*/ 9 w 1011"/>
                    <a:gd name="T5" fmla="*/ 0 h 154"/>
                    <a:gd name="T6" fmla="*/ 63 w 1011"/>
                    <a:gd name="T7" fmla="*/ 0 h 154"/>
                    <a:gd name="T8" fmla="*/ 53 w 1011"/>
                    <a:gd name="T9" fmla="*/ 10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1"/>
                    <a:gd name="T16" fmla="*/ 0 h 154"/>
                    <a:gd name="T17" fmla="*/ 1011 w 1011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1" h="154">
                      <a:moveTo>
                        <a:pt x="857" y="154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011" y="0"/>
                      </a:lnTo>
                      <a:lnTo>
                        <a:pt x="857" y="154"/>
                      </a:lnTo>
                      <a:close/>
                    </a:path>
                  </a:pathLst>
                </a:custGeom>
                <a:solidFill>
                  <a:srgbClr val="3C5B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879" name="Rectangle 407"/>
                <p:cNvSpPr>
                  <a:spLocks noChangeArrowheads="1"/>
                </p:cNvSpPr>
                <p:nvPr/>
              </p:nvSpPr>
              <p:spPr bwMode="auto">
                <a:xfrm>
                  <a:off x="4255" y="2181"/>
                  <a:ext cx="429" cy="325"/>
                </a:xfrm>
                <a:prstGeom prst="rect">
                  <a:avLst/>
                </a:prstGeom>
                <a:solidFill>
                  <a:srgbClr val="4E75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6873" name="Group 412"/>
              <p:cNvGrpSpPr>
                <a:grpSpLocks/>
              </p:cNvGrpSpPr>
              <p:nvPr/>
            </p:nvGrpSpPr>
            <p:grpSpPr bwMode="auto">
              <a:xfrm>
                <a:off x="4744" y="2104"/>
                <a:ext cx="506" cy="402"/>
                <a:chOff x="4744" y="2104"/>
                <a:chExt cx="506" cy="402"/>
              </a:xfrm>
            </p:grpSpPr>
            <p:sp>
              <p:nvSpPr>
                <p:cNvPr id="56874" name="Freeform 409"/>
                <p:cNvSpPr>
                  <a:spLocks/>
                </p:cNvSpPr>
                <p:nvPr/>
              </p:nvSpPr>
              <p:spPr bwMode="auto">
                <a:xfrm>
                  <a:off x="5173" y="2104"/>
                  <a:ext cx="77" cy="402"/>
                </a:xfrm>
                <a:custGeom>
                  <a:avLst/>
                  <a:gdLst>
                    <a:gd name="T0" fmla="*/ 0 w 154"/>
                    <a:gd name="T1" fmla="*/ 51 h 803"/>
                    <a:gd name="T2" fmla="*/ 0 w 154"/>
                    <a:gd name="T3" fmla="*/ 10 h 803"/>
                    <a:gd name="T4" fmla="*/ 10 w 154"/>
                    <a:gd name="T5" fmla="*/ 0 h 803"/>
                    <a:gd name="T6" fmla="*/ 10 w 154"/>
                    <a:gd name="T7" fmla="*/ 41 h 803"/>
                    <a:gd name="T8" fmla="*/ 0 w 154"/>
                    <a:gd name="T9" fmla="*/ 51 h 8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"/>
                    <a:gd name="T16" fmla="*/ 0 h 803"/>
                    <a:gd name="T17" fmla="*/ 154 w 154"/>
                    <a:gd name="T18" fmla="*/ 803 h 8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" h="803">
                      <a:moveTo>
                        <a:pt x="0" y="803"/>
                      </a:moveTo>
                      <a:lnTo>
                        <a:pt x="0" y="154"/>
                      </a:lnTo>
                      <a:lnTo>
                        <a:pt x="154" y="0"/>
                      </a:lnTo>
                      <a:lnTo>
                        <a:pt x="154" y="650"/>
                      </a:lnTo>
                      <a:lnTo>
                        <a:pt x="0" y="803"/>
                      </a:lnTo>
                      <a:close/>
                    </a:path>
                  </a:pathLst>
                </a:custGeom>
                <a:solidFill>
                  <a:srgbClr val="5A87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875" name="Freeform 410"/>
                <p:cNvSpPr>
                  <a:spLocks/>
                </p:cNvSpPr>
                <p:nvPr/>
              </p:nvSpPr>
              <p:spPr bwMode="auto">
                <a:xfrm>
                  <a:off x="4744" y="2104"/>
                  <a:ext cx="506" cy="77"/>
                </a:xfrm>
                <a:custGeom>
                  <a:avLst/>
                  <a:gdLst>
                    <a:gd name="T0" fmla="*/ 54 w 1011"/>
                    <a:gd name="T1" fmla="*/ 10 h 154"/>
                    <a:gd name="T2" fmla="*/ 0 w 1011"/>
                    <a:gd name="T3" fmla="*/ 10 h 154"/>
                    <a:gd name="T4" fmla="*/ 10 w 1011"/>
                    <a:gd name="T5" fmla="*/ 0 h 154"/>
                    <a:gd name="T6" fmla="*/ 64 w 1011"/>
                    <a:gd name="T7" fmla="*/ 0 h 154"/>
                    <a:gd name="T8" fmla="*/ 54 w 1011"/>
                    <a:gd name="T9" fmla="*/ 10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1"/>
                    <a:gd name="T16" fmla="*/ 0 h 154"/>
                    <a:gd name="T17" fmla="*/ 1011 w 1011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1" h="154">
                      <a:moveTo>
                        <a:pt x="857" y="154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011" y="0"/>
                      </a:lnTo>
                      <a:lnTo>
                        <a:pt x="857" y="154"/>
                      </a:lnTo>
                      <a:close/>
                    </a:path>
                  </a:pathLst>
                </a:custGeom>
                <a:solidFill>
                  <a:srgbClr val="3C5B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876" name="Rectangle 411"/>
                <p:cNvSpPr>
                  <a:spLocks noChangeArrowheads="1"/>
                </p:cNvSpPr>
                <p:nvPr/>
              </p:nvSpPr>
              <p:spPr bwMode="auto">
                <a:xfrm>
                  <a:off x="4744" y="2181"/>
                  <a:ext cx="429" cy="325"/>
                </a:xfrm>
                <a:prstGeom prst="rect">
                  <a:avLst/>
                </a:prstGeom>
                <a:solidFill>
                  <a:srgbClr val="4E75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56400" name="Group 426"/>
            <p:cNvGrpSpPr>
              <a:grpSpLocks/>
            </p:cNvGrpSpPr>
            <p:nvPr/>
          </p:nvGrpSpPr>
          <p:grpSpPr bwMode="auto">
            <a:xfrm>
              <a:off x="3765" y="1743"/>
              <a:ext cx="1485" cy="402"/>
              <a:chOff x="3765" y="1743"/>
              <a:chExt cx="1485" cy="402"/>
            </a:xfrm>
          </p:grpSpPr>
          <p:grpSp>
            <p:nvGrpSpPr>
              <p:cNvPr id="56859" name="Group 417"/>
              <p:cNvGrpSpPr>
                <a:grpSpLocks/>
              </p:cNvGrpSpPr>
              <p:nvPr/>
            </p:nvGrpSpPr>
            <p:grpSpPr bwMode="auto">
              <a:xfrm>
                <a:off x="3765" y="1743"/>
                <a:ext cx="506" cy="402"/>
                <a:chOff x="3765" y="1743"/>
                <a:chExt cx="506" cy="402"/>
              </a:xfrm>
            </p:grpSpPr>
            <p:sp>
              <p:nvSpPr>
                <p:cNvPr id="56868" name="Freeform 414"/>
                <p:cNvSpPr>
                  <a:spLocks/>
                </p:cNvSpPr>
                <p:nvPr/>
              </p:nvSpPr>
              <p:spPr bwMode="auto">
                <a:xfrm>
                  <a:off x="4194" y="1743"/>
                  <a:ext cx="77" cy="402"/>
                </a:xfrm>
                <a:custGeom>
                  <a:avLst/>
                  <a:gdLst>
                    <a:gd name="T0" fmla="*/ 0 w 153"/>
                    <a:gd name="T1" fmla="*/ 51 h 803"/>
                    <a:gd name="T2" fmla="*/ 0 w 153"/>
                    <a:gd name="T3" fmla="*/ 10 h 803"/>
                    <a:gd name="T4" fmla="*/ 10 w 153"/>
                    <a:gd name="T5" fmla="*/ 0 h 803"/>
                    <a:gd name="T6" fmla="*/ 10 w 153"/>
                    <a:gd name="T7" fmla="*/ 41 h 803"/>
                    <a:gd name="T8" fmla="*/ 0 w 153"/>
                    <a:gd name="T9" fmla="*/ 51 h 8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3"/>
                    <a:gd name="T16" fmla="*/ 0 h 803"/>
                    <a:gd name="T17" fmla="*/ 153 w 153"/>
                    <a:gd name="T18" fmla="*/ 803 h 8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3" h="803">
                      <a:moveTo>
                        <a:pt x="0" y="803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53" y="650"/>
                      </a:lnTo>
                      <a:lnTo>
                        <a:pt x="0" y="803"/>
                      </a:lnTo>
                      <a:close/>
                    </a:path>
                  </a:pathLst>
                </a:custGeom>
                <a:solidFill>
                  <a:srgbClr val="B4D0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869" name="Freeform 415"/>
                <p:cNvSpPr>
                  <a:spLocks/>
                </p:cNvSpPr>
                <p:nvPr/>
              </p:nvSpPr>
              <p:spPr bwMode="auto">
                <a:xfrm>
                  <a:off x="3765" y="1743"/>
                  <a:ext cx="506" cy="77"/>
                </a:xfrm>
                <a:custGeom>
                  <a:avLst/>
                  <a:gdLst>
                    <a:gd name="T0" fmla="*/ 54 w 1010"/>
                    <a:gd name="T1" fmla="*/ 10 h 154"/>
                    <a:gd name="T2" fmla="*/ 0 w 1010"/>
                    <a:gd name="T3" fmla="*/ 10 h 154"/>
                    <a:gd name="T4" fmla="*/ 10 w 1010"/>
                    <a:gd name="T5" fmla="*/ 0 h 154"/>
                    <a:gd name="T6" fmla="*/ 64 w 1010"/>
                    <a:gd name="T7" fmla="*/ 0 h 154"/>
                    <a:gd name="T8" fmla="*/ 54 w 1010"/>
                    <a:gd name="T9" fmla="*/ 10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0"/>
                    <a:gd name="T16" fmla="*/ 0 h 154"/>
                    <a:gd name="T17" fmla="*/ 1010 w 1010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0" h="154">
                      <a:moveTo>
                        <a:pt x="857" y="154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010" y="0"/>
                      </a:lnTo>
                      <a:lnTo>
                        <a:pt x="857" y="154"/>
                      </a:lnTo>
                      <a:close/>
                    </a:path>
                  </a:pathLst>
                </a:custGeom>
                <a:solidFill>
                  <a:srgbClr val="798C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870" name="Rectangle 416"/>
                <p:cNvSpPr>
                  <a:spLocks noChangeArrowheads="1"/>
                </p:cNvSpPr>
                <p:nvPr/>
              </p:nvSpPr>
              <p:spPr bwMode="auto">
                <a:xfrm>
                  <a:off x="3765" y="1820"/>
                  <a:ext cx="429" cy="325"/>
                </a:xfrm>
                <a:prstGeom prst="rect">
                  <a:avLst/>
                </a:prstGeom>
                <a:solidFill>
                  <a:srgbClr val="9CB5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6860" name="Group 421"/>
              <p:cNvGrpSpPr>
                <a:grpSpLocks/>
              </p:cNvGrpSpPr>
              <p:nvPr/>
            </p:nvGrpSpPr>
            <p:grpSpPr bwMode="auto">
              <a:xfrm>
                <a:off x="4255" y="1743"/>
                <a:ext cx="505" cy="402"/>
                <a:chOff x="4255" y="1743"/>
                <a:chExt cx="505" cy="402"/>
              </a:xfrm>
            </p:grpSpPr>
            <p:sp>
              <p:nvSpPr>
                <p:cNvPr id="56865" name="Freeform 418"/>
                <p:cNvSpPr>
                  <a:spLocks/>
                </p:cNvSpPr>
                <p:nvPr/>
              </p:nvSpPr>
              <p:spPr bwMode="auto">
                <a:xfrm>
                  <a:off x="4684" y="1743"/>
                  <a:ext cx="76" cy="402"/>
                </a:xfrm>
                <a:custGeom>
                  <a:avLst/>
                  <a:gdLst>
                    <a:gd name="T0" fmla="*/ 0 w 154"/>
                    <a:gd name="T1" fmla="*/ 51 h 803"/>
                    <a:gd name="T2" fmla="*/ 0 w 154"/>
                    <a:gd name="T3" fmla="*/ 10 h 803"/>
                    <a:gd name="T4" fmla="*/ 9 w 154"/>
                    <a:gd name="T5" fmla="*/ 0 h 803"/>
                    <a:gd name="T6" fmla="*/ 9 w 154"/>
                    <a:gd name="T7" fmla="*/ 41 h 803"/>
                    <a:gd name="T8" fmla="*/ 0 w 154"/>
                    <a:gd name="T9" fmla="*/ 51 h 8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"/>
                    <a:gd name="T16" fmla="*/ 0 h 803"/>
                    <a:gd name="T17" fmla="*/ 154 w 154"/>
                    <a:gd name="T18" fmla="*/ 803 h 8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" h="803">
                      <a:moveTo>
                        <a:pt x="0" y="803"/>
                      </a:moveTo>
                      <a:lnTo>
                        <a:pt x="0" y="154"/>
                      </a:lnTo>
                      <a:lnTo>
                        <a:pt x="154" y="0"/>
                      </a:lnTo>
                      <a:lnTo>
                        <a:pt x="154" y="650"/>
                      </a:lnTo>
                      <a:lnTo>
                        <a:pt x="0" y="803"/>
                      </a:lnTo>
                      <a:close/>
                    </a:path>
                  </a:pathLst>
                </a:custGeom>
                <a:solidFill>
                  <a:srgbClr val="B4D0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866" name="Freeform 419"/>
                <p:cNvSpPr>
                  <a:spLocks/>
                </p:cNvSpPr>
                <p:nvPr/>
              </p:nvSpPr>
              <p:spPr bwMode="auto">
                <a:xfrm>
                  <a:off x="4255" y="1743"/>
                  <a:ext cx="505" cy="77"/>
                </a:xfrm>
                <a:custGeom>
                  <a:avLst/>
                  <a:gdLst>
                    <a:gd name="T0" fmla="*/ 53 w 1011"/>
                    <a:gd name="T1" fmla="*/ 10 h 154"/>
                    <a:gd name="T2" fmla="*/ 0 w 1011"/>
                    <a:gd name="T3" fmla="*/ 10 h 154"/>
                    <a:gd name="T4" fmla="*/ 9 w 1011"/>
                    <a:gd name="T5" fmla="*/ 0 h 154"/>
                    <a:gd name="T6" fmla="*/ 63 w 1011"/>
                    <a:gd name="T7" fmla="*/ 0 h 154"/>
                    <a:gd name="T8" fmla="*/ 53 w 1011"/>
                    <a:gd name="T9" fmla="*/ 10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1"/>
                    <a:gd name="T16" fmla="*/ 0 h 154"/>
                    <a:gd name="T17" fmla="*/ 1011 w 1011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1" h="154">
                      <a:moveTo>
                        <a:pt x="857" y="154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011" y="0"/>
                      </a:lnTo>
                      <a:lnTo>
                        <a:pt x="857" y="154"/>
                      </a:lnTo>
                      <a:close/>
                    </a:path>
                  </a:pathLst>
                </a:custGeom>
                <a:solidFill>
                  <a:srgbClr val="798C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867" name="Rectangle 420"/>
                <p:cNvSpPr>
                  <a:spLocks noChangeArrowheads="1"/>
                </p:cNvSpPr>
                <p:nvPr/>
              </p:nvSpPr>
              <p:spPr bwMode="auto">
                <a:xfrm>
                  <a:off x="4255" y="1820"/>
                  <a:ext cx="429" cy="325"/>
                </a:xfrm>
                <a:prstGeom prst="rect">
                  <a:avLst/>
                </a:prstGeom>
                <a:solidFill>
                  <a:srgbClr val="9CB5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6861" name="Group 425"/>
              <p:cNvGrpSpPr>
                <a:grpSpLocks/>
              </p:cNvGrpSpPr>
              <p:nvPr/>
            </p:nvGrpSpPr>
            <p:grpSpPr bwMode="auto">
              <a:xfrm>
                <a:off x="4744" y="1743"/>
                <a:ext cx="506" cy="402"/>
                <a:chOff x="4744" y="1743"/>
                <a:chExt cx="506" cy="402"/>
              </a:xfrm>
            </p:grpSpPr>
            <p:sp>
              <p:nvSpPr>
                <p:cNvPr id="56862" name="Freeform 422"/>
                <p:cNvSpPr>
                  <a:spLocks/>
                </p:cNvSpPr>
                <p:nvPr/>
              </p:nvSpPr>
              <p:spPr bwMode="auto">
                <a:xfrm>
                  <a:off x="5173" y="1743"/>
                  <a:ext cx="77" cy="402"/>
                </a:xfrm>
                <a:custGeom>
                  <a:avLst/>
                  <a:gdLst>
                    <a:gd name="T0" fmla="*/ 0 w 154"/>
                    <a:gd name="T1" fmla="*/ 51 h 803"/>
                    <a:gd name="T2" fmla="*/ 0 w 154"/>
                    <a:gd name="T3" fmla="*/ 10 h 803"/>
                    <a:gd name="T4" fmla="*/ 10 w 154"/>
                    <a:gd name="T5" fmla="*/ 0 h 803"/>
                    <a:gd name="T6" fmla="*/ 10 w 154"/>
                    <a:gd name="T7" fmla="*/ 41 h 803"/>
                    <a:gd name="T8" fmla="*/ 0 w 154"/>
                    <a:gd name="T9" fmla="*/ 51 h 8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"/>
                    <a:gd name="T16" fmla="*/ 0 h 803"/>
                    <a:gd name="T17" fmla="*/ 154 w 154"/>
                    <a:gd name="T18" fmla="*/ 803 h 8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" h="803">
                      <a:moveTo>
                        <a:pt x="0" y="803"/>
                      </a:moveTo>
                      <a:lnTo>
                        <a:pt x="0" y="154"/>
                      </a:lnTo>
                      <a:lnTo>
                        <a:pt x="154" y="0"/>
                      </a:lnTo>
                      <a:lnTo>
                        <a:pt x="154" y="650"/>
                      </a:lnTo>
                      <a:lnTo>
                        <a:pt x="0" y="803"/>
                      </a:lnTo>
                      <a:close/>
                    </a:path>
                  </a:pathLst>
                </a:custGeom>
                <a:solidFill>
                  <a:srgbClr val="B4D0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863" name="Freeform 423"/>
                <p:cNvSpPr>
                  <a:spLocks/>
                </p:cNvSpPr>
                <p:nvPr/>
              </p:nvSpPr>
              <p:spPr bwMode="auto">
                <a:xfrm>
                  <a:off x="4744" y="1743"/>
                  <a:ext cx="506" cy="77"/>
                </a:xfrm>
                <a:custGeom>
                  <a:avLst/>
                  <a:gdLst>
                    <a:gd name="T0" fmla="*/ 54 w 1011"/>
                    <a:gd name="T1" fmla="*/ 10 h 154"/>
                    <a:gd name="T2" fmla="*/ 0 w 1011"/>
                    <a:gd name="T3" fmla="*/ 10 h 154"/>
                    <a:gd name="T4" fmla="*/ 10 w 1011"/>
                    <a:gd name="T5" fmla="*/ 0 h 154"/>
                    <a:gd name="T6" fmla="*/ 64 w 1011"/>
                    <a:gd name="T7" fmla="*/ 0 h 154"/>
                    <a:gd name="T8" fmla="*/ 54 w 1011"/>
                    <a:gd name="T9" fmla="*/ 10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1"/>
                    <a:gd name="T16" fmla="*/ 0 h 154"/>
                    <a:gd name="T17" fmla="*/ 1011 w 1011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1" h="154">
                      <a:moveTo>
                        <a:pt x="857" y="154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011" y="0"/>
                      </a:lnTo>
                      <a:lnTo>
                        <a:pt x="857" y="154"/>
                      </a:lnTo>
                      <a:close/>
                    </a:path>
                  </a:pathLst>
                </a:custGeom>
                <a:solidFill>
                  <a:srgbClr val="798C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864" name="Rectangle 424"/>
                <p:cNvSpPr>
                  <a:spLocks noChangeArrowheads="1"/>
                </p:cNvSpPr>
                <p:nvPr/>
              </p:nvSpPr>
              <p:spPr bwMode="auto">
                <a:xfrm>
                  <a:off x="4744" y="1820"/>
                  <a:ext cx="429" cy="325"/>
                </a:xfrm>
                <a:prstGeom prst="rect">
                  <a:avLst/>
                </a:prstGeom>
                <a:solidFill>
                  <a:srgbClr val="9CB5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56401" name="Group 439"/>
            <p:cNvGrpSpPr>
              <a:grpSpLocks/>
            </p:cNvGrpSpPr>
            <p:nvPr/>
          </p:nvGrpSpPr>
          <p:grpSpPr bwMode="auto">
            <a:xfrm>
              <a:off x="3765" y="1382"/>
              <a:ext cx="1485" cy="402"/>
              <a:chOff x="3765" y="1382"/>
              <a:chExt cx="1485" cy="402"/>
            </a:xfrm>
          </p:grpSpPr>
          <p:grpSp>
            <p:nvGrpSpPr>
              <p:cNvPr id="56847" name="Group 430"/>
              <p:cNvGrpSpPr>
                <a:grpSpLocks/>
              </p:cNvGrpSpPr>
              <p:nvPr/>
            </p:nvGrpSpPr>
            <p:grpSpPr bwMode="auto">
              <a:xfrm>
                <a:off x="3765" y="1382"/>
                <a:ext cx="506" cy="402"/>
                <a:chOff x="3765" y="1382"/>
                <a:chExt cx="506" cy="402"/>
              </a:xfrm>
            </p:grpSpPr>
            <p:sp>
              <p:nvSpPr>
                <p:cNvPr id="56856" name="Freeform 427"/>
                <p:cNvSpPr>
                  <a:spLocks/>
                </p:cNvSpPr>
                <p:nvPr/>
              </p:nvSpPr>
              <p:spPr bwMode="auto">
                <a:xfrm>
                  <a:off x="4194" y="1382"/>
                  <a:ext cx="77" cy="402"/>
                </a:xfrm>
                <a:custGeom>
                  <a:avLst/>
                  <a:gdLst>
                    <a:gd name="T0" fmla="*/ 0 w 153"/>
                    <a:gd name="T1" fmla="*/ 51 h 803"/>
                    <a:gd name="T2" fmla="*/ 0 w 153"/>
                    <a:gd name="T3" fmla="*/ 10 h 803"/>
                    <a:gd name="T4" fmla="*/ 10 w 153"/>
                    <a:gd name="T5" fmla="*/ 0 h 803"/>
                    <a:gd name="T6" fmla="*/ 10 w 153"/>
                    <a:gd name="T7" fmla="*/ 41 h 803"/>
                    <a:gd name="T8" fmla="*/ 0 w 153"/>
                    <a:gd name="T9" fmla="*/ 51 h 8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3"/>
                    <a:gd name="T16" fmla="*/ 0 h 803"/>
                    <a:gd name="T17" fmla="*/ 153 w 153"/>
                    <a:gd name="T18" fmla="*/ 803 h 8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3" h="803">
                      <a:moveTo>
                        <a:pt x="0" y="803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53" y="650"/>
                      </a:lnTo>
                      <a:lnTo>
                        <a:pt x="0" y="803"/>
                      </a:lnTo>
                      <a:close/>
                    </a:path>
                  </a:pathLst>
                </a:custGeom>
                <a:solidFill>
                  <a:srgbClr val="CFE1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857" name="Freeform 428"/>
                <p:cNvSpPr>
                  <a:spLocks/>
                </p:cNvSpPr>
                <p:nvPr/>
              </p:nvSpPr>
              <p:spPr bwMode="auto">
                <a:xfrm>
                  <a:off x="3765" y="1382"/>
                  <a:ext cx="506" cy="77"/>
                </a:xfrm>
                <a:custGeom>
                  <a:avLst/>
                  <a:gdLst>
                    <a:gd name="T0" fmla="*/ 54 w 1010"/>
                    <a:gd name="T1" fmla="*/ 10 h 154"/>
                    <a:gd name="T2" fmla="*/ 0 w 1010"/>
                    <a:gd name="T3" fmla="*/ 10 h 154"/>
                    <a:gd name="T4" fmla="*/ 10 w 1010"/>
                    <a:gd name="T5" fmla="*/ 0 h 154"/>
                    <a:gd name="T6" fmla="*/ 64 w 1010"/>
                    <a:gd name="T7" fmla="*/ 0 h 154"/>
                    <a:gd name="T8" fmla="*/ 54 w 1010"/>
                    <a:gd name="T9" fmla="*/ 10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0"/>
                    <a:gd name="T16" fmla="*/ 0 h 154"/>
                    <a:gd name="T17" fmla="*/ 1010 w 1010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0" h="154">
                      <a:moveTo>
                        <a:pt x="857" y="154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010" y="0"/>
                      </a:lnTo>
                      <a:lnTo>
                        <a:pt x="857" y="154"/>
                      </a:lnTo>
                      <a:close/>
                    </a:path>
                  </a:pathLst>
                </a:custGeom>
                <a:solidFill>
                  <a:srgbClr val="8C98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858" name="Rectangle 429"/>
                <p:cNvSpPr>
                  <a:spLocks noChangeArrowheads="1"/>
                </p:cNvSpPr>
                <p:nvPr/>
              </p:nvSpPr>
              <p:spPr bwMode="auto">
                <a:xfrm>
                  <a:off x="3765" y="1459"/>
                  <a:ext cx="429" cy="325"/>
                </a:xfrm>
                <a:prstGeom prst="rect">
                  <a:avLst/>
                </a:prstGeom>
                <a:solidFill>
                  <a:srgbClr val="B4C4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6848" name="Group 434"/>
              <p:cNvGrpSpPr>
                <a:grpSpLocks/>
              </p:cNvGrpSpPr>
              <p:nvPr/>
            </p:nvGrpSpPr>
            <p:grpSpPr bwMode="auto">
              <a:xfrm>
                <a:off x="4255" y="1382"/>
                <a:ext cx="505" cy="402"/>
                <a:chOff x="4255" y="1382"/>
                <a:chExt cx="505" cy="402"/>
              </a:xfrm>
            </p:grpSpPr>
            <p:sp>
              <p:nvSpPr>
                <p:cNvPr id="56853" name="Freeform 431"/>
                <p:cNvSpPr>
                  <a:spLocks/>
                </p:cNvSpPr>
                <p:nvPr/>
              </p:nvSpPr>
              <p:spPr bwMode="auto">
                <a:xfrm>
                  <a:off x="4684" y="1382"/>
                  <a:ext cx="76" cy="402"/>
                </a:xfrm>
                <a:custGeom>
                  <a:avLst/>
                  <a:gdLst>
                    <a:gd name="T0" fmla="*/ 0 w 154"/>
                    <a:gd name="T1" fmla="*/ 51 h 803"/>
                    <a:gd name="T2" fmla="*/ 0 w 154"/>
                    <a:gd name="T3" fmla="*/ 10 h 803"/>
                    <a:gd name="T4" fmla="*/ 9 w 154"/>
                    <a:gd name="T5" fmla="*/ 0 h 803"/>
                    <a:gd name="T6" fmla="*/ 9 w 154"/>
                    <a:gd name="T7" fmla="*/ 41 h 803"/>
                    <a:gd name="T8" fmla="*/ 0 w 154"/>
                    <a:gd name="T9" fmla="*/ 51 h 8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"/>
                    <a:gd name="T16" fmla="*/ 0 h 803"/>
                    <a:gd name="T17" fmla="*/ 154 w 154"/>
                    <a:gd name="T18" fmla="*/ 803 h 8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" h="803">
                      <a:moveTo>
                        <a:pt x="0" y="803"/>
                      </a:moveTo>
                      <a:lnTo>
                        <a:pt x="0" y="154"/>
                      </a:lnTo>
                      <a:lnTo>
                        <a:pt x="154" y="0"/>
                      </a:lnTo>
                      <a:lnTo>
                        <a:pt x="154" y="650"/>
                      </a:lnTo>
                      <a:lnTo>
                        <a:pt x="0" y="803"/>
                      </a:lnTo>
                      <a:close/>
                    </a:path>
                  </a:pathLst>
                </a:custGeom>
                <a:solidFill>
                  <a:srgbClr val="CFE1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854" name="Freeform 432"/>
                <p:cNvSpPr>
                  <a:spLocks/>
                </p:cNvSpPr>
                <p:nvPr/>
              </p:nvSpPr>
              <p:spPr bwMode="auto">
                <a:xfrm>
                  <a:off x="4255" y="1382"/>
                  <a:ext cx="505" cy="77"/>
                </a:xfrm>
                <a:custGeom>
                  <a:avLst/>
                  <a:gdLst>
                    <a:gd name="T0" fmla="*/ 53 w 1011"/>
                    <a:gd name="T1" fmla="*/ 10 h 154"/>
                    <a:gd name="T2" fmla="*/ 0 w 1011"/>
                    <a:gd name="T3" fmla="*/ 10 h 154"/>
                    <a:gd name="T4" fmla="*/ 9 w 1011"/>
                    <a:gd name="T5" fmla="*/ 0 h 154"/>
                    <a:gd name="T6" fmla="*/ 63 w 1011"/>
                    <a:gd name="T7" fmla="*/ 0 h 154"/>
                    <a:gd name="T8" fmla="*/ 53 w 1011"/>
                    <a:gd name="T9" fmla="*/ 10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1"/>
                    <a:gd name="T16" fmla="*/ 0 h 154"/>
                    <a:gd name="T17" fmla="*/ 1011 w 1011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1" h="154">
                      <a:moveTo>
                        <a:pt x="857" y="154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011" y="0"/>
                      </a:lnTo>
                      <a:lnTo>
                        <a:pt x="857" y="154"/>
                      </a:lnTo>
                      <a:close/>
                    </a:path>
                  </a:pathLst>
                </a:custGeom>
                <a:solidFill>
                  <a:srgbClr val="8C98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855" name="Rectangle 433"/>
                <p:cNvSpPr>
                  <a:spLocks noChangeArrowheads="1"/>
                </p:cNvSpPr>
                <p:nvPr/>
              </p:nvSpPr>
              <p:spPr bwMode="auto">
                <a:xfrm>
                  <a:off x="4255" y="1459"/>
                  <a:ext cx="429" cy="325"/>
                </a:xfrm>
                <a:prstGeom prst="rect">
                  <a:avLst/>
                </a:prstGeom>
                <a:solidFill>
                  <a:srgbClr val="B4C4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6849" name="Group 438"/>
              <p:cNvGrpSpPr>
                <a:grpSpLocks/>
              </p:cNvGrpSpPr>
              <p:nvPr/>
            </p:nvGrpSpPr>
            <p:grpSpPr bwMode="auto">
              <a:xfrm>
                <a:off x="4744" y="1382"/>
                <a:ext cx="506" cy="402"/>
                <a:chOff x="4744" y="1382"/>
                <a:chExt cx="506" cy="402"/>
              </a:xfrm>
            </p:grpSpPr>
            <p:sp>
              <p:nvSpPr>
                <p:cNvPr id="56850" name="Freeform 435"/>
                <p:cNvSpPr>
                  <a:spLocks/>
                </p:cNvSpPr>
                <p:nvPr/>
              </p:nvSpPr>
              <p:spPr bwMode="auto">
                <a:xfrm>
                  <a:off x="5173" y="1382"/>
                  <a:ext cx="77" cy="402"/>
                </a:xfrm>
                <a:custGeom>
                  <a:avLst/>
                  <a:gdLst>
                    <a:gd name="T0" fmla="*/ 0 w 154"/>
                    <a:gd name="T1" fmla="*/ 51 h 803"/>
                    <a:gd name="T2" fmla="*/ 0 w 154"/>
                    <a:gd name="T3" fmla="*/ 10 h 803"/>
                    <a:gd name="T4" fmla="*/ 10 w 154"/>
                    <a:gd name="T5" fmla="*/ 0 h 803"/>
                    <a:gd name="T6" fmla="*/ 10 w 154"/>
                    <a:gd name="T7" fmla="*/ 41 h 803"/>
                    <a:gd name="T8" fmla="*/ 0 w 154"/>
                    <a:gd name="T9" fmla="*/ 51 h 8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"/>
                    <a:gd name="T16" fmla="*/ 0 h 803"/>
                    <a:gd name="T17" fmla="*/ 154 w 154"/>
                    <a:gd name="T18" fmla="*/ 803 h 8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" h="803">
                      <a:moveTo>
                        <a:pt x="0" y="803"/>
                      </a:moveTo>
                      <a:lnTo>
                        <a:pt x="0" y="154"/>
                      </a:lnTo>
                      <a:lnTo>
                        <a:pt x="154" y="0"/>
                      </a:lnTo>
                      <a:lnTo>
                        <a:pt x="154" y="650"/>
                      </a:lnTo>
                      <a:lnTo>
                        <a:pt x="0" y="803"/>
                      </a:lnTo>
                      <a:close/>
                    </a:path>
                  </a:pathLst>
                </a:custGeom>
                <a:solidFill>
                  <a:srgbClr val="CFE1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851" name="Freeform 436"/>
                <p:cNvSpPr>
                  <a:spLocks/>
                </p:cNvSpPr>
                <p:nvPr/>
              </p:nvSpPr>
              <p:spPr bwMode="auto">
                <a:xfrm>
                  <a:off x="4744" y="1382"/>
                  <a:ext cx="506" cy="77"/>
                </a:xfrm>
                <a:custGeom>
                  <a:avLst/>
                  <a:gdLst>
                    <a:gd name="T0" fmla="*/ 54 w 1011"/>
                    <a:gd name="T1" fmla="*/ 10 h 154"/>
                    <a:gd name="T2" fmla="*/ 0 w 1011"/>
                    <a:gd name="T3" fmla="*/ 10 h 154"/>
                    <a:gd name="T4" fmla="*/ 10 w 1011"/>
                    <a:gd name="T5" fmla="*/ 0 h 154"/>
                    <a:gd name="T6" fmla="*/ 64 w 1011"/>
                    <a:gd name="T7" fmla="*/ 0 h 154"/>
                    <a:gd name="T8" fmla="*/ 54 w 1011"/>
                    <a:gd name="T9" fmla="*/ 10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1"/>
                    <a:gd name="T16" fmla="*/ 0 h 154"/>
                    <a:gd name="T17" fmla="*/ 1011 w 1011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1" h="154">
                      <a:moveTo>
                        <a:pt x="857" y="154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011" y="0"/>
                      </a:lnTo>
                      <a:lnTo>
                        <a:pt x="857" y="154"/>
                      </a:lnTo>
                      <a:close/>
                    </a:path>
                  </a:pathLst>
                </a:custGeom>
                <a:solidFill>
                  <a:srgbClr val="8C98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852" name="Rectangle 437"/>
                <p:cNvSpPr>
                  <a:spLocks noChangeArrowheads="1"/>
                </p:cNvSpPr>
                <p:nvPr/>
              </p:nvSpPr>
              <p:spPr bwMode="auto">
                <a:xfrm>
                  <a:off x="4744" y="1459"/>
                  <a:ext cx="429" cy="325"/>
                </a:xfrm>
                <a:prstGeom prst="rect">
                  <a:avLst/>
                </a:prstGeom>
                <a:solidFill>
                  <a:srgbClr val="B4C4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56402" name="Group 443"/>
            <p:cNvGrpSpPr>
              <a:grpSpLocks/>
            </p:cNvGrpSpPr>
            <p:nvPr/>
          </p:nvGrpSpPr>
          <p:grpSpPr bwMode="auto">
            <a:xfrm>
              <a:off x="3765" y="2826"/>
              <a:ext cx="506" cy="402"/>
              <a:chOff x="3765" y="2826"/>
              <a:chExt cx="506" cy="402"/>
            </a:xfrm>
          </p:grpSpPr>
          <p:sp>
            <p:nvSpPr>
              <p:cNvPr id="56844" name="Freeform 440"/>
              <p:cNvSpPr>
                <a:spLocks/>
              </p:cNvSpPr>
              <p:nvPr/>
            </p:nvSpPr>
            <p:spPr bwMode="auto">
              <a:xfrm>
                <a:off x="4194" y="2826"/>
                <a:ext cx="77" cy="402"/>
              </a:xfrm>
              <a:custGeom>
                <a:avLst/>
                <a:gdLst>
                  <a:gd name="T0" fmla="*/ 0 w 153"/>
                  <a:gd name="T1" fmla="*/ 51 h 803"/>
                  <a:gd name="T2" fmla="*/ 0 w 153"/>
                  <a:gd name="T3" fmla="*/ 10 h 803"/>
                  <a:gd name="T4" fmla="*/ 10 w 153"/>
                  <a:gd name="T5" fmla="*/ 0 h 803"/>
                  <a:gd name="T6" fmla="*/ 10 w 153"/>
                  <a:gd name="T7" fmla="*/ 41 h 803"/>
                  <a:gd name="T8" fmla="*/ 0 w 153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53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2D2D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45" name="Freeform 441"/>
              <p:cNvSpPr>
                <a:spLocks/>
              </p:cNvSpPr>
              <p:nvPr/>
            </p:nvSpPr>
            <p:spPr bwMode="auto">
              <a:xfrm>
                <a:off x="3765" y="2826"/>
                <a:ext cx="506" cy="77"/>
              </a:xfrm>
              <a:custGeom>
                <a:avLst/>
                <a:gdLst>
                  <a:gd name="T0" fmla="*/ 54 w 1010"/>
                  <a:gd name="T1" fmla="*/ 10 h 153"/>
                  <a:gd name="T2" fmla="*/ 0 w 1010"/>
                  <a:gd name="T3" fmla="*/ 10 h 153"/>
                  <a:gd name="T4" fmla="*/ 10 w 1010"/>
                  <a:gd name="T5" fmla="*/ 0 h 153"/>
                  <a:gd name="T6" fmla="*/ 64 w 1010"/>
                  <a:gd name="T7" fmla="*/ 0 h 153"/>
                  <a:gd name="T8" fmla="*/ 54 w 1010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0"/>
                  <a:gd name="T16" fmla="*/ 0 h 153"/>
                  <a:gd name="T17" fmla="*/ 1010 w 1010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0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0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1E1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46" name="Rectangle 442"/>
              <p:cNvSpPr>
                <a:spLocks noChangeArrowheads="1"/>
              </p:cNvSpPr>
              <p:nvPr/>
            </p:nvSpPr>
            <p:spPr bwMode="auto">
              <a:xfrm>
                <a:off x="3765" y="2903"/>
                <a:ext cx="429" cy="325"/>
              </a:xfrm>
              <a:prstGeom prst="rect">
                <a:avLst/>
              </a:prstGeom>
              <a:solidFill>
                <a:srgbClr val="2727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03" name="Group 447"/>
            <p:cNvGrpSpPr>
              <a:grpSpLocks/>
            </p:cNvGrpSpPr>
            <p:nvPr/>
          </p:nvGrpSpPr>
          <p:grpSpPr bwMode="auto">
            <a:xfrm>
              <a:off x="4255" y="2826"/>
              <a:ext cx="505" cy="402"/>
              <a:chOff x="4255" y="2826"/>
              <a:chExt cx="505" cy="402"/>
            </a:xfrm>
          </p:grpSpPr>
          <p:sp>
            <p:nvSpPr>
              <p:cNvPr id="56841" name="Freeform 444"/>
              <p:cNvSpPr>
                <a:spLocks/>
              </p:cNvSpPr>
              <p:nvPr/>
            </p:nvSpPr>
            <p:spPr bwMode="auto">
              <a:xfrm>
                <a:off x="4684" y="2826"/>
                <a:ext cx="76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9 w 154"/>
                  <a:gd name="T5" fmla="*/ 0 h 803"/>
                  <a:gd name="T6" fmla="*/ 9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2D2D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42" name="Freeform 445"/>
              <p:cNvSpPr>
                <a:spLocks/>
              </p:cNvSpPr>
              <p:nvPr/>
            </p:nvSpPr>
            <p:spPr bwMode="auto">
              <a:xfrm>
                <a:off x="4255" y="2826"/>
                <a:ext cx="505" cy="77"/>
              </a:xfrm>
              <a:custGeom>
                <a:avLst/>
                <a:gdLst>
                  <a:gd name="T0" fmla="*/ 53 w 1011"/>
                  <a:gd name="T1" fmla="*/ 10 h 153"/>
                  <a:gd name="T2" fmla="*/ 0 w 1011"/>
                  <a:gd name="T3" fmla="*/ 10 h 153"/>
                  <a:gd name="T4" fmla="*/ 9 w 1011"/>
                  <a:gd name="T5" fmla="*/ 0 h 153"/>
                  <a:gd name="T6" fmla="*/ 63 w 1011"/>
                  <a:gd name="T7" fmla="*/ 0 h 153"/>
                  <a:gd name="T8" fmla="*/ 53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1E1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43" name="Rectangle 446"/>
              <p:cNvSpPr>
                <a:spLocks noChangeArrowheads="1"/>
              </p:cNvSpPr>
              <p:nvPr/>
            </p:nvSpPr>
            <p:spPr bwMode="auto">
              <a:xfrm>
                <a:off x="4255" y="2903"/>
                <a:ext cx="429" cy="325"/>
              </a:xfrm>
              <a:prstGeom prst="rect">
                <a:avLst/>
              </a:prstGeom>
              <a:solidFill>
                <a:srgbClr val="2727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04" name="Group 451"/>
            <p:cNvGrpSpPr>
              <a:grpSpLocks/>
            </p:cNvGrpSpPr>
            <p:nvPr/>
          </p:nvGrpSpPr>
          <p:grpSpPr bwMode="auto">
            <a:xfrm>
              <a:off x="4744" y="2826"/>
              <a:ext cx="506" cy="402"/>
              <a:chOff x="4744" y="2826"/>
              <a:chExt cx="506" cy="402"/>
            </a:xfrm>
          </p:grpSpPr>
          <p:sp>
            <p:nvSpPr>
              <p:cNvPr id="56838" name="Freeform 448"/>
              <p:cNvSpPr>
                <a:spLocks/>
              </p:cNvSpPr>
              <p:nvPr/>
            </p:nvSpPr>
            <p:spPr bwMode="auto">
              <a:xfrm>
                <a:off x="5173" y="2826"/>
                <a:ext cx="77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10 w 154"/>
                  <a:gd name="T5" fmla="*/ 0 h 803"/>
                  <a:gd name="T6" fmla="*/ 10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2D2D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39" name="Freeform 449"/>
              <p:cNvSpPr>
                <a:spLocks/>
              </p:cNvSpPr>
              <p:nvPr/>
            </p:nvSpPr>
            <p:spPr bwMode="auto">
              <a:xfrm>
                <a:off x="4744" y="2826"/>
                <a:ext cx="506" cy="77"/>
              </a:xfrm>
              <a:custGeom>
                <a:avLst/>
                <a:gdLst>
                  <a:gd name="T0" fmla="*/ 54 w 1011"/>
                  <a:gd name="T1" fmla="*/ 10 h 153"/>
                  <a:gd name="T2" fmla="*/ 0 w 1011"/>
                  <a:gd name="T3" fmla="*/ 10 h 153"/>
                  <a:gd name="T4" fmla="*/ 10 w 1011"/>
                  <a:gd name="T5" fmla="*/ 0 h 153"/>
                  <a:gd name="T6" fmla="*/ 64 w 1011"/>
                  <a:gd name="T7" fmla="*/ 0 h 153"/>
                  <a:gd name="T8" fmla="*/ 54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1E1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40" name="Rectangle 450"/>
              <p:cNvSpPr>
                <a:spLocks noChangeArrowheads="1"/>
              </p:cNvSpPr>
              <p:nvPr/>
            </p:nvSpPr>
            <p:spPr bwMode="auto">
              <a:xfrm>
                <a:off x="4744" y="2903"/>
                <a:ext cx="429" cy="325"/>
              </a:xfrm>
              <a:prstGeom prst="rect">
                <a:avLst/>
              </a:prstGeom>
              <a:solidFill>
                <a:srgbClr val="2727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05" name="Group 455"/>
            <p:cNvGrpSpPr>
              <a:grpSpLocks/>
            </p:cNvGrpSpPr>
            <p:nvPr/>
          </p:nvGrpSpPr>
          <p:grpSpPr bwMode="auto">
            <a:xfrm>
              <a:off x="3765" y="2826"/>
              <a:ext cx="506" cy="402"/>
              <a:chOff x="3765" y="2826"/>
              <a:chExt cx="506" cy="402"/>
            </a:xfrm>
          </p:grpSpPr>
          <p:sp>
            <p:nvSpPr>
              <p:cNvPr id="56835" name="Freeform 452"/>
              <p:cNvSpPr>
                <a:spLocks/>
              </p:cNvSpPr>
              <p:nvPr/>
            </p:nvSpPr>
            <p:spPr bwMode="auto">
              <a:xfrm>
                <a:off x="4194" y="2826"/>
                <a:ext cx="77" cy="402"/>
              </a:xfrm>
              <a:custGeom>
                <a:avLst/>
                <a:gdLst>
                  <a:gd name="T0" fmla="*/ 0 w 153"/>
                  <a:gd name="T1" fmla="*/ 51 h 803"/>
                  <a:gd name="T2" fmla="*/ 0 w 153"/>
                  <a:gd name="T3" fmla="*/ 10 h 803"/>
                  <a:gd name="T4" fmla="*/ 10 w 153"/>
                  <a:gd name="T5" fmla="*/ 0 h 803"/>
                  <a:gd name="T6" fmla="*/ 10 w 153"/>
                  <a:gd name="T7" fmla="*/ 41 h 803"/>
                  <a:gd name="T8" fmla="*/ 0 w 153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53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2D2D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36" name="Freeform 453"/>
              <p:cNvSpPr>
                <a:spLocks/>
              </p:cNvSpPr>
              <p:nvPr/>
            </p:nvSpPr>
            <p:spPr bwMode="auto">
              <a:xfrm>
                <a:off x="3765" y="2826"/>
                <a:ext cx="506" cy="77"/>
              </a:xfrm>
              <a:custGeom>
                <a:avLst/>
                <a:gdLst>
                  <a:gd name="T0" fmla="*/ 54 w 1010"/>
                  <a:gd name="T1" fmla="*/ 10 h 153"/>
                  <a:gd name="T2" fmla="*/ 0 w 1010"/>
                  <a:gd name="T3" fmla="*/ 10 h 153"/>
                  <a:gd name="T4" fmla="*/ 10 w 1010"/>
                  <a:gd name="T5" fmla="*/ 0 h 153"/>
                  <a:gd name="T6" fmla="*/ 64 w 1010"/>
                  <a:gd name="T7" fmla="*/ 0 h 153"/>
                  <a:gd name="T8" fmla="*/ 54 w 1010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0"/>
                  <a:gd name="T16" fmla="*/ 0 h 153"/>
                  <a:gd name="T17" fmla="*/ 1010 w 1010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0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0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1E1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37" name="Rectangle 454"/>
              <p:cNvSpPr>
                <a:spLocks noChangeArrowheads="1"/>
              </p:cNvSpPr>
              <p:nvPr/>
            </p:nvSpPr>
            <p:spPr bwMode="auto">
              <a:xfrm>
                <a:off x="3765" y="2903"/>
                <a:ext cx="429" cy="325"/>
              </a:xfrm>
              <a:prstGeom prst="rect">
                <a:avLst/>
              </a:prstGeom>
              <a:solidFill>
                <a:srgbClr val="2727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06" name="Group 459"/>
            <p:cNvGrpSpPr>
              <a:grpSpLocks/>
            </p:cNvGrpSpPr>
            <p:nvPr/>
          </p:nvGrpSpPr>
          <p:grpSpPr bwMode="auto">
            <a:xfrm>
              <a:off x="4255" y="2826"/>
              <a:ext cx="505" cy="402"/>
              <a:chOff x="4255" y="2826"/>
              <a:chExt cx="505" cy="402"/>
            </a:xfrm>
          </p:grpSpPr>
          <p:sp>
            <p:nvSpPr>
              <p:cNvPr id="56832" name="Freeform 456"/>
              <p:cNvSpPr>
                <a:spLocks/>
              </p:cNvSpPr>
              <p:nvPr/>
            </p:nvSpPr>
            <p:spPr bwMode="auto">
              <a:xfrm>
                <a:off x="4684" y="2826"/>
                <a:ext cx="76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9 w 154"/>
                  <a:gd name="T5" fmla="*/ 0 h 803"/>
                  <a:gd name="T6" fmla="*/ 9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2D2D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33" name="Freeform 457"/>
              <p:cNvSpPr>
                <a:spLocks/>
              </p:cNvSpPr>
              <p:nvPr/>
            </p:nvSpPr>
            <p:spPr bwMode="auto">
              <a:xfrm>
                <a:off x="4255" y="2826"/>
                <a:ext cx="505" cy="77"/>
              </a:xfrm>
              <a:custGeom>
                <a:avLst/>
                <a:gdLst>
                  <a:gd name="T0" fmla="*/ 53 w 1011"/>
                  <a:gd name="T1" fmla="*/ 10 h 153"/>
                  <a:gd name="T2" fmla="*/ 0 w 1011"/>
                  <a:gd name="T3" fmla="*/ 10 h 153"/>
                  <a:gd name="T4" fmla="*/ 9 w 1011"/>
                  <a:gd name="T5" fmla="*/ 0 h 153"/>
                  <a:gd name="T6" fmla="*/ 63 w 1011"/>
                  <a:gd name="T7" fmla="*/ 0 h 153"/>
                  <a:gd name="T8" fmla="*/ 53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1E1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34" name="Rectangle 458"/>
              <p:cNvSpPr>
                <a:spLocks noChangeArrowheads="1"/>
              </p:cNvSpPr>
              <p:nvPr/>
            </p:nvSpPr>
            <p:spPr bwMode="auto">
              <a:xfrm>
                <a:off x="4255" y="2903"/>
                <a:ext cx="429" cy="325"/>
              </a:xfrm>
              <a:prstGeom prst="rect">
                <a:avLst/>
              </a:prstGeom>
              <a:solidFill>
                <a:srgbClr val="2727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07" name="Group 463"/>
            <p:cNvGrpSpPr>
              <a:grpSpLocks/>
            </p:cNvGrpSpPr>
            <p:nvPr/>
          </p:nvGrpSpPr>
          <p:grpSpPr bwMode="auto">
            <a:xfrm>
              <a:off x="4744" y="2826"/>
              <a:ext cx="506" cy="402"/>
              <a:chOff x="4744" y="2826"/>
              <a:chExt cx="506" cy="402"/>
            </a:xfrm>
          </p:grpSpPr>
          <p:sp>
            <p:nvSpPr>
              <p:cNvPr id="56829" name="Freeform 460"/>
              <p:cNvSpPr>
                <a:spLocks/>
              </p:cNvSpPr>
              <p:nvPr/>
            </p:nvSpPr>
            <p:spPr bwMode="auto">
              <a:xfrm>
                <a:off x="5173" y="2826"/>
                <a:ext cx="77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10 w 154"/>
                  <a:gd name="T5" fmla="*/ 0 h 803"/>
                  <a:gd name="T6" fmla="*/ 10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2D2D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30" name="Freeform 461"/>
              <p:cNvSpPr>
                <a:spLocks/>
              </p:cNvSpPr>
              <p:nvPr/>
            </p:nvSpPr>
            <p:spPr bwMode="auto">
              <a:xfrm>
                <a:off x="4744" y="2826"/>
                <a:ext cx="506" cy="77"/>
              </a:xfrm>
              <a:custGeom>
                <a:avLst/>
                <a:gdLst>
                  <a:gd name="T0" fmla="*/ 54 w 1011"/>
                  <a:gd name="T1" fmla="*/ 10 h 153"/>
                  <a:gd name="T2" fmla="*/ 0 w 1011"/>
                  <a:gd name="T3" fmla="*/ 10 h 153"/>
                  <a:gd name="T4" fmla="*/ 10 w 1011"/>
                  <a:gd name="T5" fmla="*/ 0 h 153"/>
                  <a:gd name="T6" fmla="*/ 64 w 1011"/>
                  <a:gd name="T7" fmla="*/ 0 h 153"/>
                  <a:gd name="T8" fmla="*/ 54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1E1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31" name="Rectangle 462"/>
              <p:cNvSpPr>
                <a:spLocks noChangeArrowheads="1"/>
              </p:cNvSpPr>
              <p:nvPr/>
            </p:nvSpPr>
            <p:spPr bwMode="auto">
              <a:xfrm>
                <a:off x="4744" y="2903"/>
                <a:ext cx="429" cy="325"/>
              </a:xfrm>
              <a:prstGeom prst="rect">
                <a:avLst/>
              </a:prstGeom>
              <a:solidFill>
                <a:srgbClr val="2727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08" name="Group 467"/>
            <p:cNvGrpSpPr>
              <a:grpSpLocks/>
            </p:cNvGrpSpPr>
            <p:nvPr/>
          </p:nvGrpSpPr>
          <p:grpSpPr bwMode="auto">
            <a:xfrm>
              <a:off x="3765" y="2465"/>
              <a:ext cx="506" cy="402"/>
              <a:chOff x="3765" y="2465"/>
              <a:chExt cx="506" cy="402"/>
            </a:xfrm>
          </p:grpSpPr>
          <p:sp>
            <p:nvSpPr>
              <p:cNvPr id="56826" name="Freeform 464"/>
              <p:cNvSpPr>
                <a:spLocks/>
              </p:cNvSpPr>
              <p:nvPr/>
            </p:nvSpPr>
            <p:spPr bwMode="auto">
              <a:xfrm>
                <a:off x="4194" y="2465"/>
                <a:ext cx="77" cy="402"/>
              </a:xfrm>
              <a:custGeom>
                <a:avLst/>
                <a:gdLst>
                  <a:gd name="T0" fmla="*/ 0 w 153"/>
                  <a:gd name="T1" fmla="*/ 51 h 803"/>
                  <a:gd name="T2" fmla="*/ 0 w 153"/>
                  <a:gd name="T3" fmla="*/ 10 h 803"/>
                  <a:gd name="T4" fmla="*/ 10 w 153"/>
                  <a:gd name="T5" fmla="*/ 0 h 803"/>
                  <a:gd name="T6" fmla="*/ 10 w 153"/>
                  <a:gd name="T7" fmla="*/ 41 h 803"/>
                  <a:gd name="T8" fmla="*/ 0 w 153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53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008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27" name="Freeform 465"/>
              <p:cNvSpPr>
                <a:spLocks/>
              </p:cNvSpPr>
              <p:nvPr/>
            </p:nvSpPr>
            <p:spPr bwMode="auto">
              <a:xfrm>
                <a:off x="3765" y="2465"/>
                <a:ext cx="506" cy="77"/>
              </a:xfrm>
              <a:custGeom>
                <a:avLst/>
                <a:gdLst>
                  <a:gd name="T0" fmla="*/ 54 w 1010"/>
                  <a:gd name="T1" fmla="*/ 10 h 154"/>
                  <a:gd name="T2" fmla="*/ 0 w 1010"/>
                  <a:gd name="T3" fmla="*/ 10 h 154"/>
                  <a:gd name="T4" fmla="*/ 10 w 1010"/>
                  <a:gd name="T5" fmla="*/ 0 h 154"/>
                  <a:gd name="T6" fmla="*/ 64 w 1010"/>
                  <a:gd name="T7" fmla="*/ 0 h 154"/>
                  <a:gd name="T8" fmla="*/ 54 w 1010"/>
                  <a:gd name="T9" fmla="*/ 1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0"/>
                  <a:gd name="T16" fmla="*/ 0 h 154"/>
                  <a:gd name="T17" fmla="*/ 1010 w 1010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0" h="154">
                    <a:moveTo>
                      <a:pt x="857" y="15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010" y="0"/>
                    </a:lnTo>
                    <a:lnTo>
                      <a:pt x="857" y="154"/>
                    </a:lnTo>
                    <a:close/>
                  </a:path>
                </a:pathLst>
              </a:custGeom>
              <a:solidFill>
                <a:srgbClr val="005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28" name="Rectangle 466"/>
              <p:cNvSpPr>
                <a:spLocks noChangeArrowheads="1"/>
              </p:cNvSpPr>
              <p:nvPr/>
            </p:nvSpPr>
            <p:spPr bwMode="auto">
              <a:xfrm>
                <a:off x="3765" y="2542"/>
                <a:ext cx="429" cy="325"/>
              </a:xfrm>
              <a:prstGeom prst="rect">
                <a:avLst/>
              </a:prstGeom>
              <a:solidFill>
                <a:srgbClr val="007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09" name="Group 471"/>
            <p:cNvGrpSpPr>
              <a:grpSpLocks/>
            </p:cNvGrpSpPr>
            <p:nvPr/>
          </p:nvGrpSpPr>
          <p:grpSpPr bwMode="auto">
            <a:xfrm>
              <a:off x="4255" y="2465"/>
              <a:ext cx="505" cy="402"/>
              <a:chOff x="4255" y="2465"/>
              <a:chExt cx="505" cy="402"/>
            </a:xfrm>
          </p:grpSpPr>
          <p:sp>
            <p:nvSpPr>
              <p:cNvPr id="56823" name="Freeform 468"/>
              <p:cNvSpPr>
                <a:spLocks/>
              </p:cNvSpPr>
              <p:nvPr/>
            </p:nvSpPr>
            <p:spPr bwMode="auto">
              <a:xfrm>
                <a:off x="4684" y="2465"/>
                <a:ext cx="76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9 w 154"/>
                  <a:gd name="T5" fmla="*/ 0 h 803"/>
                  <a:gd name="T6" fmla="*/ 9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4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008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24" name="Freeform 469"/>
              <p:cNvSpPr>
                <a:spLocks/>
              </p:cNvSpPr>
              <p:nvPr/>
            </p:nvSpPr>
            <p:spPr bwMode="auto">
              <a:xfrm>
                <a:off x="4255" y="2465"/>
                <a:ext cx="505" cy="77"/>
              </a:xfrm>
              <a:custGeom>
                <a:avLst/>
                <a:gdLst>
                  <a:gd name="T0" fmla="*/ 53 w 1011"/>
                  <a:gd name="T1" fmla="*/ 10 h 154"/>
                  <a:gd name="T2" fmla="*/ 0 w 1011"/>
                  <a:gd name="T3" fmla="*/ 10 h 154"/>
                  <a:gd name="T4" fmla="*/ 9 w 1011"/>
                  <a:gd name="T5" fmla="*/ 0 h 154"/>
                  <a:gd name="T6" fmla="*/ 63 w 1011"/>
                  <a:gd name="T7" fmla="*/ 0 h 154"/>
                  <a:gd name="T8" fmla="*/ 53 w 1011"/>
                  <a:gd name="T9" fmla="*/ 1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4"/>
                  <a:gd name="T17" fmla="*/ 1011 w 1011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4">
                    <a:moveTo>
                      <a:pt x="857" y="15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4"/>
                    </a:lnTo>
                    <a:close/>
                  </a:path>
                </a:pathLst>
              </a:custGeom>
              <a:solidFill>
                <a:srgbClr val="005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25" name="Rectangle 470"/>
              <p:cNvSpPr>
                <a:spLocks noChangeArrowheads="1"/>
              </p:cNvSpPr>
              <p:nvPr/>
            </p:nvSpPr>
            <p:spPr bwMode="auto">
              <a:xfrm>
                <a:off x="4255" y="2542"/>
                <a:ext cx="429" cy="325"/>
              </a:xfrm>
              <a:prstGeom prst="rect">
                <a:avLst/>
              </a:prstGeom>
              <a:solidFill>
                <a:srgbClr val="007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10" name="Group 475"/>
            <p:cNvGrpSpPr>
              <a:grpSpLocks/>
            </p:cNvGrpSpPr>
            <p:nvPr/>
          </p:nvGrpSpPr>
          <p:grpSpPr bwMode="auto">
            <a:xfrm>
              <a:off x="4744" y="2465"/>
              <a:ext cx="506" cy="402"/>
              <a:chOff x="4744" y="2465"/>
              <a:chExt cx="506" cy="402"/>
            </a:xfrm>
          </p:grpSpPr>
          <p:sp>
            <p:nvSpPr>
              <p:cNvPr id="56820" name="Freeform 472"/>
              <p:cNvSpPr>
                <a:spLocks/>
              </p:cNvSpPr>
              <p:nvPr/>
            </p:nvSpPr>
            <p:spPr bwMode="auto">
              <a:xfrm>
                <a:off x="5173" y="2465"/>
                <a:ext cx="77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10 w 154"/>
                  <a:gd name="T5" fmla="*/ 0 h 803"/>
                  <a:gd name="T6" fmla="*/ 10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4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008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21" name="Freeform 473"/>
              <p:cNvSpPr>
                <a:spLocks/>
              </p:cNvSpPr>
              <p:nvPr/>
            </p:nvSpPr>
            <p:spPr bwMode="auto">
              <a:xfrm>
                <a:off x="4744" y="2465"/>
                <a:ext cx="506" cy="77"/>
              </a:xfrm>
              <a:custGeom>
                <a:avLst/>
                <a:gdLst>
                  <a:gd name="T0" fmla="*/ 54 w 1011"/>
                  <a:gd name="T1" fmla="*/ 10 h 154"/>
                  <a:gd name="T2" fmla="*/ 0 w 1011"/>
                  <a:gd name="T3" fmla="*/ 10 h 154"/>
                  <a:gd name="T4" fmla="*/ 10 w 1011"/>
                  <a:gd name="T5" fmla="*/ 0 h 154"/>
                  <a:gd name="T6" fmla="*/ 64 w 1011"/>
                  <a:gd name="T7" fmla="*/ 0 h 154"/>
                  <a:gd name="T8" fmla="*/ 54 w 1011"/>
                  <a:gd name="T9" fmla="*/ 1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4"/>
                  <a:gd name="T17" fmla="*/ 1011 w 1011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4">
                    <a:moveTo>
                      <a:pt x="857" y="15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4"/>
                    </a:lnTo>
                    <a:close/>
                  </a:path>
                </a:pathLst>
              </a:custGeom>
              <a:solidFill>
                <a:srgbClr val="005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22" name="Rectangle 474"/>
              <p:cNvSpPr>
                <a:spLocks noChangeArrowheads="1"/>
              </p:cNvSpPr>
              <p:nvPr/>
            </p:nvSpPr>
            <p:spPr bwMode="auto">
              <a:xfrm>
                <a:off x="4744" y="2542"/>
                <a:ext cx="429" cy="325"/>
              </a:xfrm>
              <a:prstGeom prst="rect">
                <a:avLst/>
              </a:prstGeom>
              <a:solidFill>
                <a:srgbClr val="007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11" name="Group 479"/>
            <p:cNvGrpSpPr>
              <a:grpSpLocks/>
            </p:cNvGrpSpPr>
            <p:nvPr/>
          </p:nvGrpSpPr>
          <p:grpSpPr bwMode="auto">
            <a:xfrm>
              <a:off x="3765" y="2465"/>
              <a:ext cx="506" cy="402"/>
              <a:chOff x="3765" y="2465"/>
              <a:chExt cx="506" cy="402"/>
            </a:xfrm>
          </p:grpSpPr>
          <p:sp>
            <p:nvSpPr>
              <p:cNvPr id="56817" name="Freeform 476"/>
              <p:cNvSpPr>
                <a:spLocks/>
              </p:cNvSpPr>
              <p:nvPr/>
            </p:nvSpPr>
            <p:spPr bwMode="auto">
              <a:xfrm>
                <a:off x="4194" y="2465"/>
                <a:ext cx="77" cy="402"/>
              </a:xfrm>
              <a:custGeom>
                <a:avLst/>
                <a:gdLst>
                  <a:gd name="T0" fmla="*/ 0 w 153"/>
                  <a:gd name="T1" fmla="*/ 51 h 803"/>
                  <a:gd name="T2" fmla="*/ 0 w 153"/>
                  <a:gd name="T3" fmla="*/ 10 h 803"/>
                  <a:gd name="T4" fmla="*/ 10 w 153"/>
                  <a:gd name="T5" fmla="*/ 0 h 803"/>
                  <a:gd name="T6" fmla="*/ 10 w 153"/>
                  <a:gd name="T7" fmla="*/ 41 h 803"/>
                  <a:gd name="T8" fmla="*/ 0 w 153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53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008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18" name="Freeform 477"/>
              <p:cNvSpPr>
                <a:spLocks/>
              </p:cNvSpPr>
              <p:nvPr/>
            </p:nvSpPr>
            <p:spPr bwMode="auto">
              <a:xfrm>
                <a:off x="3765" y="2465"/>
                <a:ext cx="506" cy="77"/>
              </a:xfrm>
              <a:custGeom>
                <a:avLst/>
                <a:gdLst>
                  <a:gd name="T0" fmla="*/ 54 w 1010"/>
                  <a:gd name="T1" fmla="*/ 10 h 154"/>
                  <a:gd name="T2" fmla="*/ 0 w 1010"/>
                  <a:gd name="T3" fmla="*/ 10 h 154"/>
                  <a:gd name="T4" fmla="*/ 10 w 1010"/>
                  <a:gd name="T5" fmla="*/ 0 h 154"/>
                  <a:gd name="T6" fmla="*/ 64 w 1010"/>
                  <a:gd name="T7" fmla="*/ 0 h 154"/>
                  <a:gd name="T8" fmla="*/ 54 w 1010"/>
                  <a:gd name="T9" fmla="*/ 1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0"/>
                  <a:gd name="T16" fmla="*/ 0 h 154"/>
                  <a:gd name="T17" fmla="*/ 1010 w 1010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0" h="154">
                    <a:moveTo>
                      <a:pt x="857" y="15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010" y="0"/>
                    </a:lnTo>
                    <a:lnTo>
                      <a:pt x="857" y="154"/>
                    </a:lnTo>
                    <a:close/>
                  </a:path>
                </a:pathLst>
              </a:custGeom>
              <a:solidFill>
                <a:srgbClr val="005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19" name="Rectangle 478"/>
              <p:cNvSpPr>
                <a:spLocks noChangeArrowheads="1"/>
              </p:cNvSpPr>
              <p:nvPr/>
            </p:nvSpPr>
            <p:spPr bwMode="auto">
              <a:xfrm>
                <a:off x="3765" y="2542"/>
                <a:ext cx="429" cy="325"/>
              </a:xfrm>
              <a:prstGeom prst="rect">
                <a:avLst/>
              </a:prstGeom>
              <a:solidFill>
                <a:srgbClr val="007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12" name="Group 483"/>
            <p:cNvGrpSpPr>
              <a:grpSpLocks/>
            </p:cNvGrpSpPr>
            <p:nvPr/>
          </p:nvGrpSpPr>
          <p:grpSpPr bwMode="auto">
            <a:xfrm>
              <a:off x="4255" y="2465"/>
              <a:ext cx="505" cy="402"/>
              <a:chOff x="4255" y="2465"/>
              <a:chExt cx="505" cy="402"/>
            </a:xfrm>
          </p:grpSpPr>
          <p:sp>
            <p:nvSpPr>
              <p:cNvPr id="56814" name="Freeform 480"/>
              <p:cNvSpPr>
                <a:spLocks/>
              </p:cNvSpPr>
              <p:nvPr/>
            </p:nvSpPr>
            <p:spPr bwMode="auto">
              <a:xfrm>
                <a:off x="4684" y="2465"/>
                <a:ext cx="76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9 w 154"/>
                  <a:gd name="T5" fmla="*/ 0 h 803"/>
                  <a:gd name="T6" fmla="*/ 9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4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008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15" name="Freeform 481"/>
              <p:cNvSpPr>
                <a:spLocks/>
              </p:cNvSpPr>
              <p:nvPr/>
            </p:nvSpPr>
            <p:spPr bwMode="auto">
              <a:xfrm>
                <a:off x="4255" y="2465"/>
                <a:ext cx="505" cy="77"/>
              </a:xfrm>
              <a:custGeom>
                <a:avLst/>
                <a:gdLst>
                  <a:gd name="T0" fmla="*/ 53 w 1011"/>
                  <a:gd name="T1" fmla="*/ 10 h 154"/>
                  <a:gd name="T2" fmla="*/ 0 w 1011"/>
                  <a:gd name="T3" fmla="*/ 10 h 154"/>
                  <a:gd name="T4" fmla="*/ 9 w 1011"/>
                  <a:gd name="T5" fmla="*/ 0 h 154"/>
                  <a:gd name="T6" fmla="*/ 63 w 1011"/>
                  <a:gd name="T7" fmla="*/ 0 h 154"/>
                  <a:gd name="T8" fmla="*/ 53 w 1011"/>
                  <a:gd name="T9" fmla="*/ 1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4"/>
                  <a:gd name="T17" fmla="*/ 1011 w 1011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4">
                    <a:moveTo>
                      <a:pt x="857" y="15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4"/>
                    </a:lnTo>
                    <a:close/>
                  </a:path>
                </a:pathLst>
              </a:custGeom>
              <a:solidFill>
                <a:srgbClr val="005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16" name="Rectangle 482"/>
              <p:cNvSpPr>
                <a:spLocks noChangeArrowheads="1"/>
              </p:cNvSpPr>
              <p:nvPr/>
            </p:nvSpPr>
            <p:spPr bwMode="auto">
              <a:xfrm>
                <a:off x="4255" y="2542"/>
                <a:ext cx="429" cy="325"/>
              </a:xfrm>
              <a:prstGeom prst="rect">
                <a:avLst/>
              </a:prstGeom>
              <a:solidFill>
                <a:srgbClr val="007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13" name="Group 487"/>
            <p:cNvGrpSpPr>
              <a:grpSpLocks/>
            </p:cNvGrpSpPr>
            <p:nvPr/>
          </p:nvGrpSpPr>
          <p:grpSpPr bwMode="auto">
            <a:xfrm>
              <a:off x="4744" y="2465"/>
              <a:ext cx="506" cy="402"/>
              <a:chOff x="4744" y="2465"/>
              <a:chExt cx="506" cy="402"/>
            </a:xfrm>
          </p:grpSpPr>
          <p:sp>
            <p:nvSpPr>
              <p:cNvPr id="56811" name="Freeform 484"/>
              <p:cNvSpPr>
                <a:spLocks/>
              </p:cNvSpPr>
              <p:nvPr/>
            </p:nvSpPr>
            <p:spPr bwMode="auto">
              <a:xfrm>
                <a:off x="5173" y="2465"/>
                <a:ext cx="77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10 w 154"/>
                  <a:gd name="T5" fmla="*/ 0 h 803"/>
                  <a:gd name="T6" fmla="*/ 10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4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008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12" name="Freeform 485"/>
              <p:cNvSpPr>
                <a:spLocks/>
              </p:cNvSpPr>
              <p:nvPr/>
            </p:nvSpPr>
            <p:spPr bwMode="auto">
              <a:xfrm>
                <a:off x="4744" y="2465"/>
                <a:ext cx="506" cy="77"/>
              </a:xfrm>
              <a:custGeom>
                <a:avLst/>
                <a:gdLst>
                  <a:gd name="T0" fmla="*/ 54 w 1011"/>
                  <a:gd name="T1" fmla="*/ 10 h 154"/>
                  <a:gd name="T2" fmla="*/ 0 w 1011"/>
                  <a:gd name="T3" fmla="*/ 10 h 154"/>
                  <a:gd name="T4" fmla="*/ 10 w 1011"/>
                  <a:gd name="T5" fmla="*/ 0 h 154"/>
                  <a:gd name="T6" fmla="*/ 64 w 1011"/>
                  <a:gd name="T7" fmla="*/ 0 h 154"/>
                  <a:gd name="T8" fmla="*/ 54 w 1011"/>
                  <a:gd name="T9" fmla="*/ 1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4"/>
                  <a:gd name="T17" fmla="*/ 1011 w 1011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4">
                    <a:moveTo>
                      <a:pt x="857" y="15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4"/>
                    </a:lnTo>
                    <a:close/>
                  </a:path>
                </a:pathLst>
              </a:custGeom>
              <a:solidFill>
                <a:srgbClr val="005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13" name="Rectangle 486"/>
              <p:cNvSpPr>
                <a:spLocks noChangeArrowheads="1"/>
              </p:cNvSpPr>
              <p:nvPr/>
            </p:nvSpPr>
            <p:spPr bwMode="auto">
              <a:xfrm>
                <a:off x="4744" y="2542"/>
                <a:ext cx="429" cy="325"/>
              </a:xfrm>
              <a:prstGeom prst="rect">
                <a:avLst/>
              </a:prstGeom>
              <a:solidFill>
                <a:srgbClr val="007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14" name="Group 491"/>
            <p:cNvGrpSpPr>
              <a:grpSpLocks/>
            </p:cNvGrpSpPr>
            <p:nvPr/>
          </p:nvGrpSpPr>
          <p:grpSpPr bwMode="auto">
            <a:xfrm>
              <a:off x="3765" y="2104"/>
              <a:ext cx="506" cy="402"/>
              <a:chOff x="3765" y="2104"/>
              <a:chExt cx="506" cy="402"/>
            </a:xfrm>
          </p:grpSpPr>
          <p:sp>
            <p:nvSpPr>
              <p:cNvPr id="56808" name="Freeform 488"/>
              <p:cNvSpPr>
                <a:spLocks/>
              </p:cNvSpPr>
              <p:nvPr/>
            </p:nvSpPr>
            <p:spPr bwMode="auto">
              <a:xfrm>
                <a:off x="4194" y="2104"/>
                <a:ext cx="77" cy="402"/>
              </a:xfrm>
              <a:custGeom>
                <a:avLst/>
                <a:gdLst>
                  <a:gd name="T0" fmla="*/ 0 w 153"/>
                  <a:gd name="T1" fmla="*/ 51 h 803"/>
                  <a:gd name="T2" fmla="*/ 0 w 153"/>
                  <a:gd name="T3" fmla="*/ 10 h 803"/>
                  <a:gd name="T4" fmla="*/ 10 w 153"/>
                  <a:gd name="T5" fmla="*/ 0 h 803"/>
                  <a:gd name="T6" fmla="*/ 10 w 153"/>
                  <a:gd name="T7" fmla="*/ 41 h 803"/>
                  <a:gd name="T8" fmla="*/ 0 w 153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53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5A87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09" name="Freeform 489"/>
              <p:cNvSpPr>
                <a:spLocks/>
              </p:cNvSpPr>
              <p:nvPr/>
            </p:nvSpPr>
            <p:spPr bwMode="auto">
              <a:xfrm>
                <a:off x="3765" y="2104"/>
                <a:ext cx="506" cy="77"/>
              </a:xfrm>
              <a:custGeom>
                <a:avLst/>
                <a:gdLst>
                  <a:gd name="T0" fmla="*/ 54 w 1010"/>
                  <a:gd name="T1" fmla="*/ 10 h 154"/>
                  <a:gd name="T2" fmla="*/ 0 w 1010"/>
                  <a:gd name="T3" fmla="*/ 10 h 154"/>
                  <a:gd name="T4" fmla="*/ 10 w 1010"/>
                  <a:gd name="T5" fmla="*/ 0 h 154"/>
                  <a:gd name="T6" fmla="*/ 64 w 1010"/>
                  <a:gd name="T7" fmla="*/ 0 h 154"/>
                  <a:gd name="T8" fmla="*/ 54 w 1010"/>
                  <a:gd name="T9" fmla="*/ 1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0"/>
                  <a:gd name="T16" fmla="*/ 0 h 154"/>
                  <a:gd name="T17" fmla="*/ 1010 w 1010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0" h="154">
                    <a:moveTo>
                      <a:pt x="857" y="15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010" y="0"/>
                    </a:lnTo>
                    <a:lnTo>
                      <a:pt x="857" y="154"/>
                    </a:lnTo>
                    <a:close/>
                  </a:path>
                </a:pathLst>
              </a:custGeom>
              <a:solidFill>
                <a:srgbClr val="3C5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10" name="Rectangle 490"/>
              <p:cNvSpPr>
                <a:spLocks noChangeArrowheads="1"/>
              </p:cNvSpPr>
              <p:nvPr/>
            </p:nvSpPr>
            <p:spPr bwMode="auto">
              <a:xfrm>
                <a:off x="3765" y="2181"/>
                <a:ext cx="429" cy="325"/>
              </a:xfrm>
              <a:prstGeom prst="rect">
                <a:avLst/>
              </a:prstGeom>
              <a:solidFill>
                <a:srgbClr val="4E7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15" name="Group 495"/>
            <p:cNvGrpSpPr>
              <a:grpSpLocks/>
            </p:cNvGrpSpPr>
            <p:nvPr/>
          </p:nvGrpSpPr>
          <p:grpSpPr bwMode="auto">
            <a:xfrm>
              <a:off x="4255" y="2104"/>
              <a:ext cx="505" cy="402"/>
              <a:chOff x="4255" y="2104"/>
              <a:chExt cx="505" cy="402"/>
            </a:xfrm>
          </p:grpSpPr>
          <p:sp>
            <p:nvSpPr>
              <p:cNvPr id="56805" name="Freeform 492"/>
              <p:cNvSpPr>
                <a:spLocks/>
              </p:cNvSpPr>
              <p:nvPr/>
            </p:nvSpPr>
            <p:spPr bwMode="auto">
              <a:xfrm>
                <a:off x="4684" y="2104"/>
                <a:ext cx="76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9 w 154"/>
                  <a:gd name="T5" fmla="*/ 0 h 803"/>
                  <a:gd name="T6" fmla="*/ 9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4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5A87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06" name="Freeform 493"/>
              <p:cNvSpPr>
                <a:spLocks/>
              </p:cNvSpPr>
              <p:nvPr/>
            </p:nvSpPr>
            <p:spPr bwMode="auto">
              <a:xfrm>
                <a:off x="4255" y="2104"/>
                <a:ext cx="505" cy="77"/>
              </a:xfrm>
              <a:custGeom>
                <a:avLst/>
                <a:gdLst>
                  <a:gd name="T0" fmla="*/ 53 w 1011"/>
                  <a:gd name="T1" fmla="*/ 10 h 154"/>
                  <a:gd name="T2" fmla="*/ 0 w 1011"/>
                  <a:gd name="T3" fmla="*/ 10 h 154"/>
                  <a:gd name="T4" fmla="*/ 9 w 1011"/>
                  <a:gd name="T5" fmla="*/ 0 h 154"/>
                  <a:gd name="T6" fmla="*/ 63 w 1011"/>
                  <a:gd name="T7" fmla="*/ 0 h 154"/>
                  <a:gd name="T8" fmla="*/ 53 w 1011"/>
                  <a:gd name="T9" fmla="*/ 1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4"/>
                  <a:gd name="T17" fmla="*/ 1011 w 1011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4">
                    <a:moveTo>
                      <a:pt x="857" y="15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4"/>
                    </a:lnTo>
                    <a:close/>
                  </a:path>
                </a:pathLst>
              </a:custGeom>
              <a:solidFill>
                <a:srgbClr val="3C5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07" name="Rectangle 494"/>
              <p:cNvSpPr>
                <a:spLocks noChangeArrowheads="1"/>
              </p:cNvSpPr>
              <p:nvPr/>
            </p:nvSpPr>
            <p:spPr bwMode="auto">
              <a:xfrm>
                <a:off x="4255" y="2181"/>
                <a:ext cx="429" cy="325"/>
              </a:xfrm>
              <a:prstGeom prst="rect">
                <a:avLst/>
              </a:prstGeom>
              <a:solidFill>
                <a:srgbClr val="4E7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16" name="Group 499"/>
            <p:cNvGrpSpPr>
              <a:grpSpLocks/>
            </p:cNvGrpSpPr>
            <p:nvPr/>
          </p:nvGrpSpPr>
          <p:grpSpPr bwMode="auto">
            <a:xfrm>
              <a:off x="4744" y="2104"/>
              <a:ext cx="506" cy="402"/>
              <a:chOff x="4744" y="2104"/>
              <a:chExt cx="506" cy="402"/>
            </a:xfrm>
          </p:grpSpPr>
          <p:sp>
            <p:nvSpPr>
              <p:cNvPr id="56802" name="Freeform 496"/>
              <p:cNvSpPr>
                <a:spLocks/>
              </p:cNvSpPr>
              <p:nvPr/>
            </p:nvSpPr>
            <p:spPr bwMode="auto">
              <a:xfrm>
                <a:off x="5173" y="2104"/>
                <a:ext cx="77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10 w 154"/>
                  <a:gd name="T5" fmla="*/ 0 h 803"/>
                  <a:gd name="T6" fmla="*/ 10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4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5A87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03" name="Freeform 497"/>
              <p:cNvSpPr>
                <a:spLocks/>
              </p:cNvSpPr>
              <p:nvPr/>
            </p:nvSpPr>
            <p:spPr bwMode="auto">
              <a:xfrm>
                <a:off x="4744" y="2104"/>
                <a:ext cx="506" cy="77"/>
              </a:xfrm>
              <a:custGeom>
                <a:avLst/>
                <a:gdLst>
                  <a:gd name="T0" fmla="*/ 54 w 1011"/>
                  <a:gd name="T1" fmla="*/ 10 h 154"/>
                  <a:gd name="T2" fmla="*/ 0 w 1011"/>
                  <a:gd name="T3" fmla="*/ 10 h 154"/>
                  <a:gd name="T4" fmla="*/ 10 w 1011"/>
                  <a:gd name="T5" fmla="*/ 0 h 154"/>
                  <a:gd name="T6" fmla="*/ 64 w 1011"/>
                  <a:gd name="T7" fmla="*/ 0 h 154"/>
                  <a:gd name="T8" fmla="*/ 54 w 1011"/>
                  <a:gd name="T9" fmla="*/ 1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4"/>
                  <a:gd name="T17" fmla="*/ 1011 w 1011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4">
                    <a:moveTo>
                      <a:pt x="857" y="15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4"/>
                    </a:lnTo>
                    <a:close/>
                  </a:path>
                </a:pathLst>
              </a:custGeom>
              <a:solidFill>
                <a:srgbClr val="3C5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04" name="Rectangle 498"/>
              <p:cNvSpPr>
                <a:spLocks noChangeArrowheads="1"/>
              </p:cNvSpPr>
              <p:nvPr/>
            </p:nvSpPr>
            <p:spPr bwMode="auto">
              <a:xfrm>
                <a:off x="4744" y="2181"/>
                <a:ext cx="429" cy="325"/>
              </a:xfrm>
              <a:prstGeom prst="rect">
                <a:avLst/>
              </a:prstGeom>
              <a:solidFill>
                <a:srgbClr val="4E7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17" name="Group 503"/>
            <p:cNvGrpSpPr>
              <a:grpSpLocks/>
            </p:cNvGrpSpPr>
            <p:nvPr/>
          </p:nvGrpSpPr>
          <p:grpSpPr bwMode="auto">
            <a:xfrm>
              <a:off x="3765" y="2104"/>
              <a:ext cx="506" cy="402"/>
              <a:chOff x="3765" y="2104"/>
              <a:chExt cx="506" cy="402"/>
            </a:xfrm>
          </p:grpSpPr>
          <p:sp>
            <p:nvSpPr>
              <p:cNvPr id="56799" name="Freeform 500"/>
              <p:cNvSpPr>
                <a:spLocks/>
              </p:cNvSpPr>
              <p:nvPr/>
            </p:nvSpPr>
            <p:spPr bwMode="auto">
              <a:xfrm>
                <a:off x="4194" y="2104"/>
                <a:ext cx="77" cy="402"/>
              </a:xfrm>
              <a:custGeom>
                <a:avLst/>
                <a:gdLst>
                  <a:gd name="T0" fmla="*/ 0 w 153"/>
                  <a:gd name="T1" fmla="*/ 51 h 803"/>
                  <a:gd name="T2" fmla="*/ 0 w 153"/>
                  <a:gd name="T3" fmla="*/ 10 h 803"/>
                  <a:gd name="T4" fmla="*/ 10 w 153"/>
                  <a:gd name="T5" fmla="*/ 0 h 803"/>
                  <a:gd name="T6" fmla="*/ 10 w 153"/>
                  <a:gd name="T7" fmla="*/ 41 h 803"/>
                  <a:gd name="T8" fmla="*/ 0 w 153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53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5A87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00" name="Freeform 501"/>
              <p:cNvSpPr>
                <a:spLocks/>
              </p:cNvSpPr>
              <p:nvPr/>
            </p:nvSpPr>
            <p:spPr bwMode="auto">
              <a:xfrm>
                <a:off x="3765" y="2104"/>
                <a:ext cx="506" cy="77"/>
              </a:xfrm>
              <a:custGeom>
                <a:avLst/>
                <a:gdLst>
                  <a:gd name="T0" fmla="*/ 54 w 1010"/>
                  <a:gd name="T1" fmla="*/ 10 h 154"/>
                  <a:gd name="T2" fmla="*/ 0 w 1010"/>
                  <a:gd name="T3" fmla="*/ 10 h 154"/>
                  <a:gd name="T4" fmla="*/ 10 w 1010"/>
                  <a:gd name="T5" fmla="*/ 0 h 154"/>
                  <a:gd name="T6" fmla="*/ 64 w 1010"/>
                  <a:gd name="T7" fmla="*/ 0 h 154"/>
                  <a:gd name="T8" fmla="*/ 54 w 1010"/>
                  <a:gd name="T9" fmla="*/ 1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0"/>
                  <a:gd name="T16" fmla="*/ 0 h 154"/>
                  <a:gd name="T17" fmla="*/ 1010 w 1010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0" h="154">
                    <a:moveTo>
                      <a:pt x="857" y="15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010" y="0"/>
                    </a:lnTo>
                    <a:lnTo>
                      <a:pt x="857" y="154"/>
                    </a:lnTo>
                    <a:close/>
                  </a:path>
                </a:pathLst>
              </a:custGeom>
              <a:solidFill>
                <a:srgbClr val="3C5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01" name="Rectangle 502"/>
              <p:cNvSpPr>
                <a:spLocks noChangeArrowheads="1"/>
              </p:cNvSpPr>
              <p:nvPr/>
            </p:nvSpPr>
            <p:spPr bwMode="auto">
              <a:xfrm>
                <a:off x="3765" y="2181"/>
                <a:ext cx="429" cy="325"/>
              </a:xfrm>
              <a:prstGeom prst="rect">
                <a:avLst/>
              </a:prstGeom>
              <a:solidFill>
                <a:srgbClr val="4E7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18" name="Group 507"/>
            <p:cNvGrpSpPr>
              <a:grpSpLocks/>
            </p:cNvGrpSpPr>
            <p:nvPr/>
          </p:nvGrpSpPr>
          <p:grpSpPr bwMode="auto">
            <a:xfrm>
              <a:off x="4255" y="2104"/>
              <a:ext cx="505" cy="402"/>
              <a:chOff x="4255" y="2104"/>
              <a:chExt cx="505" cy="402"/>
            </a:xfrm>
          </p:grpSpPr>
          <p:sp>
            <p:nvSpPr>
              <p:cNvPr id="56796" name="Freeform 504"/>
              <p:cNvSpPr>
                <a:spLocks/>
              </p:cNvSpPr>
              <p:nvPr/>
            </p:nvSpPr>
            <p:spPr bwMode="auto">
              <a:xfrm>
                <a:off x="4684" y="2104"/>
                <a:ext cx="76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9 w 154"/>
                  <a:gd name="T5" fmla="*/ 0 h 803"/>
                  <a:gd name="T6" fmla="*/ 9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4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5A87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97" name="Freeform 505"/>
              <p:cNvSpPr>
                <a:spLocks/>
              </p:cNvSpPr>
              <p:nvPr/>
            </p:nvSpPr>
            <p:spPr bwMode="auto">
              <a:xfrm>
                <a:off x="4255" y="2104"/>
                <a:ext cx="505" cy="77"/>
              </a:xfrm>
              <a:custGeom>
                <a:avLst/>
                <a:gdLst>
                  <a:gd name="T0" fmla="*/ 53 w 1011"/>
                  <a:gd name="T1" fmla="*/ 10 h 154"/>
                  <a:gd name="T2" fmla="*/ 0 w 1011"/>
                  <a:gd name="T3" fmla="*/ 10 h 154"/>
                  <a:gd name="T4" fmla="*/ 9 w 1011"/>
                  <a:gd name="T5" fmla="*/ 0 h 154"/>
                  <a:gd name="T6" fmla="*/ 63 w 1011"/>
                  <a:gd name="T7" fmla="*/ 0 h 154"/>
                  <a:gd name="T8" fmla="*/ 53 w 1011"/>
                  <a:gd name="T9" fmla="*/ 1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4"/>
                  <a:gd name="T17" fmla="*/ 1011 w 1011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4">
                    <a:moveTo>
                      <a:pt x="857" y="15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4"/>
                    </a:lnTo>
                    <a:close/>
                  </a:path>
                </a:pathLst>
              </a:custGeom>
              <a:solidFill>
                <a:srgbClr val="3C5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98" name="Rectangle 506"/>
              <p:cNvSpPr>
                <a:spLocks noChangeArrowheads="1"/>
              </p:cNvSpPr>
              <p:nvPr/>
            </p:nvSpPr>
            <p:spPr bwMode="auto">
              <a:xfrm>
                <a:off x="4255" y="2181"/>
                <a:ext cx="429" cy="325"/>
              </a:xfrm>
              <a:prstGeom prst="rect">
                <a:avLst/>
              </a:prstGeom>
              <a:solidFill>
                <a:srgbClr val="4E7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19" name="Group 511"/>
            <p:cNvGrpSpPr>
              <a:grpSpLocks/>
            </p:cNvGrpSpPr>
            <p:nvPr/>
          </p:nvGrpSpPr>
          <p:grpSpPr bwMode="auto">
            <a:xfrm>
              <a:off x="4744" y="2104"/>
              <a:ext cx="506" cy="402"/>
              <a:chOff x="4744" y="2104"/>
              <a:chExt cx="506" cy="402"/>
            </a:xfrm>
          </p:grpSpPr>
          <p:sp>
            <p:nvSpPr>
              <p:cNvPr id="56793" name="Freeform 508"/>
              <p:cNvSpPr>
                <a:spLocks/>
              </p:cNvSpPr>
              <p:nvPr/>
            </p:nvSpPr>
            <p:spPr bwMode="auto">
              <a:xfrm>
                <a:off x="5173" y="2104"/>
                <a:ext cx="77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10 w 154"/>
                  <a:gd name="T5" fmla="*/ 0 h 803"/>
                  <a:gd name="T6" fmla="*/ 10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4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5A87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94" name="Freeform 509"/>
              <p:cNvSpPr>
                <a:spLocks/>
              </p:cNvSpPr>
              <p:nvPr/>
            </p:nvSpPr>
            <p:spPr bwMode="auto">
              <a:xfrm>
                <a:off x="4744" y="2104"/>
                <a:ext cx="506" cy="77"/>
              </a:xfrm>
              <a:custGeom>
                <a:avLst/>
                <a:gdLst>
                  <a:gd name="T0" fmla="*/ 54 w 1011"/>
                  <a:gd name="T1" fmla="*/ 10 h 154"/>
                  <a:gd name="T2" fmla="*/ 0 w 1011"/>
                  <a:gd name="T3" fmla="*/ 10 h 154"/>
                  <a:gd name="T4" fmla="*/ 10 w 1011"/>
                  <a:gd name="T5" fmla="*/ 0 h 154"/>
                  <a:gd name="T6" fmla="*/ 64 w 1011"/>
                  <a:gd name="T7" fmla="*/ 0 h 154"/>
                  <a:gd name="T8" fmla="*/ 54 w 1011"/>
                  <a:gd name="T9" fmla="*/ 1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4"/>
                  <a:gd name="T17" fmla="*/ 1011 w 1011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4">
                    <a:moveTo>
                      <a:pt x="857" y="15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4"/>
                    </a:lnTo>
                    <a:close/>
                  </a:path>
                </a:pathLst>
              </a:custGeom>
              <a:solidFill>
                <a:srgbClr val="3C5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95" name="Rectangle 510"/>
              <p:cNvSpPr>
                <a:spLocks noChangeArrowheads="1"/>
              </p:cNvSpPr>
              <p:nvPr/>
            </p:nvSpPr>
            <p:spPr bwMode="auto">
              <a:xfrm>
                <a:off x="4744" y="2181"/>
                <a:ext cx="429" cy="325"/>
              </a:xfrm>
              <a:prstGeom prst="rect">
                <a:avLst/>
              </a:prstGeom>
              <a:solidFill>
                <a:srgbClr val="4E7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20" name="Group 515"/>
            <p:cNvGrpSpPr>
              <a:grpSpLocks/>
            </p:cNvGrpSpPr>
            <p:nvPr/>
          </p:nvGrpSpPr>
          <p:grpSpPr bwMode="auto">
            <a:xfrm>
              <a:off x="3765" y="1743"/>
              <a:ext cx="506" cy="402"/>
              <a:chOff x="3765" y="1743"/>
              <a:chExt cx="506" cy="402"/>
            </a:xfrm>
          </p:grpSpPr>
          <p:sp>
            <p:nvSpPr>
              <p:cNvPr id="56790" name="Freeform 512"/>
              <p:cNvSpPr>
                <a:spLocks/>
              </p:cNvSpPr>
              <p:nvPr/>
            </p:nvSpPr>
            <p:spPr bwMode="auto">
              <a:xfrm>
                <a:off x="4194" y="1743"/>
                <a:ext cx="77" cy="402"/>
              </a:xfrm>
              <a:custGeom>
                <a:avLst/>
                <a:gdLst>
                  <a:gd name="T0" fmla="*/ 0 w 153"/>
                  <a:gd name="T1" fmla="*/ 51 h 803"/>
                  <a:gd name="T2" fmla="*/ 0 w 153"/>
                  <a:gd name="T3" fmla="*/ 10 h 803"/>
                  <a:gd name="T4" fmla="*/ 10 w 153"/>
                  <a:gd name="T5" fmla="*/ 0 h 803"/>
                  <a:gd name="T6" fmla="*/ 10 w 153"/>
                  <a:gd name="T7" fmla="*/ 41 h 803"/>
                  <a:gd name="T8" fmla="*/ 0 w 153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53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B4D0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91" name="Freeform 513"/>
              <p:cNvSpPr>
                <a:spLocks/>
              </p:cNvSpPr>
              <p:nvPr/>
            </p:nvSpPr>
            <p:spPr bwMode="auto">
              <a:xfrm>
                <a:off x="3765" y="1743"/>
                <a:ext cx="506" cy="77"/>
              </a:xfrm>
              <a:custGeom>
                <a:avLst/>
                <a:gdLst>
                  <a:gd name="T0" fmla="*/ 54 w 1010"/>
                  <a:gd name="T1" fmla="*/ 10 h 154"/>
                  <a:gd name="T2" fmla="*/ 0 w 1010"/>
                  <a:gd name="T3" fmla="*/ 10 h 154"/>
                  <a:gd name="T4" fmla="*/ 10 w 1010"/>
                  <a:gd name="T5" fmla="*/ 0 h 154"/>
                  <a:gd name="T6" fmla="*/ 64 w 1010"/>
                  <a:gd name="T7" fmla="*/ 0 h 154"/>
                  <a:gd name="T8" fmla="*/ 54 w 1010"/>
                  <a:gd name="T9" fmla="*/ 1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0"/>
                  <a:gd name="T16" fmla="*/ 0 h 154"/>
                  <a:gd name="T17" fmla="*/ 1010 w 1010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0" h="154">
                    <a:moveTo>
                      <a:pt x="857" y="15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010" y="0"/>
                    </a:lnTo>
                    <a:lnTo>
                      <a:pt x="857" y="154"/>
                    </a:lnTo>
                    <a:close/>
                  </a:path>
                </a:pathLst>
              </a:custGeom>
              <a:solidFill>
                <a:srgbClr val="798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92" name="Rectangle 514"/>
              <p:cNvSpPr>
                <a:spLocks noChangeArrowheads="1"/>
              </p:cNvSpPr>
              <p:nvPr/>
            </p:nvSpPr>
            <p:spPr bwMode="auto">
              <a:xfrm>
                <a:off x="3765" y="1820"/>
                <a:ext cx="429" cy="325"/>
              </a:xfrm>
              <a:prstGeom prst="rect">
                <a:avLst/>
              </a:prstGeom>
              <a:solidFill>
                <a:srgbClr val="9CB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21" name="Group 519"/>
            <p:cNvGrpSpPr>
              <a:grpSpLocks/>
            </p:cNvGrpSpPr>
            <p:nvPr/>
          </p:nvGrpSpPr>
          <p:grpSpPr bwMode="auto">
            <a:xfrm>
              <a:off x="4255" y="1743"/>
              <a:ext cx="505" cy="402"/>
              <a:chOff x="4255" y="1743"/>
              <a:chExt cx="505" cy="402"/>
            </a:xfrm>
          </p:grpSpPr>
          <p:sp>
            <p:nvSpPr>
              <p:cNvPr id="56787" name="Freeform 516"/>
              <p:cNvSpPr>
                <a:spLocks/>
              </p:cNvSpPr>
              <p:nvPr/>
            </p:nvSpPr>
            <p:spPr bwMode="auto">
              <a:xfrm>
                <a:off x="4684" y="1743"/>
                <a:ext cx="76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9 w 154"/>
                  <a:gd name="T5" fmla="*/ 0 h 803"/>
                  <a:gd name="T6" fmla="*/ 9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4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B4D0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88" name="Freeform 517"/>
              <p:cNvSpPr>
                <a:spLocks/>
              </p:cNvSpPr>
              <p:nvPr/>
            </p:nvSpPr>
            <p:spPr bwMode="auto">
              <a:xfrm>
                <a:off x="4255" y="1743"/>
                <a:ext cx="505" cy="77"/>
              </a:xfrm>
              <a:custGeom>
                <a:avLst/>
                <a:gdLst>
                  <a:gd name="T0" fmla="*/ 53 w 1011"/>
                  <a:gd name="T1" fmla="*/ 10 h 154"/>
                  <a:gd name="T2" fmla="*/ 0 w 1011"/>
                  <a:gd name="T3" fmla="*/ 10 h 154"/>
                  <a:gd name="T4" fmla="*/ 9 w 1011"/>
                  <a:gd name="T5" fmla="*/ 0 h 154"/>
                  <a:gd name="T6" fmla="*/ 63 w 1011"/>
                  <a:gd name="T7" fmla="*/ 0 h 154"/>
                  <a:gd name="T8" fmla="*/ 53 w 1011"/>
                  <a:gd name="T9" fmla="*/ 1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4"/>
                  <a:gd name="T17" fmla="*/ 1011 w 1011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4">
                    <a:moveTo>
                      <a:pt x="857" y="15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4"/>
                    </a:lnTo>
                    <a:close/>
                  </a:path>
                </a:pathLst>
              </a:custGeom>
              <a:solidFill>
                <a:srgbClr val="798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89" name="Rectangle 518"/>
              <p:cNvSpPr>
                <a:spLocks noChangeArrowheads="1"/>
              </p:cNvSpPr>
              <p:nvPr/>
            </p:nvSpPr>
            <p:spPr bwMode="auto">
              <a:xfrm>
                <a:off x="4255" y="1820"/>
                <a:ext cx="429" cy="325"/>
              </a:xfrm>
              <a:prstGeom prst="rect">
                <a:avLst/>
              </a:prstGeom>
              <a:solidFill>
                <a:srgbClr val="9CB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22" name="Group 523"/>
            <p:cNvGrpSpPr>
              <a:grpSpLocks/>
            </p:cNvGrpSpPr>
            <p:nvPr/>
          </p:nvGrpSpPr>
          <p:grpSpPr bwMode="auto">
            <a:xfrm>
              <a:off x="4744" y="1743"/>
              <a:ext cx="506" cy="402"/>
              <a:chOff x="4744" y="1743"/>
              <a:chExt cx="506" cy="402"/>
            </a:xfrm>
          </p:grpSpPr>
          <p:sp>
            <p:nvSpPr>
              <p:cNvPr id="56784" name="Freeform 520"/>
              <p:cNvSpPr>
                <a:spLocks/>
              </p:cNvSpPr>
              <p:nvPr/>
            </p:nvSpPr>
            <p:spPr bwMode="auto">
              <a:xfrm>
                <a:off x="5173" y="1743"/>
                <a:ext cx="77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10 w 154"/>
                  <a:gd name="T5" fmla="*/ 0 h 803"/>
                  <a:gd name="T6" fmla="*/ 10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4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B4D0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85" name="Freeform 521"/>
              <p:cNvSpPr>
                <a:spLocks/>
              </p:cNvSpPr>
              <p:nvPr/>
            </p:nvSpPr>
            <p:spPr bwMode="auto">
              <a:xfrm>
                <a:off x="4744" y="1743"/>
                <a:ext cx="506" cy="77"/>
              </a:xfrm>
              <a:custGeom>
                <a:avLst/>
                <a:gdLst>
                  <a:gd name="T0" fmla="*/ 54 w 1011"/>
                  <a:gd name="T1" fmla="*/ 10 h 154"/>
                  <a:gd name="T2" fmla="*/ 0 w 1011"/>
                  <a:gd name="T3" fmla="*/ 10 h 154"/>
                  <a:gd name="T4" fmla="*/ 10 w 1011"/>
                  <a:gd name="T5" fmla="*/ 0 h 154"/>
                  <a:gd name="T6" fmla="*/ 64 w 1011"/>
                  <a:gd name="T7" fmla="*/ 0 h 154"/>
                  <a:gd name="T8" fmla="*/ 54 w 1011"/>
                  <a:gd name="T9" fmla="*/ 1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4"/>
                  <a:gd name="T17" fmla="*/ 1011 w 1011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4">
                    <a:moveTo>
                      <a:pt x="857" y="15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4"/>
                    </a:lnTo>
                    <a:close/>
                  </a:path>
                </a:pathLst>
              </a:custGeom>
              <a:solidFill>
                <a:srgbClr val="798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86" name="Rectangle 522"/>
              <p:cNvSpPr>
                <a:spLocks noChangeArrowheads="1"/>
              </p:cNvSpPr>
              <p:nvPr/>
            </p:nvSpPr>
            <p:spPr bwMode="auto">
              <a:xfrm>
                <a:off x="4744" y="1820"/>
                <a:ext cx="429" cy="325"/>
              </a:xfrm>
              <a:prstGeom prst="rect">
                <a:avLst/>
              </a:prstGeom>
              <a:solidFill>
                <a:srgbClr val="9CB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23" name="Group 527"/>
            <p:cNvGrpSpPr>
              <a:grpSpLocks/>
            </p:cNvGrpSpPr>
            <p:nvPr/>
          </p:nvGrpSpPr>
          <p:grpSpPr bwMode="auto">
            <a:xfrm>
              <a:off x="3765" y="1743"/>
              <a:ext cx="506" cy="402"/>
              <a:chOff x="3765" y="1743"/>
              <a:chExt cx="506" cy="402"/>
            </a:xfrm>
          </p:grpSpPr>
          <p:sp>
            <p:nvSpPr>
              <p:cNvPr id="56781" name="Freeform 524"/>
              <p:cNvSpPr>
                <a:spLocks/>
              </p:cNvSpPr>
              <p:nvPr/>
            </p:nvSpPr>
            <p:spPr bwMode="auto">
              <a:xfrm>
                <a:off x="4194" y="1743"/>
                <a:ext cx="77" cy="402"/>
              </a:xfrm>
              <a:custGeom>
                <a:avLst/>
                <a:gdLst>
                  <a:gd name="T0" fmla="*/ 0 w 153"/>
                  <a:gd name="T1" fmla="*/ 51 h 803"/>
                  <a:gd name="T2" fmla="*/ 0 w 153"/>
                  <a:gd name="T3" fmla="*/ 10 h 803"/>
                  <a:gd name="T4" fmla="*/ 10 w 153"/>
                  <a:gd name="T5" fmla="*/ 0 h 803"/>
                  <a:gd name="T6" fmla="*/ 10 w 153"/>
                  <a:gd name="T7" fmla="*/ 41 h 803"/>
                  <a:gd name="T8" fmla="*/ 0 w 153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53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B4D0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82" name="Freeform 525"/>
              <p:cNvSpPr>
                <a:spLocks/>
              </p:cNvSpPr>
              <p:nvPr/>
            </p:nvSpPr>
            <p:spPr bwMode="auto">
              <a:xfrm>
                <a:off x="3765" y="1743"/>
                <a:ext cx="506" cy="77"/>
              </a:xfrm>
              <a:custGeom>
                <a:avLst/>
                <a:gdLst>
                  <a:gd name="T0" fmla="*/ 54 w 1010"/>
                  <a:gd name="T1" fmla="*/ 10 h 154"/>
                  <a:gd name="T2" fmla="*/ 0 w 1010"/>
                  <a:gd name="T3" fmla="*/ 10 h 154"/>
                  <a:gd name="T4" fmla="*/ 10 w 1010"/>
                  <a:gd name="T5" fmla="*/ 0 h 154"/>
                  <a:gd name="T6" fmla="*/ 64 w 1010"/>
                  <a:gd name="T7" fmla="*/ 0 h 154"/>
                  <a:gd name="T8" fmla="*/ 54 w 1010"/>
                  <a:gd name="T9" fmla="*/ 1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0"/>
                  <a:gd name="T16" fmla="*/ 0 h 154"/>
                  <a:gd name="T17" fmla="*/ 1010 w 1010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0" h="154">
                    <a:moveTo>
                      <a:pt x="857" y="15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010" y="0"/>
                    </a:lnTo>
                    <a:lnTo>
                      <a:pt x="857" y="154"/>
                    </a:lnTo>
                    <a:close/>
                  </a:path>
                </a:pathLst>
              </a:custGeom>
              <a:solidFill>
                <a:srgbClr val="798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83" name="Rectangle 526"/>
              <p:cNvSpPr>
                <a:spLocks noChangeArrowheads="1"/>
              </p:cNvSpPr>
              <p:nvPr/>
            </p:nvSpPr>
            <p:spPr bwMode="auto">
              <a:xfrm>
                <a:off x="3765" y="1820"/>
                <a:ext cx="429" cy="325"/>
              </a:xfrm>
              <a:prstGeom prst="rect">
                <a:avLst/>
              </a:prstGeom>
              <a:solidFill>
                <a:srgbClr val="9CB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24" name="Group 531"/>
            <p:cNvGrpSpPr>
              <a:grpSpLocks/>
            </p:cNvGrpSpPr>
            <p:nvPr/>
          </p:nvGrpSpPr>
          <p:grpSpPr bwMode="auto">
            <a:xfrm>
              <a:off x="4255" y="1743"/>
              <a:ext cx="505" cy="402"/>
              <a:chOff x="4255" y="1743"/>
              <a:chExt cx="505" cy="402"/>
            </a:xfrm>
          </p:grpSpPr>
          <p:sp>
            <p:nvSpPr>
              <p:cNvPr id="56778" name="Freeform 528"/>
              <p:cNvSpPr>
                <a:spLocks/>
              </p:cNvSpPr>
              <p:nvPr/>
            </p:nvSpPr>
            <p:spPr bwMode="auto">
              <a:xfrm>
                <a:off x="4684" y="1743"/>
                <a:ext cx="76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9 w 154"/>
                  <a:gd name="T5" fmla="*/ 0 h 803"/>
                  <a:gd name="T6" fmla="*/ 9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4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B4D0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79" name="Freeform 529"/>
              <p:cNvSpPr>
                <a:spLocks/>
              </p:cNvSpPr>
              <p:nvPr/>
            </p:nvSpPr>
            <p:spPr bwMode="auto">
              <a:xfrm>
                <a:off x="4255" y="1743"/>
                <a:ext cx="505" cy="77"/>
              </a:xfrm>
              <a:custGeom>
                <a:avLst/>
                <a:gdLst>
                  <a:gd name="T0" fmla="*/ 53 w 1011"/>
                  <a:gd name="T1" fmla="*/ 10 h 154"/>
                  <a:gd name="T2" fmla="*/ 0 w 1011"/>
                  <a:gd name="T3" fmla="*/ 10 h 154"/>
                  <a:gd name="T4" fmla="*/ 9 w 1011"/>
                  <a:gd name="T5" fmla="*/ 0 h 154"/>
                  <a:gd name="T6" fmla="*/ 63 w 1011"/>
                  <a:gd name="T7" fmla="*/ 0 h 154"/>
                  <a:gd name="T8" fmla="*/ 53 w 1011"/>
                  <a:gd name="T9" fmla="*/ 1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4"/>
                  <a:gd name="T17" fmla="*/ 1011 w 1011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4">
                    <a:moveTo>
                      <a:pt x="857" y="15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4"/>
                    </a:lnTo>
                    <a:close/>
                  </a:path>
                </a:pathLst>
              </a:custGeom>
              <a:solidFill>
                <a:srgbClr val="798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80" name="Rectangle 530"/>
              <p:cNvSpPr>
                <a:spLocks noChangeArrowheads="1"/>
              </p:cNvSpPr>
              <p:nvPr/>
            </p:nvSpPr>
            <p:spPr bwMode="auto">
              <a:xfrm>
                <a:off x="4255" y="1820"/>
                <a:ext cx="429" cy="325"/>
              </a:xfrm>
              <a:prstGeom prst="rect">
                <a:avLst/>
              </a:prstGeom>
              <a:solidFill>
                <a:srgbClr val="9CB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25" name="Group 535"/>
            <p:cNvGrpSpPr>
              <a:grpSpLocks/>
            </p:cNvGrpSpPr>
            <p:nvPr/>
          </p:nvGrpSpPr>
          <p:grpSpPr bwMode="auto">
            <a:xfrm>
              <a:off x="4744" y="1743"/>
              <a:ext cx="506" cy="402"/>
              <a:chOff x="4744" y="1743"/>
              <a:chExt cx="506" cy="402"/>
            </a:xfrm>
          </p:grpSpPr>
          <p:sp>
            <p:nvSpPr>
              <p:cNvPr id="56775" name="Freeform 532"/>
              <p:cNvSpPr>
                <a:spLocks/>
              </p:cNvSpPr>
              <p:nvPr/>
            </p:nvSpPr>
            <p:spPr bwMode="auto">
              <a:xfrm>
                <a:off x="5173" y="1743"/>
                <a:ext cx="77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10 w 154"/>
                  <a:gd name="T5" fmla="*/ 0 h 803"/>
                  <a:gd name="T6" fmla="*/ 10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4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B4D0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76" name="Freeform 533"/>
              <p:cNvSpPr>
                <a:spLocks/>
              </p:cNvSpPr>
              <p:nvPr/>
            </p:nvSpPr>
            <p:spPr bwMode="auto">
              <a:xfrm>
                <a:off x="4744" y="1743"/>
                <a:ext cx="506" cy="77"/>
              </a:xfrm>
              <a:custGeom>
                <a:avLst/>
                <a:gdLst>
                  <a:gd name="T0" fmla="*/ 54 w 1011"/>
                  <a:gd name="T1" fmla="*/ 10 h 154"/>
                  <a:gd name="T2" fmla="*/ 0 w 1011"/>
                  <a:gd name="T3" fmla="*/ 10 h 154"/>
                  <a:gd name="T4" fmla="*/ 10 w 1011"/>
                  <a:gd name="T5" fmla="*/ 0 h 154"/>
                  <a:gd name="T6" fmla="*/ 64 w 1011"/>
                  <a:gd name="T7" fmla="*/ 0 h 154"/>
                  <a:gd name="T8" fmla="*/ 54 w 1011"/>
                  <a:gd name="T9" fmla="*/ 1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4"/>
                  <a:gd name="T17" fmla="*/ 1011 w 1011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4">
                    <a:moveTo>
                      <a:pt x="857" y="15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4"/>
                    </a:lnTo>
                    <a:close/>
                  </a:path>
                </a:pathLst>
              </a:custGeom>
              <a:solidFill>
                <a:srgbClr val="798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77" name="Rectangle 534"/>
              <p:cNvSpPr>
                <a:spLocks noChangeArrowheads="1"/>
              </p:cNvSpPr>
              <p:nvPr/>
            </p:nvSpPr>
            <p:spPr bwMode="auto">
              <a:xfrm>
                <a:off x="4744" y="1820"/>
                <a:ext cx="429" cy="325"/>
              </a:xfrm>
              <a:prstGeom prst="rect">
                <a:avLst/>
              </a:prstGeom>
              <a:solidFill>
                <a:srgbClr val="9CB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26" name="Group 539"/>
            <p:cNvGrpSpPr>
              <a:grpSpLocks/>
            </p:cNvGrpSpPr>
            <p:nvPr/>
          </p:nvGrpSpPr>
          <p:grpSpPr bwMode="auto">
            <a:xfrm>
              <a:off x="3765" y="1382"/>
              <a:ext cx="506" cy="402"/>
              <a:chOff x="3765" y="1382"/>
              <a:chExt cx="506" cy="402"/>
            </a:xfrm>
          </p:grpSpPr>
          <p:sp>
            <p:nvSpPr>
              <p:cNvPr id="56772" name="Freeform 536"/>
              <p:cNvSpPr>
                <a:spLocks/>
              </p:cNvSpPr>
              <p:nvPr/>
            </p:nvSpPr>
            <p:spPr bwMode="auto">
              <a:xfrm>
                <a:off x="4194" y="1382"/>
                <a:ext cx="77" cy="402"/>
              </a:xfrm>
              <a:custGeom>
                <a:avLst/>
                <a:gdLst>
                  <a:gd name="T0" fmla="*/ 0 w 153"/>
                  <a:gd name="T1" fmla="*/ 51 h 803"/>
                  <a:gd name="T2" fmla="*/ 0 w 153"/>
                  <a:gd name="T3" fmla="*/ 10 h 803"/>
                  <a:gd name="T4" fmla="*/ 10 w 153"/>
                  <a:gd name="T5" fmla="*/ 0 h 803"/>
                  <a:gd name="T6" fmla="*/ 10 w 153"/>
                  <a:gd name="T7" fmla="*/ 41 h 803"/>
                  <a:gd name="T8" fmla="*/ 0 w 153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53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CFE1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73" name="Freeform 537"/>
              <p:cNvSpPr>
                <a:spLocks/>
              </p:cNvSpPr>
              <p:nvPr/>
            </p:nvSpPr>
            <p:spPr bwMode="auto">
              <a:xfrm>
                <a:off x="3765" y="1382"/>
                <a:ext cx="506" cy="77"/>
              </a:xfrm>
              <a:custGeom>
                <a:avLst/>
                <a:gdLst>
                  <a:gd name="T0" fmla="*/ 54 w 1010"/>
                  <a:gd name="T1" fmla="*/ 10 h 154"/>
                  <a:gd name="T2" fmla="*/ 0 w 1010"/>
                  <a:gd name="T3" fmla="*/ 10 h 154"/>
                  <a:gd name="T4" fmla="*/ 10 w 1010"/>
                  <a:gd name="T5" fmla="*/ 0 h 154"/>
                  <a:gd name="T6" fmla="*/ 64 w 1010"/>
                  <a:gd name="T7" fmla="*/ 0 h 154"/>
                  <a:gd name="T8" fmla="*/ 54 w 1010"/>
                  <a:gd name="T9" fmla="*/ 1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0"/>
                  <a:gd name="T16" fmla="*/ 0 h 154"/>
                  <a:gd name="T17" fmla="*/ 1010 w 1010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0" h="154">
                    <a:moveTo>
                      <a:pt x="857" y="15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010" y="0"/>
                    </a:lnTo>
                    <a:lnTo>
                      <a:pt x="857" y="154"/>
                    </a:lnTo>
                    <a:close/>
                  </a:path>
                </a:pathLst>
              </a:custGeom>
              <a:solidFill>
                <a:srgbClr val="8C9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74" name="Rectangle 538"/>
              <p:cNvSpPr>
                <a:spLocks noChangeArrowheads="1"/>
              </p:cNvSpPr>
              <p:nvPr/>
            </p:nvSpPr>
            <p:spPr bwMode="auto">
              <a:xfrm>
                <a:off x="3765" y="1459"/>
                <a:ext cx="429" cy="325"/>
              </a:xfrm>
              <a:prstGeom prst="rect">
                <a:avLst/>
              </a:prstGeom>
              <a:solidFill>
                <a:srgbClr val="B4C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27" name="Group 543"/>
            <p:cNvGrpSpPr>
              <a:grpSpLocks/>
            </p:cNvGrpSpPr>
            <p:nvPr/>
          </p:nvGrpSpPr>
          <p:grpSpPr bwMode="auto">
            <a:xfrm>
              <a:off x="4255" y="1382"/>
              <a:ext cx="505" cy="402"/>
              <a:chOff x="4255" y="1382"/>
              <a:chExt cx="505" cy="402"/>
            </a:xfrm>
          </p:grpSpPr>
          <p:sp>
            <p:nvSpPr>
              <p:cNvPr id="56769" name="Freeform 540"/>
              <p:cNvSpPr>
                <a:spLocks/>
              </p:cNvSpPr>
              <p:nvPr/>
            </p:nvSpPr>
            <p:spPr bwMode="auto">
              <a:xfrm>
                <a:off x="4684" y="1382"/>
                <a:ext cx="76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9 w 154"/>
                  <a:gd name="T5" fmla="*/ 0 h 803"/>
                  <a:gd name="T6" fmla="*/ 9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4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CFE1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70" name="Freeform 541"/>
              <p:cNvSpPr>
                <a:spLocks/>
              </p:cNvSpPr>
              <p:nvPr/>
            </p:nvSpPr>
            <p:spPr bwMode="auto">
              <a:xfrm>
                <a:off x="4255" y="1382"/>
                <a:ext cx="505" cy="77"/>
              </a:xfrm>
              <a:custGeom>
                <a:avLst/>
                <a:gdLst>
                  <a:gd name="T0" fmla="*/ 53 w 1011"/>
                  <a:gd name="T1" fmla="*/ 10 h 154"/>
                  <a:gd name="T2" fmla="*/ 0 w 1011"/>
                  <a:gd name="T3" fmla="*/ 10 h 154"/>
                  <a:gd name="T4" fmla="*/ 9 w 1011"/>
                  <a:gd name="T5" fmla="*/ 0 h 154"/>
                  <a:gd name="T6" fmla="*/ 63 w 1011"/>
                  <a:gd name="T7" fmla="*/ 0 h 154"/>
                  <a:gd name="T8" fmla="*/ 53 w 1011"/>
                  <a:gd name="T9" fmla="*/ 1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4"/>
                  <a:gd name="T17" fmla="*/ 1011 w 1011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4">
                    <a:moveTo>
                      <a:pt x="857" y="15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4"/>
                    </a:lnTo>
                    <a:close/>
                  </a:path>
                </a:pathLst>
              </a:custGeom>
              <a:solidFill>
                <a:srgbClr val="8C9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71" name="Rectangle 542"/>
              <p:cNvSpPr>
                <a:spLocks noChangeArrowheads="1"/>
              </p:cNvSpPr>
              <p:nvPr/>
            </p:nvSpPr>
            <p:spPr bwMode="auto">
              <a:xfrm>
                <a:off x="4255" y="1459"/>
                <a:ext cx="429" cy="325"/>
              </a:xfrm>
              <a:prstGeom prst="rect">
                <a:avLst/>
              </a:prstGeom>
              <a:solidFill>
                <a:srgbClr val="B4C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28" name="Group 547"/>
            <p:cNvGrpSpPr>
              <a:grpSpLocks/>
            </p:cNvGrpSpPr>
            <p:nvPr/>
          </p:nvGrpSpPr>
          <p:grpSpPr bwMode="auto">
            <a:xfrm>
              <a:off x="4744" y="1382"/>
              <a:ext cx="506" cy="402"/>
              <a:chOff x="4744" y="1382"/>
              <a:chExt cx="506" cy="402"/>
            </a:xfrm>
          </p:grpSpPr>
          <p:sp>
            <p:nvSpPr>
              <p:cNvPr id="56766" name="Freeform 544"/>
              <p:cNvSpPr>
                <a:spLocks/>
              </p:cNvSpPr>
              <p:nvPr/>
            </p:nvSpPr>
            <p:spPr bwMode="auto">
              <a:xfrm>
                <a:off x="5173" y="1382"/>
                <a:ext cx="77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10 w 154"/>
                  <a:gd name="T5" fmla="*/ 0 h 803"/>
                  <a:gd name="T6" fmla="*/ 10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4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CFE1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67" name="Freeform 545"/>
              <p:cNvSpPr>
                <a:spLocks/>
              </p:cNvSpPr>
              <p:nvPr/>
            </p:nvSpPr>
            <p:spPr bwMode="auto">
              <a:xfrm>
                <a:off x="4744" y="1382"/>
                <a:ext cx="506" cy="77"/>
              </a:xfrm>
              <a:custGeom>
                <a:avLst/>
                <a:gdLst>
                  <a:gd name="T0" fmla="*/ 54 w 1011"/>
                  <a:gd name="T1" fmla="*/ 10 h 154"/>
                  <a:gd name="T2" fmla="*/ 0 w 1011"/>
                  <a:gd name="T3" fmla="*/ 10 h 154"/>
                  <a:gd name="T4" fmla="*/ 10 w 1011"/>
                  <a:gd name="T5" fmla="*/ 0 h 154"/>
                  <a:gd name="T6" fmla="*/ 64 w 1011"/>
                  <a:gd name="T7" fmla="*/ 0 h 154"/>
                  <a:gd name="T8" fmla="*/ 54 w 1011"/>
                  <a:gd name="T9" fmla="*/ 1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4"/>
                  <a:gd name="T17" fmla="*/ 1011 w 1011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4">
                    <a:moveTo>
                      <a:pt x="857" y="15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4"/>
                    </a:lnTo>
                    <a:close/>
                  </a:path>
                </a:pathLst>
              </a:custGeom>
              <a:solidFill>
                <a:srgbClr val="8C9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68" name="Rectangle 546"/>
              <p:cNvSpPr>
                <a:spLocks noChangeArrowheads="1"/>
              </p:cNvSpPr>
              <p:nvPr/>
            </p:nvSpPr>
            <p:spPr bwMode="auto">
              <a:xfrm>
                <a:off x="4744" y="1459"/>
                <a:ext cx="429" cy="325"/>
              </a:xfrm>
              <a:prstGeom prst="rect">
                <a:avLst/>
              </a:prstGeom>
              <a:solidFill>
                <a:srgbClr val="B4C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29" name="Group 551"/>
            <p:cNvGrpSpPr>
              <a:grpSpLocks/>
            </p:cNvGrpSpPr>
            <p:nvPr/>
          </p:nvGrpSpPr>
          <p:grpSpPr bwMode="auto">
            <a:xfrm>
              <a:off x="3765" y="1382"/>
              <a:ext cx="506" cy="402"/>
              <a:chOff x="3765" y="1382"/>
              <a:chExt cx="506" cy="402"/>
            </a:xfrm>
          </p:grpSpPr>
          <p:sp>
            <p:nvSpPr>
              <p:cNvPr id="56763" name="Freeform 548"/>
              <p:cNvSpPr>
                <a:spLocks/>
              </p:cNvSpPr>
              <p:nvPr/>
            </p:nvSpPr>
            <p:spPr bwMode="auto">
              <a:xfrm>
                <a:off x="4194" y="1382"/>
                <a:ext cx="77" cy="402"/>
              </a:xfrm>
              <a:custGeom>
                <a:avLst/>
                <a:gdLst>
                  <a:gd name="T0" fmla="*/ 0 w 153"/>
                  <a:gd name="T1" fmla="*/ 51 h 803"/>
                  <a:gd name="T2" fmla="*/ 0 w 153"/>
                  <a:gd name="T3" fmla="*/ 10 h 803"/>
                  <a:gd name="T4" fmla="*/ 10 w 153"/>
                  <a:gd name="T5" fmla="*/ 0 h 803"/>
                  <a:gd name="T6" fmla="*/ 10 w 153"/>
                  <a:gd name="T7" fmla="*/ 41 h 803"/>
                  <a:gd name="T8" fmla="*/ 0 w 153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53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CFE1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64" name="Freeform 549"/>
              <p:cNvSpPr>
                <a:spLocks/>
              </p:cNvSpPr>
              <p:nvPr/>
            </p:nvSpPr>
            <p:spPr bwMode="auto">
              <a:xfrm>
                <a:off x="3765" y="1382"/>
                <a:ext cx="506" cy="77"/>
              </a:xfrm>
              <a:custGeom>
                <a:avLst/>
                <a:gdLst>
                  <a:gd name="T0" fmla="*/ 54 w 1010"/>
                  <a:gd name="T1" fmla="*/ 10 h 154"/>
                  <a:gd name="T2" fmla="*/ 0 w 1010"/>
                  <a:gd name="T3" fmla="*/ 10 h 154"/>
                  <a:gd name="T4" fmla="*/ 10 w 1010"/>
                  <a:gd name="T5" fmla="*/ 0 h 154"/>
                  <a:gd name="T6" fmla="*/ 64 w 1010"/>
                  <a:gd name="T7" fmla="*/ 0 h 154"/>
                  <a:gd name="T8" fmla="*/ 54 w 1010"/>
                  <a:gd name="T9" fmla="*/ 1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0"/>
                  <a:gd name="T16" fmla="*/ 0 h 154"/>
                  <a:gd name="T17" fmla="*/ 1010 w 1010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0" h="154">
                    <a:moveTo>
                      <a:pt x="857" y="15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010" y="0"/>
                    </a:lnTo>
                    <a:lnTo>
                      <a:pt x="857" y="154"/>
                    </a:lnTo>
                    <a:close/>
                  </a:path>
                </a:pathLst>
              </a:custGeom>
              <a:solidFill>
                <a:srgbClr val="8C9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65" name="Rectangle 550"/>
              <p:cNvSpPr>
                <a:spLocks noChangeArrowheads="1"/>
              </p:cNvSpPr>
              <p:nvPr/>
            </p:nvSpPr>
            <p:spPr bwMode="auto">
              <a:xfrm>
                <a:off x="3765" y="1459"/>
                <a:ext cx="429" cy="325"/>
              </a:xfrm>
              <a:prstGeom prst="rect">
                <a:avLst/>
              </a:prstGeom>
              <a:solidFill>
                <a:srgbClr val="B4C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30" name="Group 555"/>
            <p:cNvGrpSpPr>
              <a:grpSpLocks/>
            </p:cNvGrpSpPr>
            <p:nvPr/>
          </p:nvGrpSpPr>
          <p:grpSpPr bwMode="auto">
            <a:xfrm>
              <a:off x="4255" y="1382"/>
              <a:ext cx="505" cy="402"/>
              <a:chOff x="4255" y="1382"/>
              <a:chExt cx="505" cy="402"/>
            </a:xfrm>
          </p:grpSpPr>
          <p:sp>
            <p:nvSpPr>
              <p:cNvPr id="56760" name="Freeform 552"/>
              <p:cNvSpPr>
                <a:spLocks/>
              </p:cNvSpPr>
              <p:nvPr/>
            </p:nvSpPr>
            <p:spPr bwMode="auto">
              <a:xfrm>
                <a:off x="4684" y="1382"/>
                <a:ext cx="76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9 w 154"/>
                  <a:gd name="T5" fmla="*/ 0 h 803"/>
                  <a:gd name="T6" fmla="*/ 9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4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CFE1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61" name="Freeform 553"/>
              <p:cNvSpPr>
                <a:spLocks/>
              </p:cNvSpPr>
              <p:nvPr/>
            </p:nvSpPr>
            <p:spPr bwMode="auto">
              <a:xfrm>
                <a:off x="4255" y="1382"/>
                <a:ext cx="505" cy="77"/>
              </a:xfrm>
              <a:custGeom>
                <a:avLst/>
                <a:gdLst>
                  <a:gd name="T0" fmla="*/ 53 w 1011"/>
                  <a:gd name="T1" fmla="*/ 10 h 154"/>
                  <a:gd name="T2" fmla="*/ 0 w 1011"/>
                  <a:gd name="T3" fmla="*/ 10 h 154"/>
                  <a:gd name="T4" fmla="*/ 9 w 1011"/>
                  <a:gd name="T5" fmla="*/ 0 h 154"/>
                  <a:gd name="T6" fmla="*/ 63 w 1011"/>
                  <a:gd name="T7" fmla="*/ 0 h 154"/>
                  <a:gd name="T8" fmla="*/ 53 w 1011"/>
                  <a:gd name="T9" fmla="*/ 1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4"/>
                  <a:gd name="T17" fmla="*/ 1011 w 1011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4">
                    <a:moveTo>
                      <a:pt x="857" y="15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4"/>
                    </a:lnTo>
                    <a:close/>
                  </a:path>
                </a:pathLst>
              </a:custGeom>
              <a:solidFill>
                <a:srgbClr val="8C9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62" name="Rectangle 554"/>
              <p:cNvSpPr>
                <a:spLocks noChangeArrowheads="1"/>
              </p:cNvSpPr>
              <p:nvPr/>
            </p:nvSpPr>
            <p:spPr bwMode="auto">
              <a:xfrm>
                <a:off x="4255" y="1459"/>
                <a:ext cx="429" cy="325"/>
              </a:xfrm>
              <a:prstGeom prst="rect">
                <a:avLst/>
              </a:prstGeom>
              <a:solidFill>
                <a:srgbClr val="B4C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31" name="Group 559"/>
            <p:cNvGrpSpPr>
              <a:grpSpLocks/>
            </p:cNvGrpSpPr>
            <p:nvPr/>
          </p:nvGrpSpPr>
          <p:grpSpPr bwMode="auto">
            <a:xfrm>
              <a:off x="4744" y="1382"/>
              <a:ext cx="506" cy="402"/>
              <a:chOff x="4744" y="1382"/>
              <a:chExt cx="506" cy="402"/>
            </a:xfrm>
          </p:grpSpPr>
          <p:sp>
            <p:nvSpPr>
              <p:cNvPr id="56757" name="Freeform 556"/>
              <p:cNvSpPr>
                <a:spLocks/>
              </p:cNvSpPr>
              <p:nvPr/>
            </p:nvSpPr>
            <p:spPr bwMode="auto">
              <a:xfrm>
                <a:off x="5173" y="1382"/>
                <a:ext cx="77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10 w 154"/>
                  <a:gd name="T5" fmla="*/ 0 h 803"/>
                  <a:gd name="T6" fmla="*/ 10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4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CFE1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58" name="Freeform 557"/>
              <p:cNvSpPr>
                <a:spLocks/>
              </p:cNvSpPr>
              <p:nvPr/>
            </p:nvSpPr>
            <p:spPr bwMode="auto">
              <a:xfrm>
                <a:off x="4744" y="1382"/>
                <a:ext cx="506" cy="77"/>
              </a:xfrm>
              <a:custGeom>
                <a:avLst/>
                <a:gdLst>
                  <a:gd name="T0" fmla="*/ 54 w 1011"/>
                  <a:gd name="T1" fmla="*/ 10 h 154"/>
                  <a:gd name="T2" fmla="*/ 0 w 1011"/>
                  <a:gd name="T3" fmla="*/ 10 h 154"/>
                  <a:gd name="T4" fmla="*/ 10 w 1011"/>
                  <a:gd name="T5" fmla="*/ 0 h 154"/>
                  <a:gd name="T6" fmla="*/ 64 w 1011"/>
                  <a:gd name="T7" fmla="*/ 0 h 154"/>
                  <a:gd name="T8" fmla="*/ 54 w 1011"/>
                  <a:gd name="T9" fmla="*/ 1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4"/>
                  <a:gd name="T17" fmla="*/ 1011 w 1011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4">
                    <a:moveTo>
                      <a:pt x="857" y="15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4"/>
                    </a:lnTo>
                    <a:close/>
                  </a:path>
                </a:pathLst>
              </a:custGeom>
              <a:solidFill>
                <a:srgbClr val="8C9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59" name="Rectangle 558"/>
              <p:cNvSpPr>
                <a:spLocks noChangeArrowheads="1"/>
              </p:cNvSpPr>
              <p:nvPr/>
            </p:nvSpPr>
            <p:spPr bwMode="auto">
              <a:xfrm>
                <a:off x="4744" y="1459"/>
                <a:ext cx="429" cy="325"/>
              </a:xfrm>
              <a:prstGeom prst="rect">
                <a:avLst/>
              </a:prstGeom>
              <a:solidFill>
                <a:srgbClr val="B4C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32" name="Group 563"/>
            <p:cNvGrpSpPr>
              <a:grpSpLocks/>
            </p:cNvGrpSpPr>
            <p:nvPr/>
          </p:nvGrpSpPr>
          <p:grpSpPr bwMode="auto">
            <a:xfrm>
              <a:off x="3657" y="2934"/>
              <a:ext cx="505" cy="402"/>
              <a:chOff x="3657" y="2934"/>
              <a:chExt cx="505" cy="402"/>
            </a:xfrm>
          </p:grpSpPr>
          <p:sp>
            <p:nvSpPr>
              <p:cNvPr id="56754" name="Freeform 560"/>
              <p:cNvSpPr>
                <a:spLocks/>
              </p:cNvSpPr>
              <p:nvPr/>
            </p:nvSpPr>
            <p:spPr bwMode="auto">
              <a:xfrm>
                <a:off x="4086" y="2934"/>
                <a:ext cx="76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9 w 154"/>
                  <a:gd name="T5" fmla="*/ 0 h 803"/>
                  <a:gd name="T6" fmla="*/ 9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54" y="649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2D2D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55" name="Freeform 561"/>
              <p:cNvSpPr>
                <a:spLocks/>
              </p:cNvSpPr>
              <p:nvPr/>
            </p:nvSpPr>
            <p:spPr bwMode="auto">
              <a:xfrm>
                <a:off x="3657" y="2934"/>
                <a:ext cx="505" cy="77"/>
              </a:xfrm>
              <a:custGeom>
                <a:avLst/>
                <a:gdLst>
                  <a:gd name="T0" fmla="*/ 53 w 1011"/>
                  <a:gd name="T1" fmla="*/ 10 h 153"/>
                  <a:gd name="T2" fmla="*/ 0 w 1011"/>
                  <a:gd name="T3" fmla="*/ 10 h 153"/>
                  <a:gd name="T4" fmla="*/ 9 w 1011"/>
                  <a:gd name="T5" fmla="*/ 0 h 153"/>
                  <a:gd name="T6" fmla="*/ 63 w 1011"/>
                  <a:gd name="T7" fmla="*/ 0 h 153"/>
                  <a:gd name="T8" fmla="*/ 53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1E1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56" name="Rectangle 562"/>
              <p:cNvSpPr>
                <a:spLocks noChangeArrowheads="1"/>
              </p:cNvSpPr>
              <p:nvPr/>
            </p:nvSpPr>
            <p:spPr bwMode="auto">
              <a:xfrm>
                <a:off x="3657" y="3011"/>
                <a:ext cx="429" cy="325"/>
              </a:xfrm>
              <a:prstGeom prst="rect">
                <a:avLst/>
              </a:prstGeom>
              <a:solidFill>
                <a:srgbClr val="2727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33" name="Group 567"/>
            <p:cNvGrpSpPr>
              <a:grpSpLocks/>
            </p:cNvGrpSpPr>
            <p:nvPr/>
          </p:nvGrpSpPr>
          <p:grpSpPr bwMode="auto">
            <a:xfrm>
              <a:off x="4147" y="2934"/>
              <a:ext cx="505" cy="402"/>
              <a:chOff x="4147" y="2934"/>
              <a:chExt cx="505" cy="402"/>
            </a:xfrm>
          </p:grpSpPr>
          <p:sp>
            <p:nvSpPr>
              <p:cNvPr id="56751" name="Freeform 564"/>
              <p:cNvSpPr>
                <a:spLocks/>
              </p:cNvSpPr>
              <p:nvPr/>
            </p:nvSpPr>
            <p:spPr bwMode="auto">
              <a:xfrm>
                <a:off x="4575" y="2934"/>
                <a:ext cx="77" cy="402"/>
              </a:xfrm>
              <a:custGeom>
                <a:avLst/>
                <a:gdLst>
                  <a:gd name="T0" fmla="*/ 0 w 153"/>
                  <a:gd name="T1" fmla="*/ 51 h 803"/>
                  <a:gd name="T2" fmla="*/ 0 w 153"/>
                  <a:gd name="T3" fmla="*/ 10 h 803"/>
                  <a:gd name="T4" fmla="*/ 10 w 153"/>
                  <a:gd name="T5" fmla="*/ 0 h 803"/>
                  <a:gd name="T6" fmla="*/ 10 w 153"/>
                  <a:gd name="T7" fmla="*/ 41 h 803"/>
                  <a:gd name="T8" fmla="*/ 0 w 153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53" y="649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2D2D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52" name="Freeform 565"/>
              <p:cNvSpPr>
                <a:spLocks/>
              </p:cNvSpPr>
              <p:nvPr/>
            </p:nvSpPr>
            <p:spPr bwMode="auto">
              <a:xfrm>
                <a:off x="4147" y="2934"/>
                <a:ext cx="505" cy="77"/>
              </a:xfrm>
              <a:custGeom>
                <a:avLst/>
                <a:gdLst>
                  <a:gd name="T0" fmla="*/ 53 w 1011"/>
                  <a:gd name="T1" fmla="*/ 10 h 153"/>
                  <a:gd name="T2" fmla="*/ 0 w 1011"/>
                  <a:gd name="T3" fmla="*/ 10 h 153"/>
                  <a:gd name="T4" fmla="*/ 9 w 1011"/>
                  <a:gd name="T5" fmla="*/ 0 h 153"/>
                  <a:gd name="T6" fmla="*/ 63 w 1011"/>
                  <a:gd name="T7" fmla="*/ 0 h 153"/>
                  <a:gd name="T8" fmla="*/ 53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8" y="15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011" y="0"/>
                    </a:lnTo>
                    <a:lnTo>
                      <a:pt x="858" y="153"/>
                    </a:lnTo>
                    <a:close/>
                  </a:path>
                </a:pathLst>
              </a:custGeom>
              <a:solidFill>
                <a:srgbClr val="1E1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53" name="Rectangle 566"/>
              <p:cNvSpPr>
                <a:spLocks noChangeArrowheads="1"/>
              </p:cNvSpPr>
              <p:nvPr/>
            </p:nvSpPr>
            <p:spPr bwMode="auto">
              <a:xfrm>
                <a:off x="4147" y="3011"/>
                <a:ext cx="428" cy="325"/>
              </a:xfrm>
              <a:prstGeom prst="rect">
                <a:avLst/>
              </a:prstGeom>
              <a:solidFill>
                <a:srgbClr val="2727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34" name="Group 571"/>
            <p:cNvGrpSpPr>
              <a:grpSpLocks/>
            </p:cNvGrpSpPr>
            <p:nvPr/>
          </p:nvGrpSpPr>
          <p:grpSpPr bwMode="auto">
            <a:xfrm>
              <a:off x="4636" y="2934"/>
              <a:ext cx="506" cy="402"/>
              <a:chOff x="4636" y="2934"/>
              <a:chExt cx="506" cy="402"/>
            </a:xfrm>
          </p:grpSpPr>
          <p:sp>
            <p:nvSpPr>
              <p:cNvPr id="56748" name="Freeform 568"/>
              <p:cNvSpPr>
                <a:spLocks/>
              </p:cNvSpPr>
              <p:nvPr/>
            </p:nvSpPr>
            <p:spPr bwMode="auto">
              <a:xfrm>
                <a:off x="5065" y="2934"/>
                <a:ext cx="77" cy="402"/>
              </a:xfrm>
              <a:custGeom>
                <a:avLst/>
                <a:gdLst>
                  <a:gd name="T0" fmla="*/ 0 w 153"/>
                  <a:gd name="T1" fmla="*/ 51 h 803"/>
                  <a:gd name="T2" fmla="*/ 0 w 153"/>
                  <a:gd name="T3" fmla="*/ 10 h 803"/>
                  <a:gd name="T4" fmla="*/ 10 w 153"/>
                  <a:gd name="T5" fmla="*/ 0 h 803"/>
                  <a:gd name="T6" fmla="*/ 10 w 153"/>
                  <a:gd name="T7" fmla="*/ 41 h 803"/>
                  <a:gd name="T8" fmla="*/ 0 w 153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53" y="649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2D2D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49" name="Freeform 569"/>
              <p:cNvSpPr>
                <a:spLocks/>
              </p:cNvSpPr>
              <p:nvPr/>
            </p:nvSpPr>
            <p:spPr bwMode="auto">
              <a:xfrm>
                <a:off x="4636" y="2934"/>
                <a:ext cx="506" cy="77"/>
              </a:xfrm>
              <a:custGeom>
                <a:avLst/>
                <a:gdLst>
                  <a:gd name="T0" fmla="*/ 54 w 1011"/>
                  <a:gd name="T1" fmla="*/ 10 h 153"/>
                  <a:gd name="T2" fmla="*/ 0 w 1011"/>
                  <a:gd name="T3" fmla="*/ 10 h 153"/>
                  <a:gd name="T4" fmla="*/ 10 w 1011"/>
                  <a:gd name="T5" fmla="*/ 0 h 153"/>
                  <a:gd name="T6" fmla="*/ 64 w 1011"/>
                  <a:gd name="T7" fmla="*/ 0 h 153"/>
                  <a:gd name="T8" fmla="*/ 54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8" y="15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011" y="0"/>
                    </a:lnTo>
                    <a:lnTo>
                      <a:pt x="858" y="153"/>
                    </a:lnTo>
                    <a:close/>
                  </a:path>
                </a:pathLst>
              </a:custGeom>
              <a:solidFill>
                <a:srgbClr val="1E1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50" name="Rectangle 570"/>
              <p:cNvSpPr>
                <a:spLocks noChangeArrowheads="1"/>
              </p:cNvSpPr>
              <p:nvPr/>
            </p:nvSpPr>
            <p:spPr bwMode="auto">
              <a:xfrm>
                <a:off x="4636" y="3011"/>
                <a:ext cx="429" cy="325"/>
              </a:xfrm>
              <a:prstGeom prst="rect">
                <a:avLst/>
              </a:prstGeom>
              <a:solidFill>
                <a:srgbClr val="2727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35" name="Group 575"/>
            <p:cNvGrpSpPr>
              <a:grpSpLocks/>
            </p:cNvGrpSpPr>
            <p:nvPr/>
          </p:nvGrpSpPr>
          <p:grpSpPr bwMode="auto">
            <a:xfrm>
              <a:off x="3657" y="2934"/>
              <a:ext cx="505" cy="402"/>
              <a:chOff x="3657" y="2934"/>
              <a:chExt cx="505" cy="402"/>
            </a:xfrm>
          </p:grpSpPr>
          <p:sp>
            <p:nvSpPr>
              <p:cNvPr id="56745" name="Freeform 572"/>
              <p:cNvSpPr>
                <a:spLocks/>
              </p:cNvSpPr>
              <p:nvPr/>
            </p:nvSpPr>
            <p:spPr bwMode="auto">
              <a:xfrm>
                <a:off x="4086" y="2934"/>
                <a:ext cx="76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9 w 154"/>
                  <a:gd name="T5" fmla="*/ 0 h 803"/>
                  <a:gd name="T6" fmla="*/ 9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54" y="649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2D2D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46" name="Freeform 573"/>
              <p:cNvSpPr>
                <a:spLocks/>
              </p:cNvSpPr>
              <p:nvPr/>
            </p:nvSpPr>
            <p:spPr bwMode="auto">
              <a:xfrm>
                <a:off x="3657" y="2934"/>
                <a:ext cx="505" cy="77"/>
              </a:xfrm>
              <a:custGeom>
                <a:avLst/>
                <a:gdLst>
                  <a:gd name="T0" fmla="*/ 53 w 1011"/>
                  <a:gd name="T1" fmla="*/ 10 h 153"/>
                  <a:gd name="T2" fmla="*/ 0 w 1011"/>
                  <a:gd name="T3" fmla="*/ 10 h 153"/>
                  <a:gd name="T4" fmla="*/ 9 w 1011"/>
                  <a:gd name="T5" fmla="*/ 0 h 153"/>
                  <a:gd name="T6" fmla="*/ 63 w 1011"/>
                  <a:gd name="T7" fmla="*/ 0 h 153"/>
                  <a:gd name="T8" fmla="*/ 53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1E1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47" name="Rectangle 574"/>
              <p:cNvSpPr>
                <a:spLocks noChangeArrowheads="1"/>
              </p:cNvSpPr>
              <p:nvPr/>
            </p:nvSpPr>
            <p:spPr bwMode="auto">
              <a:xfrm>
                <a:off x="3657" y="3011"/>
                <a:ext cx="429" cy="325"/>
              </a:xfrm>
              <a:prstGeom prst="rect">
                <a:avLst/>
              </a:prstGeom>
              <a:solidFill>
                <a:srgbClr val="2727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36" name="Group 579"/>
            <p:cNvGrpSpPr>
              <a:grpSpLocks/>
            </p:cNvGrpSpPr>
            <p:nvPr/>
          </p:nvGrpSpPr>
          <p:grpSpPr bwMode="auto">
            <a:xfrm>
              <a:off x="4147" y="2934"/>
              <a:ext cx="505" cy="402"/>
              <a:chOff x="4147" y="2934"/>
              <a:chExt cx="505" cy="402"/>
            </a:xfrm>
          </p:grpSpPr>
          <p:sp>
            <p:nvSpPr>
              <p:cNvPr id="56742" name="Freeform 576"/>
              <p:cNvSpPr>
                <a:spLocks/>
              </p:cNvSpPr>
              <p:nvPr/>
            </p:nvSpPr>
            <p:spPr bwMode="auto">
              <a:xfrm>
                <a:off x="4575" y="2934"/>
                <a:ext cx="77" cy="402"/>
              </a:xfrm>
              <a:custGeom>
                <a:avLst/>
                <a:gdLst>
                  <a:gd name="T0" fmla="*/ 0 w 153"/>
                  <a:gd name="T1" fmla="*/ 51 h 803"/>
                  <a:gd name="T2" fmla="*/ 0 w 153"/>
                  <a:gd name="T3" fmla="*/ 10 h 803"/>
                  <a:gd name="T4" fmla="*/ 10 w 153"/>
                  <a:gd name="T5" fmla="*/ 0 h 803"/>
                  <a:gd name="T6" fmla="*/ 10 w 153"/>
                  <a:gd name="T7" fmla="*/ 41 h 803"/>
                  <a:gd name="T8" fmla="*/ 0 w 153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53" y="649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2D2D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43" name="Freeform 577"/>
              <p:cNvSpPr>
                <a:spLocks/>
              </p:cNvSpPr>
              <p:nvPr/>
            </p:nvSpPr>
            <p:spPr bwMode="auto">
              <a:xfrm>
                <a:off x="4147" y="2934"/>
                <a:ext cx="505" cy="77"/>
              </a:xfrm>
              <a:custGeom>
                <a:avLst/>
                <a:gdLst>
                  <a:gd name="T0" fmla="*/ 53 w 1011"/>
                  <a:gd name="T1" fmla="*/ 10 h 153"/>
                  <a:gd name="T2" fmla="*/ 0 w 1011"/>
                  <a:gd name="T3" fmla="*/ 10 h 153"/>
                  <a:gd name="T4" fmla="*/ 9 w 1011"/>
                  <a:gd name="T5" fmla="*/ 0 h 153"/>
                  <a:gd name="T6" fmla="*/ 63 w 1011"/>
                  <a:gd name="T7" fmla="*/ 0 h 153"/>
                  <a:gd name="T8" fmla="*/ 53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8" y="15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011" y="0"/>
                    </a:lnTo>
                    <a:lnTo>
                      <a:pt x="858" y="153"/>
                    </a:lnTo>
                    <a:close/>
                  </a:path>
                </a:pathLst>
              </a:custGeom>
              <a:solidFill>
                <a:srgbClr val="1E1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44" name="Rectangle 578"/>
              <p:cNvSpPr>
                <a:spLocks noChangeArrowheads="1"/>
              </p:cNvSpPr>
              <p:nvPr/>
            </p:nvSpPr>
            <p:spPr bwMode="auto">
              <a:xfrm>
                <a:off x="4147" y="3011"/>
                <a:ext cx="428" cy="325"/>
              </a:xfrm>
              <a:prstGeom prst="rect">
                <a:avLst/>
              </a:prstGeom>
              <a:solidFill>
                <a:srgbClr val="2727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37" name="Group 583"/>
            <p:cNvGrpSpPr>
              <a:grpSpLocks/>
            </p:cNvGrpSpPr>
            <p:nvPr/>
          </p:nvGrpSpPr>
          <p:grpSpPr bwMode="auto">
            <a:xfrm>
              <a:off x="4636" y="2934"/>
              <a:ext cx="506" cy="402"/>
              <a:chOff x="4636" y="2934"/>
              <a:chExt cx="506" cy="402"/>
            </a:xfrm>
          </p:grpSpPr>
          <p:sp>
            <p:nvSpPr>
              <p:cNvPr id="56739" name="Freeform 580"/>
              <p:cNvSpPr>
                <a:spLocks/>
              </p:cNvSpPr>
              <p:nvPr/>
            </p:nvSpPr>
            <p:spPr bwMode="auto">
              <a:xfrm>
                <a:off x="5065" y="2934"/>
                <a:ext cx="77" cy="402"/>
              </a:xfrm>
              <a:custGeom>
                <a:avLst/>
                <a:gdLst>
                  <a:gd name="T0" fmla="*/ 0 w 153"/>
                  <a:gd name="T1" fmla="*/ 51 h 803"/>
                  <a:gd name="T2" fmla="*/ 0 w 153"/>
                  <a:gd name="T3" fmla="*/ 10 h 803"/>
                  <a:gd name="T4" fmla="*/ 10 w 153"/>
                  <a:gd name="T5" fmla="*/ 0 h 803"/>
                  <a:gd name="T6" fmla="*/ 10 w 153"/>
                  <a:gd name="T7" fmla="*/ 41 h 803"/>
                  <a:gd name="T8" fmla="*/ 0 w 153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53" y="649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2D2D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40" name="Freeform 581"/>
              <p:cNvSpPr>
                <a:spLocks/>
              </p:cNvSpPr>
              <p:nvPr/>
            </p:nvSpPr>
            <p:spPr bwMode="auto">
              <a:xfrm>
                <a:off x="4636" y="2934"/>
                <a:ext cx="506" cy="77"/>
              </a:xfrm>
              <a:custGeom>
                <a:avLst/>
                <a:gdLst>
                  <a:gd name="T0" fmla="*/ 54 w 1011"/>
                  <a:gd name="T1" fmla="*/ 10 h 153"/>
                  <a:gd name="T2" fmla="*/ 0 w 1011"/>
                  <a:gd name="T3" fmla="*/ 10 h 153"/>
                  <a:gd name="T4" fmla="*/ 10 w 1011"/>
                  <a:gd name="T5" fmla="*/ 0 h 153"/>
                  <a:gd name="T6" fmla="*/ 64 w 1011"/>
                  <a:gd name="T7" fmla="*/ 0 h 153"/>
                  <a:gd name="T8" fmla="*/ 54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8" y="15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011" y="0"/>
                    </a:lnTo>
                    <a:lnTo>
                      <a:pt x="858" y="153"/>
                    </a:lnTo>
                    <a:close/>
                  </a:path>
                </a:pathLst>
              </a:custGeom>
              <a:solidFill>
                <a:srgbClr val="1E1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41" name="Rectangle 582"/>
              <p:cNvSpPr>
                <a:spLocks noChangeArrowheads="1"/>
              </p:cNvSpPr>
              <p:nvPr/>
            </p:nvSpPr>
            <p:spPr bwMode="auto">
              <a:xfrm>
                <a:off x="4636" y="3011"/>
                <a:ext cx="429" cy="325"/>
              </a:xfrm>
              <a:prstGeom prst="rect">
                <a:avLst/>
              </a:prstGeom>
              <a:solidFill>
                <a:srgbClr val="2727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38" name="Group 587"/>
            <p:cNvGrpSpPr>
              <a:grpSpLocks/>
            </p:cNvGrpSpPr>
            <p:nvPr/>
          </p:nvGrpSpPr>
          <p:grpSpPr bwMode="auto">
            <a:xfrm>
              <a:off x="3657" y="2573"/>
              <a:ext cx="505" cy="402"/>
              <a:chOff x="3657" y="2573"/>
              <a:chExt cx="505" cy="402"/>
            </a:xfrm>
          </p:grpSpPr>
          <p:sp>
            <p:nvSpPr>
              <p:cNvPr id="56736" name="Freeform 584"/>
              <p:cNvSpPr>
                <a:spLocks/>
              </p:cNvSpPr>
              <p:nvPr/>
            </p:nvSpPr>
            <p:spPr bwMode="auto">
              <a:xfrm>
                <a:off x="4086" y="2573"/>
                <a:ext cx="76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9 w 154"/>
                  <a:gd name="T5" fmla="*/ 0 h 803"/>
                  <a:gd name="T6" fmla="*/ 9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54" y="649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008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37" name="Freeform 585"/>
              <p:cNvSpPr>
                <a:spLocks/>
              </p:cNvSpPr>
              <p:nvPr/>
            </p:nvSpPr>
            <p:spPr bwMode="auto">
              <a:xfrm>
                <a:off x="3657" y="2573"/>
                <a:ext cx="505" cy="77"/>
              </a:xfrm>
              <a:custGeom>
                <a:avLst/>
                <a:gdLst>
                  <a:gd name="T0" fmla="*/ 53 w 1011"/>
                  <a:gd name="T1" fmla="*/ 10 h 153"/>
                  <a:gd name="T2" fmla="*/ 0 w 1011"/>
                  <a:gd name="T3" fmla="*/ 10 h 153"/>
                  <a:gd name="T4" fmla="*/ 9 w 1011"/>
                  <a:gd name="T5" fmla="*/ 0 h 153"/>
                  <a:gd name="T6" fmla="*/ 63 w 1011"/>
                  <a:gd name="T7" fmla="*/ 0 h 153"/>
                  <a:gd name="T8" fmla="*/ 53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005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38" name="Rectangle 586"/>
              <p:cNvSpPr>
                <a:spLocks noChangeArrowheads="1"/>
              </p:cNvSpPr>
              <p:nvPr/>
            </p:nvSpPr>
            <p:spPr bwMode="auto">
              <a:xfrm>
                <a:off x="3657" y="2650"/>
                <a:ext cx="429" cy="325"/>
              </a:xfrm>
              <a:prstGeom prst="rect">
                <a:avLst/>
              </a:prstGeom>
              <a:solidFill>
                <a:srgbClr val="007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39" name="Group 591"/>
            <p:cNvGrpSpPr>
              <a:grpSpLocks/>
            </p:cNvGrpSpPr>
            <p:nvPr/>
          </p:nvGrpSpPr>
          <p:grpSpPr bwMode="auto">
            <a:xfrm>
              <a:off x="4147" y="2573"/>
              <a:ext cx="505" cy="402"/>
              <a:chOff x="4147" y="2573"/>
              <a:chExt cx="505" cy="402"/>
            </a:xfrm>
          </p:grpSpPr>
          <p:sp>
            <p:nvSpPr>
              <p:cNvPr id="56733" name="Freeform 588"/>
              <p:cNvSpPr>
                <a:spLocks/>
              </p:cNvSpPr>
              <p:nvPr/>
            </p:nvSpPr>
            <p:spPr bwMode="auto">
              <a:xfrm>
                <a:off x="4575" y="2573"/>
                <a:ext cx="77" cy="402"/>
              </a:xfrm>
              <a:custGeom>
                <a:avLst/>
                <a:gdLst>
                  <a:gd name="T0" fmla="*/ 0 w 153"/>
                  <a:gd name="T1" fmla="*/ 51 h 803"/>
                  <a:gd name="T2" fmla="*/ 0 w 153"/>
                  <a:gd name="T3" fmla="*/ 10 h 803"/>
                  <a:gd name="T4" fmla="*/ 10 w 153"/>
                  <a:gd name="T5" fmla="*/ 0 h 803"/>
                  <a:gd name="T6" fmla="*/ 10 w 153"/>
                  <a:gd name="T7" fmla="*/ 41 h 803"/>
                  <a:gd name="T8" fmla="*/ 0 w 153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53" y="649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008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34" name="Freeform 589"/>
              <p:cNvSpPr>
                <a:spLocks/>
              </p:cNvSpPr>
              <p:nvPr/>
            </p:nvSpPr>
            <p:spPr bwMode="auto">
              <a:xfrm>
                <a:off x="4147" y="2573"/>
                <a:ext cx="505" cy="77"/>
              </a:xfrm>
              <a:custGeom>
                <a:avLst/>
                <a:gdLst>
                  <a:gd name="T0" fmla="*/ 53 w 1011"/>
                  <a:gd name="T1" fmla="*/ 10 h 153"/>
                  <a:gd name="T2" fmla="*/ 0 w 1011"/>
                  <a:gd name="T3" fmla="*/ 10 h 153"/>
                  <a:gd name="T4" fmla="*/ 9 w 1011"/>
                  <a:gd name="T5" fmla="*/ 0 h 153"/>
                  <a:gd name="T6" fmla="*/ 63 w 1011"/>
                  <a:gd name="T7" fmla="*/ 0 h 153"/>
                  <a:gd name="T8" fmla="*/ 53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8" y="15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011" y="0"/>
                    </a:lnTo>
                    <a:lnTo>
                      <a:pt x="858" y="153"/>
                    </a:lnTo>
                    <a:close/>
                  </a:path>
                </a:pathLst>
              </a:custGeom>
              <a:solidFill>
                <a:srgbClr val="005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35" name="Rectangle 590"/>
              <p:cNvSpPr>
                <a:spLocks noChangeArrowheads="1"/>
              </p:cNvSpPr>
              <p:nvPr/>
            </p:nvSpPr>
            <p:spPr bwMode="auto">
              <a:xfrm>
                <a:off x="4147" y="2650"/>
                <a:ext cx="428" cy="325"/>
              </a:xfrm>
              <a:prstGeom prst="rect">
                <a:avLst/>
              </a:prstGeom>
              <a:solidFill>
                <a:srgbClr val="007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40" name="Group 595"/>
            <p:cNvGrpSpPr>
              <a:grpSpLocks/>
            </p:cNvGrpSpPr>
            <p:nvPr/>
          </p:nvGrpSpPr>
          <p:grpSpPr bwMode="auto">
            <a:xfrm>
              <a:off x="4636" y="2573"/>
              <a:ext cx="506" cy="402"/>
              <a:chOff x="4636" y="2573"/>
              <a:chExt cx="506" cy="402"/>
            </a:xfrm>
          </p:grpSpPr>
          <p:sp>
            <p:nvSpPr>
              <p:cNvPr id="56730" name="Freeform 592"/>
              <p:cNvSpPr>
                <a:spLocks/>
              </p:cNvSpPr>
              <p:nvPr/>
            </p:nvSpPr>
            <p:spPr bwMode="auto">
              <a:xfrm>
                <a:off x="5065" y="2573"/>
                <a:ext cx="77" cy="402"/>
              </a:xfrm>
              <a:custGeom>
                <a:avLst/>
                <a:gdLst>
                  <a:gd name="T0" fmla="*/ 0 w 153"/>
                  <a:gd name="T1" fmla="*/ 51 h 803"/>
                  <a:gd name="T2" fmla="*/ 0 w 153"/>
                  <a:gd name="T3" fmla="*/ 10 h 803"/>
                  <a:gd name="T4" fmla="*/ 10 w 153"/>
                  <a:gd name="T5" fmla="*/ 0 h 803"/>
                  <a:gd name="T6" fmla="*/ 10 w 153"/>
                  <a:gd name="T7" fmla="*/ 41 h 803"/>
                  <a:gd name="T8" fmla="*/ 0 w 153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53" y="649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008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31" name="Freeform 593"/>
              <p:cNvSpPr>
                <a:spLocks/>
              </p:cNvSpPr>
              <p:nvPr/>
            </p:nvSpPr>
            <p:spPr bwMode="auto">
              <a:xfrm>
                <a:off x="4636" y="2573"/>
                <a:ext cx="506" cy="77"/>
              </a:xfrm>
              <a:custGeom>
                <a:avLst/>
                <a:gdLst>
                  <a:gd name="T0" fmla="*/ 54 w 1011"/>
                  <a:gd name="T1" fmla="*/ 10 h 153"/>
                  <a:gd name="T2" fmla="*/ 0 w 1011"/>
                  <a:gd name="T3" fmla="*/ 10 h 153"/>
                  <a:gd name="T4" fmla="*/ 10 w 1011"/>
                  <a:gd name="T5" fmla="*/ 0 h 153"/>
                  <a:gd name="T6" fmla="*/ 64 w 1011"/>
                  <a:gd name="T7" fmla="*/ 0 h 153"/>
                  <a:gd name="T8" fmla="*/ 54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8" y="15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011" y="0"/>
                    </a:lnTo>
                    <a:lnTo>
                      <a:pt x="858" y="153"/>
                    </a:lnTo>
                    <a:close/>
                  </a:path>
                </a:pathLst>
              </a:custGeom>
              <a:solidFill>
                <a:srgbClr val="005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32" name="Rectangle 594"/>
              <p:cNvSpPr>
                <a:spLocks noChangeArrowheads="1"/>
              </p:cNvSpPr>
              <p:nvPr/>
            </p:nvSpPr>
            <p:spPr bwMode="auto">
              <a:xfrm>
                <a:off x="4636" y="2650"/>
                <a:ext cx="429" cy="325"/>
              </a:xfrm>
              <a:prstGeom prst="rect">
                <a:avLst/>
              </a:prstGeom>
              <a:solidFill>
                <a:srgbClr val="007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41" name="Group 599"/>
            <p:cNvGrpSpPr>
              <a:grpSpLocks/>
            </p:cNvGrpSpPr>
            <p:nvPr/>
          </p:nvGrpSpPr>
          <p:grpSpPr bwMode="auto">
            <a:xfrm>
              <a:off x="3657" y="2573"/>
              <a:ext cx="505" cy="402"/>
              <a:chOff x="3657" y="2573"/>
              <a:chExt cx="505" cy="402"/>
            </a:xfrm>
          </p:grpSpPr>
          <p:sp>
            <p:nvSpPr>
              <p:cNvPr id="56727" name="Freeform 596"/>
              <p:cNvSpPr>
                <a:spLocks/>
              </p:cNvSpPr>
              <p:nvPr/>
            </p:nvSpPr>
            <p:spPr bwMode="auto">
              <a:xfrm>
                <a:off x="4086" y="2573"/>
                <a:ext cx="76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9 w 154"/>
                  <a:gd name="T5" fmla="*/ 0 h 803"/>
                  <a:gd name="T6" fmla="*/ 9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54" y="649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008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28" name="Freeform 597"/>
              <p:cNvSpPr>
                <a:spLocks/>
              </p:cNvSpPr>
              <p:nvPr/>
            </p:nvSpPr>
            <p:spPr bwMode="auto">
              <a:xfrm>
                <a:off x="3657" y="2573"/>
                <a:ext cx="505" cy="77"/>
              </a:xfrm>
              <a:custGeom>
                <a:avLst/>
                <a:gdLst>
                  <a:gd name="T0" fmla="*/ 53 w 1011"/>
                  <a:gd name="T1" fmla="*/ 10 h 153"/>
                  <a:gd name="T2" fmla="*/ 0 w 1011"/>
                  <a:gd name="T3" fmla="*/ 10 h 153"/>
                  <a:gd name="T4" fmla="*/ 9 w 1011"/>
                  <a:gd name="T5" fmla="*/ 0 h 153"/>
                  <a:gd name="T6" fmla="*/ 63 w 1011"/>
                  <a:gd name="T7" fmla="*/ 0 h 153"/>
                  <a:gd name="T8" fmla="*/ 53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005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29" name="Rectangle 598"/>
              <p:cNvSpPr>
                <a:spLocks noChangeArrowheads="1"/>
              </p:cNvSpPr>
              <p:nvPr/>
            </p:nvSpPr>
            <p:spPr bwMode="auto">
              <a:xfrm>
                <a:off x="3657" y="2650"/>
                <a:ext cx="429" cy="325"/>
              </a:xfrm>
              <a:prstGeom prst="rect">
                <a:avLst/>
              </a:prstGeom>
              <a:solidFill>
                <a:srgbClr val="007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42" name="Group 603"/>
            <p:cNvGrpSpPr>
              <a:grpSpLocks/>
            </p:cNvGrpSpPr>
            <p:nvPr/>
          </p:nvGrpSpPr>
          <p:grpSpPr bwMode="auto">
            <a:xfrm>
              <a:off x="4147" y="2573"/>
              <a:ext cx="505" cy="402"/>
              <a:chOff x="4147" y="2573"/>
              <a:chExt cx="505" cy="402"/>
            </a:xfrm>
          </p:grpSpPr>
          <p:sp>
            <p:nvSpPr>
              <p:cNvPr id="56724" name="Freeform 600"/>
              <p:cNvSpPr>
                <a:spLocks/>
              </p:cNvSpPr>
              <p:nvPr/>
            </p:nvSpPr>
            <p:spPr bwMode="auto">
              <a:xfrm>
                <a:off x="4575" y="2573"/>
                <a:ext cx="77" cy="402"/>
              </a:xfrm>
              <a:custGeom>
                <a:avLst/>
                <a:gdLst>
                  <a:gd name="T0" fmla="*/ 0 w 153"/>
                  <a:gd name="T1" fmla="*/ 51 h 803"/>
                  <a:gd name="T2" fmla="*/ 0 w 153"/>
                  <a:gd name="T3" fmla="*/ 10 h 803"/>
                  <a:gd name="T4" fmla="*/ 10 w 153"/>
                  <a:gd name="T5" fmla="*/ 0 h 803"/>
                  <a:gd name="T6" fmla="*/ 10 w 153"/>
                  <a:gd name="T7" fmla="*/ 41 h 803"/>
                  <a:gd name="T8" fmla="*/ 0 w 153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53" y="649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008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25" name="Freeform 601"/>
              <p:cNvSpPr>
                <a:spLocks/>
              </p:cNvSpPr>
              <p:nvPr/>
            </p:nvSpPr>
            <p:spPr bwMode="auto">
              <a:xfrm>
                <a:off x="4147" y="2573"/>
                <a:ext cx="505" cy="77"/>
              </a:xfrm>
              <a:custGeom>
                <a:avLst/>
                <a:gdLst>
                  <a:gd name="T0" fmla="*/ 53 w 1011"/>
                  <a:gd name="T1" fmla="*/ 10 h 153"/>
                  <a:gd name="T2" fmla="*/ 0 w 1011"/>
                  <a:gd name="T3" fmla="*/ 10 h 153"/>
                  <a:gd name="T4" fmla="*/ 9 w 1011"/>
                  <a:gd name="T5" fmla="*/ 0 h 153"/>
                  <a:gd name="T6" fmla="*/ 63 w 1011"/>
                  <a:gd name="T7" fmla="*/ 0 h 153"/>
                  <a:gd name="T8" fmla="*/ 53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8" y="15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011" y="0"/>
                    </a:lnTo>
                    <a:lnTo>
                      <a:pt x="858" y="153"/>
                    </a:lnTo>
                    <a:close/>
                  </a:path>
                </a:pathLst>
              </a:custGeom>
              <a:solidFill>
                <a:srgbClr val="005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26" name="Rectangle 602"/>
              <p:cNvSpPr>
                <a:spLocks noChangeArrowheads="1"/>
              </p:cNvSpPr>
              <p:nvPr/>
            </p:nvSpPr>
            <p:spPr bwMode="auto">
              <a:xfrm>
                <a:off x="4147" y="2650"/>
                <a:ext cx="428" cy="325"/>
              </a:xfrm>
              <a:prstGeom prst="rect">
                <a:avLst/>
              </a:prstGeom>
              <a:solidFill>
                <a:srgbClr val="007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43" name="Group 607"/>
            <p:cNvGrpSpPr>
              <a:grpSpLocks/>
            </p:cNvGrpSpPr>
            <p:nvPr/>
          </p:nvGrpSpPr>
          <p:grpSpPr bwMode="auto">
            <a:xfrm>
              <a:off x="4636" y="2573"/>
              <a:ext cx="506" cy="402"/>
              <a:chOff x="4636" y="2573"/>
              <a:chExt cx="506" cy="402"/>
            </a:xfrm>
          </p:grpSpPr>
          <p:sp>
            <p:nvSpPr>
              <p:cNvPr id="56721" name="Freeform 604"/>
              <p:cNvSpPr>
                <a:spLocks/>
              </p:cNvSpPr>
              <p:nvPr/>
            </p:nvSpPr>
            <p:spPr bwMode="auto">
              <a:xfrm>
                <a:off x="5065" y="2573"/>
                <a:ext cx="77" cy="402"/>
              </a:xfrm>
              <a:custGeom>
                <a:avLst/>
                <a:gdLst>
                  <a:gd name="T0" fmla="*/ 0 w 153"/>
                  <a:gd name="T1" fmla="*/ 51 h 803"/>
                  <a:gd name="T2" fmla="*/ 0 w 153"/>
                  <a:gd name="T3" fmla="*/ 10 h 803"/>
                  <a:gd name="T4" fmla="*/ 10 w 153"/>
                  <a:gd name="T5" fmla="*/ 0 h 803"/>
                  <a:gd name="T6" fmla="*/ 10 w 153"/>
                  <a:gd name="T7" fmla="*/ 41 h 803"/>
                  <a:gd name="T8" fmla="*/ 0 w 153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53" y="649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008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22" name="Freeform 605"/>
              <p:cNvSpPr>
                <a:spLocks/>
              </p:cNvSpPr>
              <p:nvPr/>
            </p:nvSpPr>
            <p:spPr bwMode="auto">
              <a:xfrm>
                <a:off x="4636" y="2573"/>
                <a:ext cx="506" cy="77"/>
              </a:xfrm>
              <a:custGeom>
                <a:avLst/>
                <a:gdLst>
                  <a:gd name="T0" fmla="*/ 54 w 1011"/>
                  <a:gd name="T1" fmla="*/ 10 h 153"/>
                  <a:gd name="T2" fmla="*/ 0 w 1011"/>
                  <a:gd name="T3" fmla="*/ 10 h 153"/>
                  <a:gd name="T4" fmla="*/ 10 w 1011"/>
                  <a:gd name="T5" fmla="*/ 0 h 153"/>
                  <a:gd name="T6" fmla="*/ 64 w 1011"/>
                  <a:gd name="T7" fmla="*/ 0 h 153"/>
                  <a:gd name="T8" fmla="*/ 54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8" y="15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011" y="0"/>
                    </a:lnTo>
                    <a:lnTo>
                      <a:pt x="858" y="153"/>
                    </a:lnTo>
                    <a:close/>
                  </a:path>
                </a:pathLst>
              </a:custGeom>
              <a:solidFill>
                <a:srgbClr val="005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23" name="Rectangle 606"/>
              <p:cNvSpPr>
                <a:spLocks noChangeArrowheads="1"/>
              </p:cNvSpPr>
              <p:nvPr/>
            </p:nvSpPr>
            <p:spPr bwMode="auto">
              <a:xfrm>
                <a:off x="4636" y="2650"/>
                <a:ext cx="429" cy="325"/>
              </a:xfrm>
              <a:prstGeom prst="rect">
                <a:avLst/>
              </a:prstGeom>
              <a:solidFill>
                <a:srgbClr val="007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44" name="Group 611"/>
            <p:cNvGrpSpPr>
              <a:grpSpLocks/>
            </p:cNvGrpSpPr>
            <p:nvPr/>
          </p:nvGrpSpPr>
          <p:grpSpPr bwMode="auto">
            <a:xfrm>
              <a:off x="3657" y="2212"/>
              <a:ext cx="505" cy="402"/>
              <a:chOff x="3657" y="2212"/>
              <a:chExt cx="505" cy="402"/>
            </a:xfrm>
          </p:grpSpPr>
          <p:sp>
            <p:nvSpPr>
              <p:cNvPr id="56718" name="Freeform 608"/>
              <p:cNvSpPr>
                <a:spLocks/>
              </p:cNvSpPr>
              <p:nvPr/>
            </p:nvSpPr>
            <p:spPr bwMode="auto">
              <a:xfrm>
                <a:off x="4086" y="2212"/>
                <a:ext cx="76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9 w 154"/>
                  <a:gd name="T5" fmla="*/ 0 h 803"/>
                  <a:gd name="T6" fmla="*/ 9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54" y="649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5A87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19" name="Freeform 609"/>
              <p:cNvSpPr>
                <a:spLocks/>
              </p:cNvSpPr>
              <p:nvPr/>
            </p:nvSpPr>
            <p:spPr bwMode="auto">
              <a:xfrm>
                <a:off x="3657" y="2212"/>
                <a:ext cx="505" cy="77"/>
              </a:xfrm>
              <a:custGeom>
                <a:avLst/>
                <a:gdLst>
                  <a:gd name="T0" fmla="*/ 53 w 1011"/>
                  <a:gd name="T1" fmla="*/ 10 h 153"/>
                  <a:gd name="T2" fmla="*/ 0 w 1011"/>
                  <a:gd name="T3" fmla="*/ 10 h 153"/>
                  <a:gd name="T4" fmla="*/ 9 w 1011"/>
                  <a:gd name="T5" fmla="*/ 0 h 153"/>
                  <a:gd name="T6" fmla="*/ 63 w 1011"/>
                  <a:gd name="T7" fmla="*/ 0 h 153"/>
                  <a:gd name="T8" fmla="*/ 53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3C5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20" name="Rectangle 610"/>
              <p:cNvSpPr>
                <a:spLocks noChangeArrowheads="1"/>
              </p:cNvSpPr>
              <p:nvPr/>
            </p:nvSpPr>
            <p:spPr bwMode="auto">
              <a:xfrm>
                <a:off x="3657" y="2289"/>
                <a:ext cx="429" cy="325"/>
              </a:xfrm>
              <a:prstGeom prst="rect">
                <a:avLst/>
              </a:prstGeom>
              <a:solidFill>
                <a:srgbClr val="4E7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45" name="Group 615"/>
            <p:cNvGrpSpPr>
              <a:grpSpLocks/>
            </p:cNvGrpSpPr>
            <p:nvPr/>
          </p:nvGrpSpPr>
          <p:grpSpPr bwMode="auto">
            <a:xfrm>
              <a:off x="4147" y="2212"/>
              <a:ext cx="505" cy="402"/>
              <a:chOff x="4147" y="2212"/>
              <a:chExt cx="505" cy="402"/>
            </a:xfrm>
          </p:grpSpPr>
          <p:sp>
            <p:nvSpPr>
              <p:cNvPr id="56715" name="Freeform 612"/>
              <p:cNvSpPr>
                <a:spLocks/>
              </p:cNvSpPr>
              <p:nvPr/>
            </p:nvSpPr>
            <p:spPr bwMode="auto">
              <a:xfrm>
                <a:off x="4575" y="2212"/>
                <a:ext cx="77" cy="402"/>
              </a:xfrm>
              <a:custGeom>
                <a:avLst/>
                <a:gdLst>
                  <a:gd name="T0" fmla="*/ 0 w 153"/>
                  <a:gd name="T1" fmla="*/ 51 h 803"/>
                  <a:gd name="T2" fmla="*/ 0 w 153"/>
                  <a:gd name="T3" fmla="*/ 10 h 803"/>
                  <a:gd name="T4" fmla="*/ 10 w 153"/>
                  <a:gd name="T5" fmla="*/ 0 h 803"/>
                  <a:gd name="T6" fmla="*/ 10 w 153"/>
                  <a:gd name="T7" fmla="*/ 41 h 803"/>
                  <a:gd name="T8" fmla="*/ 0 w 153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53" y="649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5A87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16" name="Freeform 613"/>
              <p:cNvSpPr>
                <a:spLocks/>
              </p:cNvSpPr>
              <p:nvPr/>
            </p:nvSpPr>
            <p:spPr bwMode="auto">
              <a:xfrm>
                <a:off x="4147" y="2212"/>
                <a:ext cx="505" cy="77"/>
              </a:xfrm>
              <a:custGeom>
                <a:avLst/>
                <a:gdLst>
                  <a:gd name="T0" fmla="*/ 53 w 1011"/>
                  <a:gd name="T1" fmla="*/ 10 h 153"/>
                  <a:gd name="T2" fmla="*/ 0 w 1011"/>
                  <a:gd name="T3" fmla="*/ 10 h 153"/>
                  <a:gd name="T4" fmla="*/ 9 w 1011"/>
                  <a:gd name="T5" fmla="*/ 0 h 153"/>
                  <a:gd name="T6" fmla="*/ 63 w 1011"/>
                  <a:gd name="T7" fmla="*/ 0 h 153"/>
                  <a:gd name="T8" fmla="*/ 53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8" y="15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011" y="0"/>
                    </a:lnTo>
                    <a:lnTo>
                      <a:pt x="858" y="153"/>
                    </a:lnTo>
                    <a:close/>
                  </a:path>
                </a:pathLst>
              </a:custGeom>
              <a:solidFill>
                <a:srgbClr val="3C5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17" name="Rectangle 614"/>
              <p:cNvSpPr>
                <a:spLocks noChangeArrowheads="1"/>
              </p:cNvSpPr>
              <p:nvPr/>
            </p:nvSpPr>
            <p:spPr bwMode="auto">
              <a:xfrm>
                <a:off x="4147" y="2289"/>
                <a:ext cx="428" cy="325"/>
              </a:xfrm>
              <a:prstGeom prst="rect">
                <a:avLst/>
              </a:prstGeom>
              <a:solidFill>
                <a:srgbClr val="4E7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46" name="Group 619"/>
            <p:cNvGrpSpPr>
              <a:grpSpLocks/>
            </p:cNvGrpSpPr>
            <p:nvPr/>
          </p:nvGrpSpPr>
          <p:grpSpPr bwMode="auto">
            <a:xfrm>
              <a:off x="4636" y="2212"/>
              <a:ext cx="506" cy="402"/>
              <a:chOff x="4636" y="2212"/>
              <a:chExt cx="506" cy="402"/>
            </a:xfrm>
          </p:grpSpPr>
          <p:sp>
            <p:nvSpPr>
              <p:cNvPr id="56712" name="Freeform 616"/>
              <p:cNvSpPr>
                <a:spLocks/>
              </p:cNvSpPr>
              <p:nvPr/>
            </p:nvSpPr>
            <p:spPr bwMode="auto">
              <a:xfrm>
                <a:off x="5065" y="2212"/>
                <a:ext cx="77" cy="402"/>
              </a:xfrm>
              <a:custGeom>
                <a:avLst/>
                <a:gdLst>
                  <a:gd name="T0" fmla="*/ 0 w 153"/>
                  <a:gd name="T1" fmla="*/ 51 h 803"/>
                  <a:gd name="T2" fmla="*/ 0 w 153"/>
                  <a:gd name="T3" fmla="*/ 10 h 803"/>
                  <a:gd name="T4" fmla="*/ 10 w 153"/>
                  <a:gd name="T5" fmla="*/ 0 h 803"/>
                  <a:gd name="T6" fmla="*/ 10 w 153"/>
                  <a:gd name="T7" fmla="*/ 41 h 803"/>
                  <a:gd name="T8" fmla="*/ 0 w 153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53" y="649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5A87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13" name="Freeform 617"/>
              <p:cNvSpPr>
                <a:spLocks/>
              </p:cNvSpPr>
              <p:nvPr/>
            </p:nvSpPr>
            <p:spPr bwMode="auto">
              <a:xfrm>
                <a:off x="4636" y="2212"/>
                <a:ext cx="506" cy="77"/>
              </a:xfrm>
              <a:custGeom>
                <a:avLst/>
                <a:gdLst>
                  <a:gd name="T0" fmla="*/ 54 w 1011"/>
                  <a:gd name="T1" fmla="*/ 10 h 153"/>
                  <a:gd name="T2" fmla="*/ 0 w 1011"/>
                  <a:gd name="T3" fmla="*/ 10 h 153"/>
                  <a:gd name="T4" fmla="*/ 10 w 1011"/>
                  <a:gd name="T5" fmla="*/ 0 h 153"/>
                  <a:gd name="T6" fmla="*/ 64 w 1011"/>
                  <a:gd name="T7" fmla="*/ 0 h 153"/>
                  <a:gd name="T8" fmla="*/ 54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8" y="15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011" y="0"/>
                    </a:lnTo>
                    <a:lnTo>
                      <a:pt x="858" y="153"/>
                    </a:lnTo>
                    <a:close/>
                  </a:path>
                </a:pathLst>
              </a:custGeom>
              <a:solidFill>
                <a:srgbClr val="3C5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14" name="Rectangle 618"/>
              <p:cNvSpPr>
                <a:spLocks noChangeArrowheads="1"/>
              </p:cNvSpPr>
              <p:nvPr/>
            </p:nvSpPr>
            <p:spPr bwMode="auto">
              <a:xfrm>
                <a:off x="4636" y="2289"/>
                <a:ext cx="429" cy="325"/>
              </a:xfrm>
              <a:prstGeom prst="rect">
                <a:avLst/>
              </a:prstGeom>
              <a:solidFill>
                <a:srgbClr val="4E7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47" name="Group 623"/>
            <p:cNvGrpSpPr>
              <a:grpSpLocks/>
            </p:cNvGrpSpPr>
            <p:nvPr/>
          </p:nvGrpSpPr>
          <p:grpSpPr bwMode="auto">
            <a:xfrm>
              <a:off x="3657" y="2212"/>
              <a:ext cx="505" cy="402"/>
              <a:chOff x="3657" y="2212"/>
              <a:chExt cx="505" cy="402"/>
            </a:xfrm>
          </p:grpSpPr>
          <p:sp>
            <p:nvSpPr>
              <p:cNvPr id="56709" name="Freeform 620"/>
              <p:cNvSpPr>
                <a:spLocks/>
              </p:cNvSpPr>
              <p:nvPr/>
            </p:nvSpPr>
            <p:spPr bwMode="auto">
              <a:xfrm>
                <a:off x="4086" y="2212"/>
                <a:ext cx="76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9 w 154"/>
                  <a:gd name="T5" fmla="*/ 0 h 803"/>
                  <a:gd name="T6" fmla="*/ 9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54" y="649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5A87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10" name="Freeform 621"/>
              <p:cNvSpPr>
                <a:spLocks/>
              </p:cNvSpPr>
              <p:nvPr/>
            </p:nvSpPr>
            <p:spPr bwMode="auto">
              <a:xfrm>
                <a:off x="3657" y="2212"/>
                <a:ext cx="505" cy="77"/>
              </a:xfrm>
              <a:custGeom>
                <a:avLst/>
                <a:gdLst>
                  <a:gd name="T0" fmla="*/ 53 w 1011"/>
                  <a:gd name="T1" fmla="*/ 10 h 153"/>
                  <a:gd name="T2" fmla="*/ 0 w 1011"/>
                  <a:gd name="T3" fmla="*/ 10 h 153"/>
                  <a:gd name="T4" fmla="*/ 9 w 1011"/>
                  <a:gd name="T5" fmla="*/ 0 h 153"/>
                  <a:gd name="T6" fmla="*/ 63 w 1011"/>
                  <a:gd name="T7" fmla="*/ 0 h 153"/>
                  <a:gd name="T8" fmla="*/ 53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3C5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11" name="Rectangle 622"/>
              <p:cNvSpPr>
                <a:spLocks noChangeArrowheads="1"/>
              </p:cNvSpPr>
              <p:nvPr/>
            </p:nvSpPr>
            <p:spPr bwMode="auto">
              <a:xfrm>
                <a:off x="3657" y="2289"/>
                <a:ext cx="429" cy="325"/>
              </a:xfrm>
              <a:prstGeom prst="rect">
                <a:avLst/>
              </a:prstGeom>
              <a:solidFill>
                <a:srgbClr val="4E7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48" name="Group 627"/>
            <p:cNvGrpSpPr>
              <a:grpSpLocks/>
            </p:cNvGrpSpPr>
            <p:nvPr/>
          </p:nvGrpSpPr>
          <p:grpSpPr bwMode="auto">
            <a:xfrm>
              <a:off x="4147" y="2212"/>
              <a:ext cx="505" cy="402"/>
              <a:chOff x="4147" y="2212"/>
              <a:chExt cx="505" cy="402"/>
            </a:xfrm>
          </p:grpSpPr>
          <p:sp>
            <p:nvSpPr>
              <p:cNvPr id="56706" name="Freeform 624"/>
              <p:cNvSpPr>
                <a:spLocks/>
              </p:cNvSpPr>
              <p:nvPr/>
            </p:nvSpPr>
            <p:spPr bwMode="auto">
              <a:xfrm>
                <a:off x="4575" y="2212"/>
                <a:ext cx="77" cy="402"/>
              </a:xfrm>
              <a:custGeom>
                <a:avLst/>
                <a:gdLst>
                  <a:gd name="T0" fmla="*/ 0 w 153"/>
                  <a:gd name="T1" fmla="*/ 51 h 803"/>
                  <a:gd name="T2" fmla="*/ 0 w 153"/>
                  <a:gd name="T3" fmla="*/ 10 h 803"/>
                  <a:gd name="T4" fmla="*/ 10 w 153"/>
                  <a:gd name="T5" fmla="*/ 0 h 803"/>
                  <a:gd name="T6" fmla="*/ 10 w 153"/>
                  <a:gd name="T7" fmla="*/ 41 h 803"/>
                  <a:gd name="T8" fmla="*/ 0 w 153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53" y="649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5A87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7" name="Freeform 625"/>
              <p:cNvSpPr>
                <a:spLocks/>
              </p:cNvSpPr>
              <p:nvPr/>
            </p:nvSpPr>
            <p:spPr bwMode="auto">
              <a:xfrm>
                <a:off x="4147" y="2212"/>
                <a:ext cx="505" cy="77"/>
              </a:xfrm>
              <a:custGeom>
                <a:avLst/>
                <a:gdLst>
                  <a:gd name="T0" fmla="*/ 53 w 1011"/>
                  <a:gd name="T1" fmla="*/ 10 h 153"/>
                  <a:gd name="T2" fmla="*/ 0 w 1011"/>
                  <a:gd name="T3" fmla="*/ 10 h 153"/>
                  <a:gd name="T4" fmla="*/ 9 w 1011"/>
                  <a:gd name="T5" fmla="*/ 0 h 153"/>
                  <a:gd name="T6" fmla="*/ 63 w 1011"/>
                  <a:gd name="T7" fmla="*/ 0 h 153"/>
                  <a:gd name="T8" fmla="*/ 53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8" y="15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011" y="0"/>
                    </a:lnTo>
                    <a:lnTo>
                      <a:pt x="858" y="153"/>
                    </a:lnTo>
                    <a:close/>
                  </a:path>
                </a:pathLst>
              </a:custGeom>
              <a:solidFill>
                <a:srgbClr val="3C5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8" name="Rectangle 626"/>
              <p:cNvSpPr>
                <a:spLocks noChangeArrowheads="1"/>
              </p:cNvSpPr>
              <p:nvPr/>
            </p:nvSpPr>
            <p:spPr bwMode="auto">
              <a:xfrm>
                <a:off x="4147" y="2289"/>
                <a:ext cx="428" cy="325"/>
              </a:xfrm>
              <a:prstGeom prst="rect">
                <a:avLst/>
              </a:prstGeom>
              <a:solidFill>
                <a:srgbClr val="4E7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49" name="Group 631"/>
            <p:cNvGrpSpPr>
              <a:grpSpLocks/>
            </p:cNvGrpSpPr>
            <p:nvPr/>
          </p:nvGrpSpPr>
          <p:grpSpPr bwMode="auto">
            <a:xfrm>
              <a:off x="4636" y="2212"/>
              <a:ext cx="506" cy="402"/>
              <a:chOff x="4636" y="2212"/>
              <a:chExt cx="506" cy="402"/>
            </a:xfrm>
          </p:grpSpPr>
          <p:sp>
            <p:nvSpPr>
              <p:cNvPr id="56703" name="Freeform 628"/>
              <p:cNvSpPr>
                <a:spLocks/>
              </p:cNvSpPr>
              <p:nvPr/>
            </p:nvSpPr>
            <p:spPr bwMode="auto">
              <a:xfrm>
                <a:off x="5065" y="2212"/>
                <a:ext cx="77" cy="402"/>
              </a:xfrm>
              <a:custGeom>
                <a:avLst/>
                <a:gdLst>
                  <a:gd name="T0" fmla="*/ 0 w 153"/>
                  <a:gd name="T1" fmla="*/ 51 h 803"/>
                  <a:gd name="T2" fmla="*/ 0 w 153"/>
                  <a:gd name="T3" fmla="*/ 10 h 803"/>
                  <a:gd name="T4" fmla="*/ 10 w 153"/>
                  <a:gd name="T5" fmla="*/ 0 h 803"/>
                  <a:gd name="T6" fmla="*/ 10 w 153"/>
                  <a:gd name="T7" fmla="*/ 41 h 803"/>
                  <a:gd name="T8" fmla="*/ 0 w 153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53" y="649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5A87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4" name="Freeform 629"/>
              <p:cNvSpPr>
                <a:spLocks/>
              </p:cNvSpPr>
              <p:nvPr/>
            </p:nvSpPr>
            <p:spPr bwMode="auto">
              <a:xfrm>
                <a:off x="4636" y="2212"/>
                <a:ext cx="506" cy="77"/>
              </a:xfrm>
              <a:custGeom>
                <a:avLst/>
                <a:gdLst>
                  <a:gd name="T0" fmla="*/ 54 w 1011"/>
                  <a:gd name="T1" fmla="*/ 10 h 153"/>
                  <a:gd name="T2" fmla="*/ 0 w 1011"/>
                  <a:gd name="T3" fmla="*/ 10 h 153"/>
                  <a:gd name="T4" fmla="*/ 10 w 1011"/>
                  <a:gd name="T5" fmla="*/ 0 h 153"/>
                  <a:gd name="T6" fmla="*/ 64 w 1011"/>
                  <a:gd name="T7" fmla="*/ 0 h 153"/>
                  <a:gd name="T8" fmla="*/ 54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8" y="15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011" y="0"/>
                    </a:lnTo>
                    <a:lnTo>
                      <a:pt x="858" y="153"/>
                    </a:lnTo>
                    <a:close/>
                  </a:path>
                </a:pathLst>
              </a:custGeom>
              <a:solidFill>
                <a:srgbClr val="3C5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5" name="Rectangle 630"/>
              <p:cNvSpPr>
                <a:spLocks noChangeArrowheads="1"/>
              </p:cNvSpPr>
              <p:nvPr/>
            </p:nvSpPr>
            <p:spPr bwMode="auto">
              <a:xfrm>
                <a:off x="4636" y="2289"/>
                <a:ext cx="429" cy="325"/>
              </a:xfrm>
              <a:prstGeom prst="rect">
                <a:avLst/>
              </a:prstGeom>
              <a:solidFill>
                <a:srgbClr val="4E7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50" name="Group 635"/>
            <p:cNvGrpSpPr>
              <a:grpSpLocks/>
            </p:cNvGrpSpPr>
            <p:nvPr/>
          </p:nvGrpSpPr>
          <p:grpSpPr bwMode="auto">
            <a:xfrm>
              <a:off x="3657" y="1851"/>
              <a:ext cx="505" cy="402"/>
              <a:chOff x="3657" y="1851"/>
              <a:chExt cx="505" cy="402"/>
            </a:xfrm>
          </p:grpSpPr>
          <p:sp>
            <p:nvSpPr>
              <p:cNvPr id="56700" name="Freeform 632"/>
              <p:cNvSpPr>
                <a:spLocks/>
              </p:cNvSpPr>
              <p:nvPr/>
            </p:nvSpPr>
            <p:spPr bwMode="auto">
              <a:xfrm>
                <a:off x="4086" y="1851"/>
                <a:ext cx="76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9 w 154"/>
                  <a:gd name="T5" fmla="*/ 0 h 803"/>
                  <a:gd name="T6" fmla="*/ 9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B4D0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1" name="Freeform 633"/>
              <p:cNvSpPr>
                <a:spLocks/>
              </p:cNvSpPr>
              <p:nvPr/>
            </p:nvSpPr>
            <p:spPr bwMode="auto">
              <a:xfrm>
                <a:off x="3657" y="1851"/>
                <a:ext cx="505" cy="77"/>
              </a:xfrm>
              <a:custGeom>
                <a:avLst/>
                <a:gdLst>
                  <a:gd name="T0" fmla="*/ 53 w 1011"/>
                  <a:gd name="T1" fmla="*/ 10 h 153"/>
                  <a:gd name="T2" fmla="*/ 0 w 1011"/>
                  <a:gd name="T3" fmla="*/ 10 h 153"/>
                  <a:gd name="T4" fmla="*/ 9 w 1011"/>
                  <a:gd name="T5" fmla="*/ 0 h 153"/>
                  <a:gd name="T6" fmla="*/ 63 w 1011"/>
                  <a:gd name="T7" fmla="*/ 0 h 153"/>
                  <a:gd name="T8" fmla="*/ 53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798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02" name="Rectangle 634"/>
              <p:cNvSpPr>
                <a:spLocks noChangeArrowheads="1"/>
              </p:cNvSpPr>
              <p:nvPr/>
            </p:nvSpPr>
            <p:spPr bwMode="auto">
              <a:xfrm>
                <a:off x="3657" y="1928"/>
                <a:ext cx="429" cy="325"/>
              </a:xfrm>
              <a:prstGeom prst="rect">
                <a:avLst/>
              </a:prstGeom>
              <a:solidFill>
                <a:srgbClr val="9CB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51" name="Group 639"/>
            <p:cNvGrpSpPr>
              <a:grpSpLocks/>
            </p:cNvGrpSpPr>
            <p:nvPr/>
          </p:nvGrpSpPr>
          <p:grpSpPr bwMode="auto">
            <a:xfrm>
              <a:off x="4147" y="1851"/>
              <a:ext cx="505" cy="402"/>
              <a:chOff x="4147" y="1851"/>
              <a:chExt cx="505" cy="402"/>
            </a:xfrm>
          </p:grpSpPr>
          <p:sp>
            <p:nvSpPr>
              <p:cNvPr id="56697" name="Freeform 636"/>
              <p:cNvSpPr>
                <a:spLocks/>
              </p:cNvSpPr>
              <p:nvPr/>
            </p:nvSpPr>
            <p:spPr bwMode="auto">
              <a:xfrm>
                <a:off x="4575" y="1851"/>
                <a:ext cx="77" cy="402"/>
              </a:xfrm>
              <a:custGeom>
                <a:avLst/>
                <a:gdLst>
                  <a:gd name="T0" fmla="*/ 0 w 153"/>
                  <a:gd name="T1" fmla="*/ 51 h 803"/>
                  <a:gd name="T2" fmla="*/ 0 w 153"/>
                  <a:gd name="T3" fmla="*/ 10 h 803"/>
                  <a:gd name="T4" fmla="*/ 10 w 153"/>
                  <a:gd name="T5" fmla="*/ 0 h 803"/>
                  <a:gd name="T6" fmla="*/ 10 w 153"/>
                  <a:gd name="T7" fmla="*/ 41 h 803"/>
                  <a:gd name="T8" fmla="*/ 0 w 153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53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B4D0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8" name="Freeform 637"/>
              <p:cNvSpPr>
                <a:spLocks/>
              </p:cNvSpPr>
              <p:nvPr/>
            </p:nvSpPr>
            <p:spPr bwMode="auto">
              <a:xfrm>
                <a:off x="4147" y="1851"/>
                <a:ext cx="505" cy="77"/>
              </a:xfrm>
              <a:custGeom>
                <a:avLst/>
                <a:gdLst>
                  <a:gd name="T0" fmla="*/ 53 w 1011"/>
                  <a:gd name="T1" fmla="*/ 10 h 153"/>
                  <a:gd name="T2" fmla="*/ 0 w 1011"/>
                  <a:gd name="T3" fmla="*/ 10 h 153"/>
                  <a:gd name="T4" fmla="*/ 9 w 1011"/>
                  <a:gd name="T5" fmla="*/ 0 h 153"/>
                  <a:gd name="T6" fmla="*/ 63 w 1011"/>
                  <a:gd name="T7" fmla="*/ 0 h 153"/>
                  <a:gd name="T8" fmla="*/ 53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8" y="15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011" y="0"/>
                    </a:lnTo>
                    <a:lnTo>
                      <a:pt x="858" y="153"/>
                    </a:lnTo>
                    <a:close/>
                  </a:path>
                </a:pathLst>
              </a:custGeom>
              <a:solidFill>
                <a:srgbClr val="798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9" name="Rectangle 638"/>
              <p:cNvSpPr>
                <a:spLocks noChangeArrowheads="1"/>
              </p:cNvSpPr>
              <p:nvPr/>
            </p:nvSpPr>
            <p:spPr bwMode="auto">
              <a:xfrm>
                <a:off x="4147" y="1928"/>
                <a:ext cx="428" cy="325"/>
              </a:xfrm>
              <a:prstGeom prst="rect">
                <a:avLst/>
              </a:prstGeom>
              <a:solidFill>
                <a:srgbClr val="9CB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52" name="Group 643"/>
            <p:cNvGrpSpPr>
              <a:grpSpLocks/>
            </p:cNvGrpSpPr>
            <p:nvPr/>
          </p:nvGrpSpPr>
          <p:grpSpPr bwMode="auto">
            <a:xfrm>
              <a:off x="4636" y="1851"/>
              <a:ext cx="506" cy="402"/>
              <a:chOff x="4636" y="1851"/>
              <a:chExt cx="506" cy="402"/>
            </a:xfrm>
          </p:grpSpPr>
          <p:sp>
            <p:nvSpPr>
              <p:cNvPr id="56694" name="Freeform 640"/>
              <p:cNvSpPr>
                <a:spLocks/>
              </p:cNvSpPr>
              <p:nvPr/>
            </p:nvSpPr>
            <p:spPr bwMode="auto">
              <a:xfrm>
                <a:off x="5065" y="1851"/>
                <a:ext cx="77" cy="402"/>
              </a:xfrm>
              <a:custGeom>
                <a:avLst/>
                <a:gdLst>
                  <a:gd name="T0" fmla="*/ 0 w 153"/>
                  <a:gd name="T1" fmla="*/ 51 h 803"/>
                  <a:gd name="T2" fmla="*/ 0 w 153"/>
                  <a:gd name="T3" fmla="*/ 10 h 803"/>
                  <a:gd name="T4" fmla="*/ 10 w 153"/>
                  <a:gd name="T5" fmla="*/ 0 h 803"/>
                  <a:gd name="T6" fmla="*/ 10 w 153"/>
                  <a:gd name="T7" fmla="*/ 41 h 803"/>
                  <a:gd name="T8" fmla="*/ 0 w 153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53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B4D0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5" name="Freeform 641"/>
              <p:cNvSpPr>
                <a:spLocks/>
              </p:cNvSpPr>
              <p:nvPr/>
            </p:nvSpPr>
            <p:spPr bwMode="auto">
              <a:xfrm>
                <a:off x="4636" y="1851"/>
                <a:ext cx="506" cy="77"/>
              </a:xfrm>
              <a:custGeom>
                <a:avLst/>
                <a:gdLst>
                  <a:gd name="T0" fmla="*/ 54 w 1011"/>
                  <a:gd name="T1" fmla="*/ 10 h 153"/>
                  <a:gd name="T2" fmla="*/ 0 w 1011"/>
                  <a:gd name="T3" fmla="*/ 10 h 153"/>
                  <a:gd name="T4" fmla="*/ 10 w 1011"/>
                  <a:gd name="T5" fmla="*/ 0 h 153"/>
                  <a:gd name="T6" fmla="*/ 64 w 1011"/>
                  <a:gd name="T7" fmla="*/ 0 h 153"/>
                  <a:gd name="T8" fmla="*/ 54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8" y="15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011" y="0"/>
                    </a:lnTo>
                    <a:lnTo>
                      <a:pt x="858" y="153"/>
                    </a:lnTo>
                    <a:close/>
                  </a:path>
                </a:pathLst>
              </a:custGeom>
              <a:solidFill>
                <a:srgbClr val="798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6" name="Rectangle 642"/>
              <p:cNvSpPr>
                <a:spLocks noChangeArrowheads="1"/>
              </p:cNvSpPr>
              <p:nvPr/>
            </p:nvSpPr>
            <p:spPr bwMode="auto">
              <a:xfrm>
                <a:off x="4636" y="1928"/>
                <a:ext cx="429" cy="325"/>
              </a:xfrm>
              <a:prstGeom prst="rect">
                <a:avLst/>
              </a:prstGeom>
              <a:solidFill>
                <a:srgbClr val="9CB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53" name="Group 647"/>
            <p:cNvGrpSpPr>
              <a:grpSpLocks/>
            </p:cNvGrpSpPr>
            <p:nvPr/>
          </p:nvGrpSpPr>
          <p:grpSpPr bwMode="auto">
            <a:xfrm>
              <a:off x="3657" y="1851"/>
              <a:ext cx="505" cy="402"/>
              <a:chOff x="3657" y="1851"/>
              <a:chExt cx="505" cy="402"/>
            </a:xfrm>
          </p:grpSpPr>
          <p:sp>
            <p:nvSpPr>
              <p:cNvPr id="56691" name="Freeform 644"/>
              <p:cNvSpPr>
                <a:spLocks/>
              </p:cNvSpPr>
              <p:nvPr/>
            </p:nvSpPr>
            <p:spPr bwMode="auto">
              <a:xfrm>
                <a:off x="4086" y="1851"/>
                <a:ext cx="76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9 w 154"/>
                  <a:gd name="T5" fmla="*/ 0 h 803"/>
                  <a:gd name="T6" fmla="*/ 9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B4D0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2" name="Freeform 645"/>
              <p:cNvSpPr>
                <a:spLocks/>
              </p:cNvSpPr>
              <p:nvPr/>
            </p:nvSpPr>
            <p:spPr bwMode="auto">
              <a:xfrm>
                <a:off x="3657" y="1851"/>
                <a:ext cx="505" cy="77"/>
              </a:xfrm>
              <a:custGeom>
                <a:avLst/>
                <a:gdLst>
                  <a:gd name="T0" fmla="*/ 53 w 1011"/>
                  <a:gd name="T1" fmla="*/ 10 h 153"/>
                  <a:gd name="T2" fmla="*/ 0 w 1011"/>
                  <a:gd name="T3" fmla="*/ 10 h 153"/>
                  <a:gd name="T4" fmla="*/ 9 w 1011"/>
                  <a:gd name="T5" fmla="*/ 0 h 153"/>
                  <a:gd name="T6" fmla="*/ 63 w 1011"/>
                  <a:gd name="T7" fmla="*/ 0 h 153"/>
                  <a:gd name="T8" fmla="*/ 53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798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3" name="Rectangle 646"/>
              <p:cNvSpPr>
                <a:spLocks noChangeArrowheads="1"/>
              </p:cNvSpPr>
              <p:nvPr/>
            </p:nvSpPr>
            <p:spPr bwMode="auto">
              <a:xfrm>
                <a:off x="3657" y="1928"/>
                <a:ext cx="429" cy="325"/>
              </a:xfrm>
              <a:prstGeom prst="rect">
                <a:avLst/>
              </a:prstGeom>
              <a:solidFill>
                <a:srgbClr val="9CB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54" name="Group 651"/>
            <p:cNvGrpSpPr>
              <a:grpSpLocks/>
            </p:cNvGrpSpPr>
            <p:nvPr/>
          </p:nvGrpSpPr>
          <p:grpSpPr bwMode="auto">
            <a:xfrm>
              <a:off x="4147" y="1851"/>
              <a:ext cx="505" cy="402"/>
              <a:chOff x="4147" y="1851"/>
              <a:chExt cx="505" cy="402"/>
            </a:xfrm>
          </p:grpSpPr>
          <p:sp>
            <p:nvSpPr>
              <p:cNvPr id="56688" name="Freeform 648"/>
              <p:cNvSpPr>
                <a:spLocks/>
              </p:cNvSpPr>
              <p:nvPr/>
            </p:nvSpPr>
            <p:spPr bwMode="auto">
              <a:xfrm>
                <a:off x="4575" y="1851"/>
                <a:ext cx="77" cy="402"/>
              </a:xfrm>
              <a:custGeom>
                <a:avLst/>
                <a:gdLst>
                  <a:gd name="T0" fmla="*/ 0 w 153"/>
                  <a:gd name="T1" fmla="*/ 51 h 803"/>
                  <a:gd name="T2" fmla="*/ 0 w 153"/>
                  <a:gd name="T3" fmla="*/ 10 h 803"/>
                  <a:gd name="T4" fmla="*/ 10 w 153"/>
                  <a:gd name="T5" fmla="*/ 0 h 803"/>
                  <a:gd name="T6" fmla="*/ 10 w 153"/>
                  <a:gd name="T7" fmla="*/ 41 h 803"/>
                  <a:gd name="T8" fmla="*/ 0 w 153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53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B4D0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9" name="Freeform 649"/>
              <p:cNvSpPr>
                <a:spLocks/>
              </p:cNvSpPr>
              <p:nvPr/>
            </p:nvSpPr>
            <p:spPr bwMode="auto">
              <a:xfrm>
                <a:off x="4147" y="1851"/>
                <a:ext cx="505" cy="77"/>
              </a:xfrm>
              <a:custGeom>
                <a:avLst/>
                <a:gdLst>
                  <a:gd name="T0" fmla="*/ 53 w 1011"/>
                  <a:gd name="T1" fmla="*/ 10 h 153"/>
                  <a:gd name="T2" fmla="*/ 0 w 1011"/>
                  <a:gd name="T3" fmla="*/ 10 h 153"/>
                  <a:gd name="T4" fmla="*/ 9 w 1011"/>
                  <a:gd name="T5" fmla="*/ 0 h 153"/>
                  <a:gd name="T6" fmla="*/ 63 w 1011"/>
                  <a:gd name="T7" fmla="*/ 0 h 153"/>
                  <a:gd name="T8" fmla="*/ 53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8" y="15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011" y="0"/>
                    </a:lnTo>
                    <a:lnTo>
                      <a:pt x="858" y="153"/>
                    </a:lnTo>
                    <a:close/>
                  </a:path>
                </a:pathLst>
              </a:custGeom>
              <a:solidFill>
                <a:srgbClr val="798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90" name="Rectangle 650"/>
              <p:cNvSpPr>
                <a:spLocks noChangeArrowheads="1"/>
              </p:cNvSpPr>
              <p:nvPr/>
            </p:nvSpPr>
            <p:spPr bwMode="auto">
              <a:xfrm>
                <a:off x="4147" y="1928"/>
                <a:ext cx="428" cy="325"/>
              </a:xfrm>
              <a:prstGeom prst="rect">
                <a:avLst/>
              </a:prstGeom>
              <a:solidFill>
                <a:srgbClr val="9CB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55" name="Group 655"/>
            <p:cNvGrpSpPr>
              <a:grpSpLocks/>
            </p:cNvGrpSpPr>
            <p:nvPr/>
          </p:nvGrpSpPr>
          <p:grpSpPr bwMode="auto">
            <a:xfrm>
              <a:off x="4636" y="1851"/>
              <a:ext cx="506" cy="402"/>
              <a:chOff x="4636" y="1851"/>
              <a:chExt cx="506" cy="402"/>
            </a:xfrm>
          </p:grpSpPr>
          <p:sp>
            <p:nvSpPr>
              <p:cNvPr id="56685" name="Freeform 652"/>
              <p:cNvSpPr>
                <a:spLocks/>
              </p:cNvSpPr>
              <p:nvPr/>
            </p:nvSpPr>
            <p:spPr bwMode="auto">
              <a:xfrm>
                <a:off x="5065" y="1851"/>
                <a:ext cx="77" cy="402"/>
              </a:xfrm>
              <a:custGeom>
                <a:avLst/>
                <a:gdLst>
                  <a:gd name="T0" fmla="*/ 0 w 153"/>
                  <a:gd name="T1" fmla="*/ 51 h 803"/>
                  <a:gd name="T2" fmla="*/ 0 w 153"/>
                  <a:gd name="T3" fmla="*/ 10 h 803"/>
                  <a:gd name="T4" fmla="*/ 10 w 153"/>
                  <a:gd name="T5" fmla="*/ 0 h 803"/>
                  <a:gd name="T6" fmla="*/ 10 w 153"/>
                  <a:gd name="T7" fmla="*/ 41 h 803"/>
                  <a:gd name="T8" fmla="*/ 0 w 153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53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B4D0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6" name="Freeform 653"/>
              <p:cNvSpPr>
                <a:spLocks/>
              </p:cNvSpPr>
              <p:nvPr/>
            </p:nvSpPr>
            <p:spPr bwMode="auto">
              <a:xfrm>
                <a:off x="4636" y="1851"/>
                <a:ext cx="506" cy="77"/>
              </a:xfrm>
              <a:custGeom>
                <a:avLst/>
                <a:gdLst>
                  <a:gd name="T0" fmla="*/ 54 w 1011"/>
                  <a:gd name="T1" fmla="*/ 10 h 153"/>
                  <a:gd name="T2" fmla="*/ 0 w 1011"/>
                  <a:gd name="T3" fmla="*/ 10 h 153"/>
                  <a:gd name="T4" fmla="*/ 10 w 1011"/>
                  <a:gd name="T5" fmla="*/ 0 h 153"/>
                  <a:gd name="T6" fmla="*/ 64 w 1011"/>
                  <a:gd name="T7" fmla="*/ 0 h 153"/>
                  <a:gd name="T8" fmla="*/ 54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8" y="15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011" y="0"/>
                    </a:lnTo>
                    <a:lnTo>
                      <a:pt x="858" y="153"/>
                    </a:lnTo>
                    <a:close/>
                  </a:path>
                </a:pathLst>
              </a:custGeom>
              <a:solidFill>
                <a:srgbClr val="798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7" name="Rectangle 654"/>
              <p:cNvSpPr>
                <a:spLocks noChangeArrowheads="1"/>
              </p:cNvSpPr>
              <p:nvPr/>
            </p:nvSpPr>
            <p:spPr bwMode="auto">
              <a:xfrm>
                <a:off x="4636" y="1928"/>
                <a:ext cx="429" cy="325"/>
              </a:xfrm>
              <a:prstGeom prst="rect">
                <a:avLst/>
              </a:prstGeom>
              <a:solidFill>
                <a:srgbClr val="9CB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56" name="Group 659"/>
            <p:cNvGrpSpPr>
              <a:grpSpLocks/>
            </p:cNvGrpSpPr>
            <p:nvPr/>
          </p:nvGrpSpPr>
          <p:grpSpPr bwMode="auto">
            <a:xfrm>
              <a:off x="3657" y="1490"/>
              <a:ext cx="505" cy="402"/>
              <a:chOff x="3657" y="1490"/>
              <a:chExt cx="505" cy="402"/>
            </a:xfrm>
          </p:grpSpPr>
          <p:sp>
            <p:nvSpPr>
              <p:cNvPr id="56682" name="Freeform 656"/>
              <p:cNvSpPr>
                <a:spLocks/>
              </p:cNvSpPr>
              <p:nvPr/>
            </p:nvSpPr>
            <p:spPr bwMode="auto">
              <a:xfrm>
                <a:off x="4086" y="1490"/>
                <a:ext cx="76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9 w 154"/>
                  <a:gd name="T5" fmla="*/ 0 h 803"/>
                  <a:gd name="T6" fmla="*/ 9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CFE1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3" name="Freeform 657"/>
              <p:cNvSpPr>
                <a:spLocks/>
              </p:cNvSpPr>
              <p:nvPr/>
            </p:nvSpPr>
            <p:spPr bwMode="auto">
              <a:xfrm>
                <a:off x="3657" y="1490"/>
                <a:ext cx="505" cy="77"/>
              </a:xfrm>
              <a:custGeom>
                <a:avLst/>
                <a:gdLst>
                  <a:gd name="T0" fmla="*/ 53 w 1011"/>
                  <a:gd name="T1" fmla="*/ 10 h 153"/>
                  <a:gd name="T2" fmla="*/ 0 w 1011"/>
                  <a:gd name="T3" fmla="*/ 10 h 153"/>
                  <a:gd name="T4" fmla="*/ 9 w 1011"/>
                  <a:gd name="T5" fmla="*/ 0 h 153"/>
                  <a:gd name="T6" fmla="*/ 63 w 1011"/>
                  <a:gd name="T7" fmla="*/ 0 h 153"/>
                  <a:gd name="T8" fmla="*/ 53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8C9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4" name="Rectangle 658"/>
              <p:cNvSpPr>
                <a:spLocks noChangeArrowheads="1"/>
              </p:cNvSpPr>
              <p:nvPr/>
            </p:nvSpPr>
            <p:spPr bwMode="auto">
              <a:xfrm>
                <a:off x="3657" y="1567"/>
                <a:ext cx="429" cy="325"/>
              </a:xfrm>
              <a:prstGeom prst="rect">
                <a:avLst/>
              </a:prstGeom>
              <a:solidFill>
                <a:srgbClr val="B4C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57" name="Group 663"/>
            <p:cNvGrpSpPr>
              <a:grpSpLocks/>
            </p:cNvGrpSpPr>
            <p:nvPr/>
          </p:nvGrpSpPr>
          <p:grpSpPr bwMode="auto">
            <a:xfrm>
              <a:off x="4147" y="1490"/>
              <a:ext cx="505" cy="402"/>
              <a:chOff x="4147" y="1490"/>
              <a:chExt cx="505" cy="402"/>
            </a:xfrm>
          </p:grpSpPr>
          <p:sp>
            <p:nvSpPr>
              <p:cNvPr id="56679" name="Freeform 660"/>
              <p:cNvSpPr>
                <a:spLocks/>
              </p:cNvSpPr>
              <p:nvPr/>
            </p:nvSpPr>
            <p:spPr bwMode="auto">
              <a:xfrm>
                <a:off x="4575" y="1490"/>
                <a:ext cx="77" cy="402"/>
              </a:xfrm>
              <a:custGeom>
                <a:avLst/>
                <a:gdLst>
                  <a:gd name="T0" fmla="*/ 0 w 153"/>
                  <a:gd name="T1" fmla="*/ 51 h 803"/>
                  <a:gd name="T2" fmla="*/ 0 w 153"/>
                  <a:gd name="T3" fmla="*/ 10 h 803"/>
                  <a:gd name="T4" fmla="*/ 10 w 153"/>
                  <a:gd name="T5" fmla="*/ 0 h 803"/>
                  <a:gd name="T6" fmla="*/ 10 w 153"/>
                  <a:gd name="T7" fmla="*/ 41 h 803"/>
                  <a:gd name="T8" fmla="*/ 0 w 153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53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CFE1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0" name="Freeform 661"/>
              <p:cNvSpPr>
                <a:spLocks/>
              </p:cNvSpPr>
              <p:nvPr/>
            </p:nvSpPr>
            <p:spPr bwMode="auto">
              <a:xfrm>
                <a:off x="4147" y="1490"/>
                <a:ext cx="505" cy="77"/>
              </a:xfrm>
              <a:custGeom>
                <a:avLst/>
                <a:gdLst>
                  <a:gd name="T0" fmla="*/ 53 w 1011"/>
                  <a:gd name="T1" fmla="*/ 10 h 153"/>
                  <a:gd name="T2" fmla="*/ 0 w 1011"/>
                  <a:gd name="T3" fmla="*/ 10 h 153"/>
                  <a:gd name="T4" fmla="*/ 9 w 1011"/>
                  <a:gd name="T5" fmla="*/ 0 h 153"/>
                  <a:gd name="T6" fmla="*/ 63 w 1011"/>
                  <a:gd name="T7" fmla="*/ 0 h 153"/>
                  <a:gd name="T8" fmla="*/ 53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8" y="15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011" y="0"/>
                    </a:lnTo>
                    <a:lnTo>
                      <a:pt x="858" y="153"/>
                    </a:lnTo>
                    <a:close/>
                  </a:path>
                </a:pathLst>
              </a:custGeom>
              <a:solidFill>
                <a:srgbClr val="8C9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81" name="Rectangle 662"/>
              <p:cNvSpPr>
                <a:spLocks noChangeArrowheads="1"/>
              </p:cNvSpPr>
              <p:nvPr/>
            </p:nvSpPr>
            <p:spPr bwMode="auto">
              <a:xfrm>
                <a:off x="4147" y="1567"/>
                <a:ext cx="428" cy="325"/>
              </a:xfrm>
              <a:prstGeom prst="rect">
                <a:avLst/>
              </a:prstGeom>
              <a:solidFill>
                <a:srgbClr val="B4C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58" name="Group 667"/>
            <p:cNvGrpSpPr>
              <a:grpSpLocks/>
            </p:cNvGrpSpPr>
            <p:nvPr/>
          </p:nvGrpSpPr>
          <p:grpSpPr bwMode="auto">
            <a:xfrm>
              <a:off x="4636" y="1490"/>
              <a:ext cx="506" cy="402"/>
              <a:chOff x="4636" y="1490"/>
              <a:chExt cx="506" cy="402"/>
            </a:xfrm>
          </p:grpSpPr>
          <p:sp>
            <p:nvSpPr>
              <p:cNvPr id="56676" name="Freeform 664"/>
              <p:cNvSpPr>
                <a:spLocks/>
              </p:cNvSpPr>
              <p:nvPr/>
            </p:nvSpPr>
            <p:spPr bwMode="auto">
              <a:xfrm>
                <a:off x="5065" y="1490"/>
                <a:ext cx="77" cy="402"/>
              </a:xfrm>
              <a:custGeom>
                <a:avLst/>
                <a:gdLst>
                  <a:gd name="T0" fmla="*/ 0 w 153"/>
                  <a:gd name="T1" fmla="*/ 51 h 803"/>
                  <a:gd name="T2" fmla="*/ 0 w 153"/>
                  <a:gd name="T3" fmla="*/ 10 h 803"/>
                  <a:gd name="T4" fmla="*/ 10 w 153"/>
                  <a:gd name="T5" fmla="*/ 0 h 803"/>
                  <a:gd name="T6" fmla="*/ 10 w 153"/>
                  <a:gd name="T7" fmla="*/ 41 h 803"/>
                  <a:gd name="T8" fmla="*/ 0 w 153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53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CFE1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7" name="Freeform 665"/>
              <p:cNvSpPr>
                <a:spLocks/>
              </p:cNvSpPr>
              <p:nvPr/>
            </p:nvSpPr>
            <p:spPr bwMode="auto">
              <a:xfrm>
                <a:off x="4636" y="1490"/>
                <a:ext cx="506" cy="77"/>
              </a:xfrm>
              <a:custGeom>
                <a:avLst/>
                <a:gdLst>
                  <a:gd name="T0" fmla="*/ 54 w 1011"/>
                  <a:gd name="T1" fmla="*/ 10 h 153"/>
                  <a:gd name="T2" fmla="*/ 0 w 1011"/>
                  <a:gd name="T3" fmla="*/ 10 h 153"/>
                  <a:gd name="T4" fmla="*/ 10 w 1011"/>
                  <a:gd name="T5" fmla="*/ 0 h 153"/>
                  <a:gd name="T6" fmla="*/ 64 w 1011"/>
                  <a:gd name="T7" fmla="*/ 0 h 153"/>
                  <a:gd name="T8" fmla="*/ 54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8" y="15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011" y="0"/>
                    </a:lnTo>
                    <a:lnTo>
                      <a:pt x="858" y="153"/>
                    </a:lnTo>
                    <a:close/>
                  </a:path>
                </a:pathLst>
              </a:custGeom>
              <a:solidFill>
                <a:srgbClr val="8C9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8" name="Rectangle 666"/>
              <p:cNvSpPr>
                <a:spLocks noChangeArrowheads="1"/>
              </p:cNvSpPr>
              <p:nvPr/>
            </p:nvSpPr>
            <p:spPr bwMode="auto">
              <a:xfrm>
                <a:off x="4636" y="1567"/>
                <a:ext cx="429" cy="325"/>
              </a:xfrm>
              <a:prstGeom prst="rect">
                <a:avLst/>
              </a:prstGeom>
              <a:solidFill>
                <a:srgbClr val="B4C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59" name="Group 671"/>
            <p:cNvGrpSpPr>
              <a:grpSpLocks/>
            </p:cNvGrpSpPr>
            <p:nvPr/>
          </p:nvGrpSpPr>
          <p:grpSpPr bwMode="auto">
            <a:xfrm>
              <a:off x="3657" y="1490"/>
              <a:ext cx="505" cy="402"/>
              <a:chOff x="3657" y="1490"/>
              <a:chExt cx="505" cy="402"/>
            </a:xfrm>
          </p:grpSpPr>
          <p:sp>
            <p:nvSpPr>
              <p:cNvPr id="56673" name="Freeform 668"/>
              <p:cNvSpPr>
                <a:spLocks/>
              </p:cNvSpPr>
              <p:nvPr/>
            </p:nvSpPr>
            <p:spPr bwMode="auto">
              <a:xfrm>
                <a:off x="4086" y="1490"/>
                <a:ext cx="76" cy="402"/>
              </a:xfrm>
              <a:custGeom>
                <a:avLst/>
                <a:gdLst>
                  <a:gd name="T0" fmla="*/ 0 w 154"/>
                  <a:gd name="T1" fmla="*/ 51 h 803"/>
                  <a:gd name="T2" fmla="*/ 0 w 154"/>
                  <a:gd name="T3" fmla="*/ 10 h 803"/>
                  <a:gd name="T4" fmla="*/ 9 w 154"/>
                  <a:gd name="T5" fmla="*/ 0 h 803"/>
                  <a:gd name="T6" fmla="*/ 9 w 154"/>
                  <a:gd name="T7" fmla="*/ 41 h 803"/>
                  <a:gd name="T8" fmla="*/ 0 w 154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803"/>
                  <a:gd name="T17" fmla="*/ 154 w 154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54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CFE1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4" name="Freeform 669"/>
              <p:cNvSpPr>
                <a:spLocks/>
              </p:cNvSpPr>
              <p:nvPr/>
            </p:nvSpPr>
            <p:spPr bwMode="auto">
              <a:xfrm>
                <a:off x="3657" y="1490"/>
                <a:ext cx="505" cy="77"/>
              </a:xfrm>
              <a:custGeom>
                <a:avLst/>
                <a:gdLst>
                  <a:gd name="T0" fmla="*/ 53 w 1011"/>
                  <a:gd name="T1" fmla="*/ 10 h 153"/>
                  <a:gd name="T2" fmla="*/ 0 w 1011"/>
                  <a:gd name="T3" fmla="*/ 10 h 153"/>
                  <a:gd name="T4" fmla="*/ 9 w 1011"/>
                  <a:gd name="T5" fmla="*/ 0 h 153"/>
                  <a:gd name="T6" fmla="*/ 63 w 1011"/>
                  <a:gd name="T7" fmla="*/ 0 h 153"/>
                  <a:gd name="T8" fmla="*/ 53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7" y="15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011" y="0"/>
                    </a:lnTo>
                    <a:lnTo>
                      <a:pt x="857" y="153"/>
                    </a:lnTo>
                    <a:close/>
                  </a:path>
                </a:pathLst>
              </a:custGeom>
              <a:solidFill>
                <a:srgbClr val="8C9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5" name="Rectangle 670"/>
              <p:cNvSpPr>
                <a:spLocks noChangeArrowheads="1"/>
              </p:cNvSpPr>
              <p:nvPr/>
            </p:nvSpPr>
            <p:spPr bwMode="auto">
              <a:xfrm>
                <a:off x="3657" y="1567"/>
                <a:ext cx="429" cy="325"/>
              </a:xfrm>
              <a:prstGeom prst="rect">
                <a:avLst/>
              </a:prstGeom>
              <a:solidFill>
                <a:srgbClr val="B4C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60" name="Group 675"/>
            <p:cNvGrpSpPr>
              <a:grpSpLocks/>
            </p:cNvGrpSpPr>
            <p:nvPr/>
          </p:nvGrpSpPr>
          <p:grpSpPr bwMode="auto">
            <a:xfrm>
              <a:off x="4147" y="1490"/>
              <a:ext cx="505" cy="402"/>
              <a:chOff x="4147" y="1490"/>
              <a:chExt cx="505" cy="402"/>
            </a:xfrm>
          </p:grpSpPr>
          <p:sp>
            <p:nvSpPr>
              <p:cNvPr id="56670" name="Freeform 672"/>
              <p:cNvSpPr>
                <a:spLocks/>
              </p:cNvSpPr>
              <p:nvPr/>
            </p:nvSpPr>
            <p:spPr bwMode="auto">
              <a:xfrm>
                <a:off x="4575" y="1490"/>
                <a:ext cx="77" cy="402"/>
              </a:xfrm>
              <a:custGeom>
                <a:avLst/>
                <a:gdLst>
                  <a:gd name="T0" fmla="*/ 0 w 153"/>
                  <a:gd name="T1" fmla="*/ 51 h 803"/>
                  <a:gd name="T2" fmla="*/ 0 w 153"/>
                  <a:gd name="T3" fmla="*/ 10 h 803"/>
                  <a:gd name="T4" fmla="*/ 10 w 153"/>
                  <a:gd name="T5" fmla="*/ 0 h 803"/>
                  <a:gd name="T6" fmla="*/ 10 w 153"/>
                  <a:gd name="T7" fmla="*/ 41 h 803"/>
                  <a:gd name="T8" fmla="*/ 0 w 153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53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CFE1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1" name="Freeform 673"/>
              <p:cNvSpPr>
                <a:spLocks/>
              </p:cNvSpPr>
              <p:nvPr/>
            </p:nvSpPr>
            <p:spPr bwMode="auto">
              <a:xfrm>
                <a:off x="4147" y="1490"/>
                <a:ext cx="505" cy="77"/>
              </a:xfrm>
              <a:custGeom>
                <a:avLst/>
                <a:gdLst>
                  <a:gd name="T0" fmla="*/ 53 w 1011"/>
                  <a:gd name="T1" fmla="*/ 10 h 153"/>
                  <a:gd name="T2" fmla="*/ 0 w 1011"/>
                  <a:gd name="T3" fmla="*/ 10 h 153"/>
                  <a:gd name="T4" fmla="*/ 9 w 1011"/>
                  <a:gd name="T5" fmla="*/ 0 h 153"/>
                  <a:gd name="T6" fmla="*/ 63 w 1011"/>
                  <a:gd name="T7" fmla="*/ 0 h 153"/>
                  <a:gd name="T8" fmla="*/ 53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8" y="15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011" y="0"/>
                    </a:lnTo>
                    <a:lnTo>
                      <a:pt x="858" y="153"/>
                    </a:lnTo>
                    <a:close/>
                  </a:path>
                </a:pathLst>
              </a:custGeom>
              <a:solidFill>
                <a:srgbClr val="8C9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72" name="Rectangle 674"/>
              <p:cNvSpPr>
                <a:spLocks noChangeArrowheads="1"/>
              </p:cNvSpPr>
              <p:nvPr/>
            </p:nvSpPr>
            <p:spPr bwMode="auto">
              <a:xfrm>
                <a:off x="4147" y="1567"/>
                <a:ext cx="428" cy="325"/>
              </a:xfrm>
              <a:prstGeom prst="rect">
                <a:avLst/>
              </a:prstGeom>
              <a:solidFill>
                <a:srgbClr val="B4C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61" name="Group 679"/>
            <p:cNvGrpSpPr>
              <a:grpSpLocks/>
            </p:cNvGrpSpPr>
            <p:nvPr/>
          </p:nvGrpSpPr>
          <p:grpSpPr bwMode="auto">
            <a:xfrm>
              <a:off x="4636" y="1490"/>
              <a:ext cx="506" cy="402"/>
              <a:chOff x="4636" y="1490"/>
              <a:chExt cx="506" cy="402"/>
            </a:xfrm>
          </p:grpSpPr>
          <p:sp>
            <p:nvSpPr>
              <p:cNvPr id="56667" name="Freeform 676"/>
              <p:cNvSpPr>
                <a:spLocks/>
              </p:cNvSpPr>
              <p:nvPr/>
            </p:nvSpPr>
            <p:spPr bwMode="auto">
              <a:xfrm>
                <a:off x="5065" y="1490"/>
                <a:ext cx="77" cy="402"/>
              </a:xfrm>
              <a:custGeom>
                <a:avLst/>
                <a:gdLst>
                  <a:gd name="T0" fmla="*/ 0 w 153"/>
                  <a:gd name="T1" fmla="*/ 51 h 803"/>
                  <a:gd name="T2" fmla="*/ 0 w 153"/>
                  <a:gd name="T3" fmla="*/ 10 h 803"/>
                  <a:gd name="T4" fmla="*/ 10 w 153"/>
                  <a:gd name="T5" fmla="*/ 0 h 803"/>
                  <a:gd name="T6" fmla="*/ 10 w 153"/>
                  <a:gd name="T7" fmla="*/ 41 h 803"/>
                  <a:gd name="T8" fmla="*/ 0 w 153"/>
                  <a:gd name="T9" fmla="*/ 51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3"/>
                    </a:lnTo>
                    <a:lnTo>
                      <a:pt x="153" y="0"/>
                    </a:lnTo>
                    <a:lnTo>
                      <a:pt x="153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CFE1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8" name="Freeform 677"/>
              <p:cNvSpPr>
                <a:spLocks/>
              </p:cNvSpPr>
              <p:nvPr/>
            </p:nvSpPr>
            <p:spPr bwMode="auto">
              <a:xfrm>
                <a:off x="4636" y="1490"/>
                <a:ext cx="506" cy="77"/>
              </a:xfrm>
              <a:custGeom>
                <a:avLst/>
                <a:gdLst>
                  <a:gd name="T0" fmla="*/ 54 w 1011"/>
                  <a:gd name="T1" fmla="*/ 10 h 153"/>
                  <a:gd name="T2" fmla="*/ 0 w 1011"/>
                  <a:gd name="T3" fmla="*/ 10 h 153"/>
                  <a:gd name="T4" fmla="*/ 10 w 1011"/>
                  <a:gd name="T5" fmla="*/ 0 h 153"/>
                  <a:gd name="T6" fmla="*/ 64 w 1011"/>
                  <a:gd name="T7" fmla="*/ 0 h 153"/>
                  <a:gd name="T8" fmla="*/ 54 w 1011"/>
                  <a:gd name="T9" fmla="*/ 10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1"/>
                  <a:gd name="T16" fmla="*/ 0 h 153"/>
                  <a:gd name="T17" fmla="*/ 1011 w 1011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1" h="153">
                    <a:moveTo>
                      <a:pt x="858" y="153"/>
                    </a:moveTo>
                    <a:lnTo>
                      <a:pt x="0" y="153"/>
                    </a:lnTo>
                    <a:lnTo>
                      <a:pt x="154" y="0"/>
                    </a:lnTo>
                    <a:lnTo>
                      <a:pt x="1011" y="0"/>
                    </a:lnTo>
                    <a:lnTo>
                      <a:pt x="858" y="153"/>
                    </a:lnTo>
                    <a:close/>
                  </a:path>
                </a:pathLst>
              </a:custGeom>
              <a:solidFill>
                <a:srgbClr val="8C98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69" name="Rectangle 678"/>
              <p:cNvSpPr>
                <a:spLocks noChangeArrowheads="1"/>
              </p:cNvSpPr>
              <p:nvPr/>
            </p:nvSpPr>
            <p:spPr bwMode="auto">
              <a:xfrm>
                <a:off x="4636" y="1567"/>
                <a:ext cx="429" cy="325"/>
              </a:xfrm>
              <a:prstGeom prst="rect">
                <a:avLst/>
              </a:prstGeom>
              <a:solidFill>
                <a:srgbClr val="B4C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62" name="Group 692"/>
            <p:cNvGrpSpPr>
              <a:grpSpLocks/>
            </p:cNvGrpSpPr>
            <p:nvPr/>
          </p:nvGrpSpPr>
          <p:grpSpPr bwMode="auto">
            <a:xfrm>
              <a:off x="3549" y="3043"/>
              <a:ext cx="1484" cy="401"/>
              <a:chOff x="3549" y="3043"/>
              <a:chExt cx="1484" cy="401"/>
            </a:xfrm>
          </p:grpSpPr>
          <p:grpSp>
            <p:nvGrpSpPr>
              <p:cNvPr id="56655" name="Group 683"/>
              <p:cNvGrpSpPr>
                <a:grpSpLocks/>
              </p:cNvGrpSpPr>
              <p:nvPr/>
            </p:nvGrpSpPr>
            <p:grpSpPr bwMode="auto">
              <a:xfrm>
                <a:off x="3549" y="3043"/>
                <a:ext cx="505" cy="401"/>
                <a:chOff x="3549" y="3043"/>
                <a:chExt cx="505" cy="401"/>
              </a:xfrm>
            </p:grpSpPr>
            <p:sp>
              <p:nvSpPr>
                <p:cNvPr id="56664" name="Freeform 680"/>
                <p:cNvSpPr>
                  <a:spLocks/>
                </p:cNvSpPr>
                <p:nvPr/>
              </p:nvSpPr>
              <p:spPr bwMode="auto">
                <a:xfrm>
                  <a:off x="3977" y="3043"/>
                  <a:ext cx="77" cy="401"/>
                </a:xfrm>
                <a:custGeom>
                  <a:avLst/>
                  <a:gdLst>
                    <a:gd name="T0" fmla="*/ 0 w 153"/>
                    <a:gd name="T1" fmla="*/ 50 h 803"/>
                    <a:gd name="T2" fmla="*/ 0 w 153"/>
                    <a:gd name="T3" fmla="*/ 9 h 803"/>
                    <a:gd name="T4" fmla="*/ 10 w 153"/>
                    <a:gd name="T5" fmla="*/ 0 h 803"/>
                    <a:gd name="T6" fmla="*/ 10 w 153"/>
                    <a:gd name="T7" fmla="*/ 40 h 803"/>
                    <a:gd name="T8" fmla="*/ 0 w 153"/>
                    <a:gd name="T9" fmla="*/ 50 h 8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3"/>
                    <a:gd name="T16" fmla="*/ 0 h 803"/>
                    <a:gd name="T17" fmla="*/ 153 w 153"/>
                    <a:gd name="T18" fmla="*/ 803 h 8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3" h="803">
                      <a:moveTo>
                        <a:pt x="0" y="803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53" y="650"/>
                      </a:lnTo>
                      <a:lnTo>
                        <a:pt x="0" y="803"/>
                      </a:lnTo>
                      <a:close/>
                    </a:path>
                  </a:pathLst>
                </a:custGeom>
                <a:solidFill>
                  <a:srgbClr val="2D2D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65" name="Freeform 681"/>
                <p:cNvSpPr>
                  <a:spLocks/>
                </p:cNvSpPr>
                <p:nvPr/>
              </p:nvSpPr>
              <p:spPr bwMode="auto">
                <a:xfrm>
                  <a:off x="3549" y="3043"/>
                  <a:ext cx="505" cy="76"/>
                </a:xfrm>
                <a:custGeom>
                  <a:avLst/>
                  <a:gdLst>
                    <a:gd name="T0" fmla="*/ 54 w 1010"/>
                    <a:gd name="T1" fmla="*/ 9 h 154"/>
                    <a:gd name="T2" fmla="*/ 0 w 1010"/>
                    <a:gd name="T3" fmla="*/ 9 h 154"/>
                    <a:gd name="T4" fmla="*/ 10 w 1010"/>
                    <a:gd name="T5" fmla="*/ 0 h 154"/>
                    <a:gd name="T6" fmla="*/ 63 w 1010"/>
                    <a:gd name="T7" fmla="*/ 0 h 154"/>
                    <a:gd name="T8" fmla="*/ 54 w 1010"/>
                    <a:gd name="T9" fmla="*/ 9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0"/>
                    <a:gd name="T16" fmla="*/ 0 h 154"/>
                    <a:gd name="T17" fmla="*/ 1010 w 1010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0" h="154">
                      <a:moveTo>
                        <a:pt x="857" y="154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010" y="0"/>
                      </a:lnTo>
                      <a:lnTo>
                        <a:pt x="857" y="154"/>
                      </a:lnTo>
                      <a:close/>
                    </a:path>
                  </a:pathLst>
                </a:custGeom>
                <a:solidFill>
                  <a:srgbClr val="1E1E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66" name="Rectangle 682"/>
                <p:cNvSpPr>
                  <a:spLocks noChangeArrowheads="1"/>
                </p:cNvSpPr>
                <p:nvPr/>
              </p:nvSpPr>
              <p:spPr bwMode="auto">
                <a:xfrm>
                  <a:off x="3549" y="3119"/>
                  <a:ext cx="428" cy="325"/>
                </a:xfrm>
                <a:prstGeom prst="rect">
                  <a:avLst/>
                </a:prstGeom>
                <a:solidFill>
                  <a:srgbClr val="2727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6656" name="Group 687"/>
              <p:cNvGrpSpPr>
                <a:grpSpLocks/>
              </p:cNvGrpSpPr>
              <p:nvPr/>
            </p:nvGrpSpPr>
            <p:grpSpPr bwMode="auto">
              <a:xfrm>
                <a:off x="4038" y="3043"/>
                <a:ext cx="506" cy="401"/>
                <a:chOff x="4038" y="3043"/>
                <a:chExt cx="506" cy="401"/>
              </a:xfrm>
            </p:grpSpPr>
            <p:sp>
              <p:nvSpPr>
                <p:cNvPr id="56661" name="Freeform 684"/>
                <p:cNvSpPr>
                  <a:spLocks/>
                </p:cNvSpPr>
                <p:nvPr/>
              </p:nvSpPr>
              <p:spPr bwMode="auto">
                <a:xfrm>
                  <a:off x="4467" y="3043"/>
                  <a:ext cx="77" cy="401"/>
                </a:xfrm>
                <a:custGeom>
                  <a:avLst/>
                  <a:gdLst>
                    <a:gd name="T0" fmla="*/ 0 w 153"/>
                    <a:gd name="T1" fmla="*/ 50 h 803"/>
                    <a:gd name="T2" fmla="*/ 0 w 153"/>
                    <a:gd name="T3" fmla="*/ 9 h 803"/>
                    <a:gd name="T4" fmla="*/ 10 w 153"/>
                    <a:gd name="T5" fmla="*/ 0 h 803"/>
                    <a:gd name="T6" fmla="*/ 10 w 153"/>
                    <a:gd name="T7" fmla="*/ 40 h 803"/>
                    <a:gd name="T8" fmla="*/ 0 w 153"/>
                    <a:gd name="T9" fmla="*/ 50 h 8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3"/>
                    <a:gd name="T16" fmla="*/ 0 h 803"/>
                    <a:gd name="T17" fmla="*/ 153 w 153"/>
                    <a:gd name="T18" fmla="*/ 803 h 8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3" h="803">
                      <a:moveTo>
                        <a:pt x="0" y="803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53" y="650"/>
                      </a:lnTo>
                      <a:lnTo>
                        <a:pt x="0" y="803"/>
                      </a:lnTo>
                      <a:close/>
                    </a:path>
                  </a:pathLst>
                </a:custGeom>
                <a:solidFill>
                  <a:srgbClr val="2D2D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62" name="Freeform 685"/>
                <p:cNvSpPr>
                  <a:spLocks/>
                </p:cNvSpPr>
                <p:nvPr/>
              </p:nvSpPr>
              <p:spPr bwMode="auto">
                <a:xfrm>
                  <a:off x="4038" y="3043"/>
                  <a:ext cx="506" cy="76"/>
                </a:xfrm>
                <a:custGeom>
                  <a:avLst/>
                  <a:gdLst>
                    <a:gd name="T0" fmla="*/ 54 w 1010"/>
                    <a:gd name="T1" fmla="*/ 9 h 154"/>
                    <a:gd name="T2" fmla="*/ 0 w 1010"/>
                    <a:gd name="T3" fmla="*/ 9 h 154"/>
                    <a:gd name="T4" fmla="*/ 10 w 1010"/>
                    <a:gd name="T5" fmla="*/ 0 h 154"/>
                    <a:gd name="T6" fmla="*/ 64 w 1010"/>
                    <a:gd name="T7" fmla="*/ 0 h 154"/>
                    <a:gd name="T8" fmla="*/ 54 w 1010"/>
                    <a:gd name="T9" fmla="*/ 9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0"/>
                    <a:gd name="T16" fmla="*/ 0 h 154"/>
                    <a:gd name="T17" fmla="*/ 1010 w 1010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0" h="154">
                      <a:moveTo>
                        <a:pt x="857" y="154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010" y="0"/>
                      </a:lnTo>
                      <a:lnTo>
                        <a:pt x="857" y="154"/>
                      </a:lnTo>
                      <a:close/>
                    </a:path>
                  </a:pathLst>
                </a:custGeom>
                <a:solidFill>
                  <a:srgbClr val="1E1E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63" name="Rectangle 686"/>
                <p:cNvSpPr>
                  <a:spLocks noChangeArrowheads="1"/>
                </p:cNvSpPr>
                <p:nvPr/>
              </p:nvSpPr>
              <p:spPr bwMode="auto">
                <a:xfrm>
                  <a:off x="4038" y="3119"/>
                  <a:ext cx="429" cy="325"/>
                </a:xfrm>
                <a:prstGeom prst="rect">
                  <a:avLst/>
                </a:prstGeom>
                <a:solidFill>
                  <a:srgbClr val="2727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6657" name="Group 691"/>
              <p:cNvGrpSpPr>
                <a:grpSpLocks/>
              </p:cNvGrpSpPr>
              <p:nvPr/>
            </p:nvGrpSpPr>
            <p:grpSpPr bwMode="auto">
              <a:xfrm>
                <a:off x="4528" y="3043"/>
                <a:ext cx="505" cy="401"/>
                <a:chOff x="4528" y="3043"/>
                <a:chExt cx="505" cy="401"/>
              </a:xfrm>
            </p:grpSpPr>
            <p:sp>
              <p:nvSpPr>
                <p:cNvPr id="56658" name="Freeform 688"/>
                <p:cNvSpPr>
                  <a:spLocks/>
                </p:cNvSpPr>
                <p:nvPr/>
              </p:nvSpPr>
              <p:spPr bwMode="auto">
                <a:xfrm>
                  <a:off x="4957" y="3043"/>
                  <a:ext cx="76" cy="401"/>
                </a:xfrm>
                <a:custGeom>
                  <a:avLst/>
                  <a:gdLst>
                    <a:gd name="T0" fmla="*/ 0 w 153"/>
                    <a:gd name="T1" fmla="*/ 50 h 803"/>
                    <a:gd name="T2" fmla="*/ 0 w 153"/>
                    <a:gd name="T3" fmla="*/ 9 h 803"/>
                    <a:gd name="T4" fmla="*/ 9 w 153"/>
                    <a:gd name="T5" fmla="*/ 0 h 803"/>
                    <a:gd name="T6" fmla="*/ 9 w 153"/>
                    <a:gd name="T7" fmla="*/ 40 h 803"/>
                    <a:gd name="T8" fmla="*/ 0 w 153"/>
                    <a:gd name="T9" fmla="*/ 50 h 8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3"/>
                    <a:gd name="T16" fmla="*/ 0 h 803"/>
                    <a:gd name="T17" fmla="*/ 153 w 153"/>
                    <a:gd name="T18" fmla="*/ 803 h 8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3" h="803">
                      <a:moveTo>
                        <a:pt x="0" y="803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53" y="650"/>
                      </a:lnTo>
                      <a:lnTo>
                        <a:pt x="0" y="803"/>
                      </a:lnTo>
                      <a:close/>
                    </a:path>
                  </a:pathLst>
                </a:custGeom>
                <a:solidFill>
                  <a:srgbClr val="2D2D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59" name="Freeform 689"/>
                <p:cNvSpPr>
                  <a:spLocks/>
                </p:cNvSpPr>
                <p:nvPr/>
              </p:nvSpPr>
              <p:spPr bwMode="auto">
                <a:xfrm>
                  <a:off x="4528" y="3043"/>
                  <a:ext cx="505" cy="76"/>
                </a:xfrm>
                <a:custGeom>
                  <a:avLst/>
                  <a:gdLst>
                    <a:gd name="T0" fmla="*/ 54 w 1010"/>
                    <a:gd name="T1" fmla="*/ 9 h 154"/>
                    <a:gd name="T2" fmla="*/ 0 w 1010"/>
                    <a:gd name="T3" fmla="*/ 9 h 154"/>
                    <a:gd name="T4" fmla="*/ 10 w 1010"/>
                    <a:gd name="T5" fmla="*/ 0 h 154"/>
                    <a:gd name="T6" fmla="*/ 63 w 1010"/>
                    <a:gd name="T7" fmla="*/ 0 h 154"/>
                    <a:gd name="T8" fmla="*/ 54 w 1010"/>
                    <a:gd name="T9" fmla="*/ 9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0"/>
                    <a:gd name="T16" fmla="*/ 0 h 154"/>
                    <a:gd name="T17" fmla="*/ 1010 w 1010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0" h="154">
                      <a:moveTo>
                        <a:pt x="857" y="154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010" y="0"/>
                      </a:lnTo>
                      <a:lnTo>
                        <a:pt x="857" y="154"/>
                      </a:lnTo>
                      <a:close/>
                    </a:path>
                  </a:pathLst>
                </a:custGeom>
                <a:solidFill>
                  <a:srgbClr val="1E1E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60" name="Rectangle 690"/>
                <p:cNvSpPr>
                  <a:spLocks noChangeArrowheads="1"/>
                </p:cNvSpPr>
                <p:nvPr/>
              </p:nvSpPr>
              <p:spPr bwMode="auto">
                <a:xfrm>
                  <a:off x="4528" y="3119"/>
                  <a:ext cx="429" cy="325"/>
                </a:xfrm>
                <a:prstGeom prst="rect">
                  <a:avLst/>
                </a:prstGeom>
                <a:solidFill>
                  <a:srgbClr val="2727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56463" name="Group 705"/>
            <p:cNvGrpSpPr>
              <a:grpSpLocks/>
            </p:cNvGrpSpPr>
            <p:nvPr/>
          </p:nvGrpSpPr>
          <p:grpSpPr bwMode="auto">
            <a:xfrm>
              <a:off x="3549" y="2682"/>
              <a:ext cx="1484" cy="401"/>
              <a:chOff x="3549" y="2682"/>
              <a:chExt cx="1484" cy="401"/>
            </a:xfrm>
          </p:grpSpPr>
          <p:grpSp>
            <p:nvGrpSpPr>
              <p:cNvPr id="56643" name="Group 696"/>
              <p:cNvGrpSpPr>
                <a:grpSpLocks/>
              </p:cNvGrpSpPr>
              <p:nvPr/>
            </p:nvGrpSpPr>
            <p:grpSpPr bwMode="auto">
              <a:xfrm>
                <a:off x="3549" y="2682"/>
                <a:ext cx="505" cy="401"/>
                <a:chOff x="3549" y="2682"/>
                <a:chExt cx="505" cy="401"/>
              </a:xfrm>
            </p:grpSpPr>
            <p:sp>
              <p:nvSpPr>
                <p:cNvPr id="56652" name="Freeform 693"/>
                <p:cNvSpPr>
                  <a:spLocks/>
                </p:cNvSpPr>
                <p:nvPr/>
              </p:nvSpPr>
              <p:spPr bwMode="auto">
                <a:xfrm>
                  <a:off x="3977" y="2682"/>
                  <a:ext cx="77" cy="401"/>
                </a:xfrm>
                <a:custGeom>
                  <a:avLst/>
                  <a:gdLst>
                    <a:gd name="T0" fmla="*/ 0 w 153"/>
                    <a:gd name="T1" fmla="*/ 50 h 803"/>
                    <a:gd name="T2" fmla="*/ 0 w 153"/>
                    <a:gd name="T3" fmla="*/ 9 h 803"/>
                    <a:gd name="T4" fmla="*/ 10 w 153"/>
                    <a:gd name="T5" fmla="*/ 0 h 803"/>
                    <a:gd name="T6" fmla="*/ 10 w 153"/>
                    <a:gd name="T7" fmla="*/ 40 h 803"/>
                    <a:gd name="T8" fmla="*/ 0 w 153"/>
                    <a:gd name="T9" fmla="*/ 50 h 8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3"/>
                    <a:gd name="T16" fmla="*/ 0 h 803"/>
                    <a:gd name="T17" fmla="*/ 153 w 153"/>
                    <a:gd name="T18" fmla="*/ 803 h 8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3" h="803">
                      <a:moveTo>
                        <a:pt x="0" y="803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53" y="650"/>
                      </a:lnTo>
                      <a:lnTo>
                        <a:pt x="0" y="803"/>
                      </a:lnTo>
                      <a:close/>
                    </a:path>
                  </a:pathLst>
                </a:custGeom>
                <a:solidFill>
                  <a:srgbClr val="0087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53" name="Freeform 694"/>
                <p:cNvSpPr>
                  <a:spLocks/>
                </p:cNvSpPr>
                <p:nvPr/>
              </p:nvSpPr>
              <p:spPr bwMode="auto">
                <a:xfrm>
                  <a:off x="3549" y="2682"/>
                  <a:ext cx="505" cy="76"/>
                </a:xfrm>
                <a:custGeom>
                  <a:avLst/>
                  <a:gdLst>
                    <a:gd name="T0" fmla="*/ 54 w 1010"/>
                    <a:gd name="T1" fmla="*/ 9 h 154"/>
                    <a:gd name="T2" fmla="*/ 0 w 1010"/>
                    <a:gd name="T3" fmla="*/ 9 h 154"/>
                    <a:gd name="T4" fmla="*/ 10 w 1010"/>
                    <a:gd name="T5" fmla="*/ 0 h 154"/>
                    <a:gd name="T6" fmla="*/ 63 w 1010"/>
                    <a:gd name="T7" fmla="*/ 0 h 154"/>
                    <a:gd name="T8" fmla="*/ 54 w 1010"/>
                    <a:gd name="T9" fmla="*/ 9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0"/>
                    <a:gd name="T16" fmla="*/ 0 h 154"/>
                    <a:gd name="T17" fmla="*/ 1010 w 1010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0" h="154">
                      <a:moveTo>
                        <a:pt x="857" y="154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010" y="0"/>
                      </a:lnTo>
                      <a:lnTo>
                        <a:pt x="857" y="154"/>
                      </a:lnTo>
                      <a:close/>
                    </a:path>
                  </a:pathLst>
                </a:custGeom>
                <a:solidFill>
                  <a:srgbClr val="005B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54" name="Rectangle 695"/>
                <p:cNvSpPr>
                  <a:spLocks noChangeArrowheads="1"/>
                </p:cNvSpPr>
                <p:nvPr/>
              </p:nvSpPr>
              <p:spPr bwMode="auto">
                <a:xfrm>
                  <a:off x="3549" y="2758"/>
                  <a:ext cx="428" cy="325"/>
                </a:xfrm>
                <a:prstGeom prst="rect">
                  <a:avLst/>
                </a:prstGeom>
                <a:solidFill>
                  <a:srgbClr val="007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6644" name="Group 700"/>
              <p:cNvGrpSpPr>
                <a:grpSpLocks/>
              </p:cNvGrpSpPr>
              <p:nvPr/>
            </p:nvGrpSpPr>
            <p:grpSpPr bwMode="auto">
              <a:xfrm>
                <a:off x="4038" y="2682"/>
                <a:ext cx="506" cy="401"/>
                <a:chOff x="4038" y="2682"/>
                <a:chExt cx="506" cy="401"/>
              </a:xfrm>
            </p:grpSpPr>
            <p:sp>
              <p:nvSpPr>
                <p:cNvPr id="56649" name="Freeform 697"/>
                <p:cNvSpPr>
                  <a:spLocks/>
                </p:cNvSpPr>
                <p:nvPr/>
              </p:nvSpPr>
              <p:spPr bwMode="auto">
                <a:xfrm>
                  <a:off x="4467" y="2682"/>
                  <a:ext cx="77" cy="401"/>
                </a:xfrm>
                <a:custGeom>
                  <a:avLst/>
                  <a:gdLst>
                    <a:gd name="T0" fmla="*/ 0 w 153"/>
                    <a:gd name="T1" fmla="*/ 50 h 803"/>
                    <a:gd name="T2" fmla="*/ 0 w 153"/>
                    <a:gd name="T3" fmla="*/ 9 h 803"/>
                    <a:gd name="T4" fmla="*/ 10 w 153"/>
                    <a:gd name="T5" fmla="*/ 0 h 803"/>
                    <a:gd name="T6" fmla="*/ 10 w 153"/>
                    <a:gd name="T7" fmla="*/ 40 h 803"/>
                    <a:gd name="T8" fmla="*/ 0 w 153"/>
                    <a:gd name="T9" fmla="*/ 50 h 8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3"/>
                    <a:gd name="T16" fmla="*/ 0 h 803"/>
                    <a:gd name="T17" fmla="*/ 153 w 153"/>
                    <a:gd name="T18" fmla="*/ 803 h 8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3" h="803">
                      <a:moveTo>
                        <a:pt x="0" y="803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53" y="650"/>
                      </a:lnTo>
                      <a:lnTo>
                        <a:pt x="0" y="803"/>
                      </a:lnTo>
                      <a:close/>
                    </a:path>
                  </a:pathLst>
                </a:custGeom>
                <a:solidFill>
                  <a:srgbClr val="0087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50" name="Freeform 698"/>
                <p:cNvSpPr>
                  <a:spLocks/>
                </p:cNvSpPr>
                <p:nvPr/>
              </p:nvSpPr>
              <p:spPr bwMode="auto">
                <a:xfrm>
                  <a:off x="4038" y="2682"/>
                  <a:ext cx="506" cy="76"/>
                </a:xfrm>
                <a:custGeom>
                  <a:avLst/>
                  <a:gdLst>
                    <a:gd name="T0" fmla="*/ 54 w 1010"/>
                    <a:gd name="T1" fmla="*/ 9 h 154"/>
                    <a:gd name="T2" fmla="*/ 0 w 1010"/>
                    <a:gd name="T3" fmla="*/ 9 h 154"/>
                    <a:gd name="T4" fmla="*/ 10 w 1010"/>
                    <a:gd name="T5" fmla="*/ 0 h 154"/>
                    <a:gd name="T6" fmla="*/ 64 w 1010"/>
                    <a:gd name="T7" fmla="*/ 0 h 154"/>
                    <a:gd name="T8" fmla="*/ 54 w 1010"/>
                    <a:gd name="T9" fmla="*/ 9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0"/>
                    <a:gd name="T16" fmla="*/ 0 h 154"/>
                    <a:gd name="T17" fmla="*/ 1010 w 1010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0" h="154">
                      <a:moveTo>
                        <a:pt x="857" y="154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010" y="0"/>
                      </a:lnTo>
                      <a:lnTo>
                        <a:pt x="857" y="154"/>
                      </a:lnTo>
                      <a:close/>
                    </a:path>
                  </a:pathLst>
                </a:custGeom>
                <a:solidFill>
                  <a:srgbClr val="005B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51" name="Rectangle 699"/>
                <p:cNvSpPr>
                  <a:spLocks noChangeArrowheads="1"/>
                </p:cNvSpPr>
                <p:nvPr/>
              </p:nvSpPr>
              <p:spPr bwMode="auto">
                <a:xfrm>
                  <a:off x="4038" y="2758"/>
                  <a:ext cx="429" cy="325"/>
                </a:xfrm>
                <a:prstGeom prst="rect">
                  <a:avLst/>
                </a:prstGeom>
                <a:solidFill>
                  <a:srgbClr val="007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6645" name="Group 704"/>
              <p:cNvGrpSpPr>
                <a:grpSpLocks/>
              </p:cNvGrpSpPr>
              <p:nvPr/>
            </p:nvGrpSpPr>
            <p:grpSpPr bwMode="auto">
              <a:xfrm>
                <a:off x="4528" y="2682"/>
                <a:ext cx="505" cy="401"/>
                <a:chOff x="4528" y="2682"/>
                <a:chExt cx="505" cy="401"/>
              </a:xfrm>
            </p:grpSpPr>
            <p:sp>
              <p:nvSpPr>
                <p:cNvPr id="56646" name="Freeform 701"/>
                <p:cNvSpPr>
                  <a:spLocks/>
                </p:cNvSpPr>
                <p:nvPr/>
              </p:nvSpPr>
              <p:spPr bwMode="auto">
                <a:xfrm>
                  <a:off x="4957" y="2682"/>
                  <a:ext cx="76" cy="401"/>
                </a:xfrm>
                <a:custGeom>
                  <a:avLst/>
                  <a:gdLst>
                    <a:gd name="T0" fmla="*/ 0 w 153"/>
                    <a:gd name="T1" fmla="*/ 50 h 803"/>
                    <a:gd name="T2" fmla="*/ 0 w 153"/>
                    <a:gd name="T3" fmla="*/ 9 h 803"/>
                    <a:gd name="T4" fmla="*/ 9 w 153"/>
                    <a:gd name="T5" fmla="*/ 0 h 803"/>
                    <a:gd name="T6" fmla="*/ 9 w 153"/>
                    <a:gd name="T7" fmla="*/ 40 h 803"/>
                    <a:gd name="T8" fmla="*/ 0 w 153"/>
                    <a:gd name="T9" fmla="*/ 50 h 8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3"/>
                    <a:gd name="T16" fmla="*/ 0 h 803"/>
                    <a:gd name="T17" fmla="*/ 153 w 153"/>
                    <a:gd name="T18" fmla="*/ 803 h 8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3" h="803">
                      <a:moveTo>
                        <a:pt x="0" y="803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53" y="650"/>
                      </a:lnTo>
                      <a:lnTo>
                        <a:pt x="0" y="803"/>
                      </a:lnTo>
                      <a:close/>
                    </a:path>
                  </a:pathLst>
                </a:custGeom>
                <a:solidFill>
                  <a:srgbClr val="0087B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47" name="Freeform 702"/>
                <p:cNvSpPr>
                  <a:spLocks/>
                </p:cNvSpPr>
                <p:nvPr/>
              </p:nvSpPr>
              <p:spPr bwMode="auto">
                <a:xfrm>
                  <a:off x="4528" y="2682"/>
                  <a:ext cx="505" cy="76"/>
                </a:xfrm>
                <a:custGeom>
                  <a:avLst/>
                  <a:gdLst>
                    <a:gd name="T0" fmla="*/ 54 w 1010"/>
                    <a:gd name="T1" fmla="*/ 9 h 154"/>
                    <a:gd name="T2" fmla="*/ 0 w 1010"/>
                    <a:gd name="T3" fmla="*/ 9 h 154"/>
                    <a:gd name="T4" fmla="*/ 10 w 1010"/>
                    <a:gd name="T5" fmla="*/ 0 h 154"/>
                    <a:gd name="T6" fmla="*/ 63 w 1010"/>
                    <a:gd name="T7" fmla="*/ 0 h 154"/>
                    <a:gd name="T8" fmla="*/ 54 w 1010"/>
                    <a:gd name="T9" fmla="*/ 9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0"/>
                    <a:gd name="T16" fmla="*/ 0 h 154"/>
                    <a:gd name="T17" fmla="*/ 1010 w 1010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0" h="154">
                      <a:moveTo>
                        <a:pt x="857" y="154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010" y="0"/>
                      </a:lnTo>
                      <a:lnTo>
                        <a:pt x="857" y="154"/>
                      </a:lnTo>
                      <a:close/>
                    </a:path>
                  </a:pathLst>
                </a:custGeom>
                <a:solidFill>
                  <a:srgbClr val="005B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48" name="Rectangle 703"/>
                <p:cNvSpPr>
                  <a:spLocks noChangeArrowheads="1"/>
                </p:cNvSpPr>
                <p:nvPr/>
              </p:nvSpPr>
              <p:spPr bwMode="auto">
                <a:xfrm>
                  <a:off x="4528" y="2758"/>
                  <a:ext cx="429" cy="325"/>
                </a:xfrm>
                <a:prstGeom prst="rect">
                  <a:avLst/>
                </a:prstGeom>
                <a:solidFill>
                  <a:srgbClr val="0075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56464" name="Group 718"/>
            <p:cNvGrpSpPr>
              <a:grpSpLocks/>
            </p:cNvGrpSpPr>
            <p:nvPr/>
          </p:nvGrpSpPr>
          <p:grpSpPr bwMode="auto">
            <a:xfrm>
              <a:off x="3549" y="2321"/>
              <a:ext cx="1484" cy="401"/>
              <a:chOff x="3549" y="2321"/>
              <a:chExt cx="1484" cy="401"/>
            </a:xfrm>
          </p:grpSpPr>
          <p:grpSp>
            <p:nvGrpSpPr>
              <p:cNvPr id="56631" name="Group 709"/>
              <p:cNvGrpSpPr>
                <a:grpSpLocks/>
              </p:cNvGrpSpPr>
              <p:nvPr/>
            </p:nvGrpSpPr>
            <p:grpSpPr bwMode="auto">
              <a:xfrm>
                <a:off x="3549" y="2321"/>
                <a:ext cx="505" cy="401"/>
                <a:chOff x="3549" y="2321"/>
                <a:chExt cx="505" cy="401"/>
              </a:xfrm>
            </p:grpSpPr>
            <p:sp>
              <p:nvSpPr>
                <p:cNvPr id="56640" name="Freeform 706"/>
                <p:cNvSpPr>
                  <a:spLocks/>
                </p:cNvSpPr>
                <p:nvPr/>
              </p:nvSpPr>
              <p:spPr bwMode="auto">
                <a:xfrm>
                  <a:off x="3977" y="2321"/>
                  <a:ext cx="77" cy="401"/>
                </a:xfrm>
                <a:custGeom>
                  <a:avLst/>
                  <a:gdLst>
                    <a:gd name="T0" fmla="*/ 0 w 153"/>
                    <a:gd name="T1" fmla="*/ 50 h 804"/>
                    <a:gd name="T2" fmla="*/ 0 w 153"/>
                    <a:gd name="T3" fmla="*/ 9 h 804"/>
                    <a:gd name="T4" fmla="*/ 10 w 153"/>
                    <a:gd name="T5" fmla="*/ 0 h 804"/>
                    <a:gd name="T6" fmla="*/ 10 w 153"/>
                    <a:gd name="T7" fmla="*/ 40 h 804"/>
                    <a:gd name="T8" fmla="*/ 0 w 153"/>
                    <a:gd name="T9" fmla="*/ 50 h 8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3"/>
                    <a:gd name="T16" fmla="*/ 0 h 804"/>
                    <a:gd name="T17" fmla="*/ 153 w 153"/>
                    <a:gd name="T18" fmla="*/ 804 h 8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3" h="804">
                      <a:moveTo>
                        <a:pt x="0" y="804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53" y="650"/>
                      </a:lnTo>
                      <a:lnTo>
                        <a:pt x="0" y="804"/>
                      </a:lnTo>
                      <a:close/>
                    </a:path>
                  </a:pathLst>
                </a:custGeom>
                <a:solidFill>
                  <a:srgbClr val="5A87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41" name="Freeform 707"/>
                <p:cNvSpPr>
                  <a:spLocks/>
                </p:cNvSpPr>
                <p:nvPr/>
              </p:nvSpPr>
              <p:spPr bwMode="auto">
                <a:xfrm>
                  <a:off x="3549" y="2321"/>
                  <a:ext cx="505" cy="76"/>
                </a:xfrm>
                <a:custGeom>
                  <a:avLst/>
                  <a:gdLst>
                    <a:gd name="T0" fmla="*/ 54 w 1010"/>
                    <a:gd name="T1" fmla="*/ 9 h 154"/>
                    <a:gd name="T2" fmla="*/ 0 w 1010"/>
                    <a:gd name="T3" fmla="*/ 9 h 154"/>
                    <a:gd name="T4" fmla="*/ 10 w 1010"/>
                    <a:gd name="T5" fmla="*/ 0 h 154"/>
                    <a:gd name="T6" fmla="*/ 63 w 1010"/>
                    <a:gd name="T7" fmla="*/ 0 h 154"/>
                    <a:gd name="T8" fmla="*/ 54 w 1010"/>
                    <a:gd name="T9" fmla="*/ 9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0"/>
                    <a:gd name="T16" fmla="*/ 0 h 154"/>
                    <a:gd name="T17" fmla="*/ 1010 w 1010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0" h="154">
                      <a:moveTo>
                        <a:pt x="857" y="154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010" y="0"/>
                      </a:lnTo>
                      <a:lnTo>
                        <a:pt x="857" y="154"/>
                      </a:lnTo>
                      <a:close/>
                    </a:path>
                  </a:pathLst>
                </a:custGeom>
                <a:solidFill>
                  <a:srgbClr val="3C5B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42" name="Rectangle 708"/>
                <p:cNvSpPr>
                  <a:spLocks noChangeArrowheads="1"/>
                </p:cNvSpPr>
                <p:nvPr/>
              </p:nvSpPr>
              <p:spPr bwMode="auto">
                <a:xfrm>
                  <a:off x="3549" y="2397"/>
                  <a:ext cx="428" cy="325"/>
                </a:xfrm>
                <a:prstGeom prst="rect">
                  <a:avLst/>
                </a:prstGeom>
                <a:solidFill>
                  <a:srgbClr val="4E75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6632" name="Group 713"/>
              <p:cNvGrpSpPr>
                <a:grpSpLocks/>
              </p:cNvGrpSpPr>
              <p:nvPr/>
            </p:nvGrpSpPr>
            <p:grpSpPr bwMode="auto">
              <a:xfrm>
                <a:off x="4038" y="2321"/>
                <a:ext cx="506" cy="401"/>
                <a:chOff x="4038" y="2321"/>
                <a:chExt cx="506" cy="401"/>
              </a:xfrm>
            </p:grpSpPr>
            <p:sp>
              <p:nvSpPr>
                <p:cNvPr id="56637" name="Freeform 710"/>
                <p:cNvSpPr>
                  <a:spLocks/>
                </p:cNvSpPr>
                <p:nvPr/>
              </p:nvSpPr>
              <p:spPr bwMode="auto">
                <a:xfrm>
                  <a:off x="4467" y="2321"/>
                  <a:ext cx="77" cy="401"/>
                </a:xfrm>
                <a:custGeom>
                  <a:avLst/>
                  <a:gdLst>
                    <a:gd name="T0" fmla="*/ 0 w 153"/>
                    <a:gd name="T1" fmla="*/ 50 h 804"/>
                    <a:gd name="T2" fmla="*/ 0 w 153"/>
                    <a:gd name="T3" fmla="*/ 9 h 804"/>
                    <a:gd name="T4" fmla="*/ 10 w 153"/>
                    <a:gd name="T5" fmla="*/ 0 h 804"/>
                    <a:gd name="T6" fmla="*/ 10 w 153"/>
                    <a:gd name="T7" fmla="*/ 40 h 804"/>
                    <a:gd name="T8" fmla="*/ 0 w 153"/>
                    <a:gd name="T9" fmla="*/ 50 h 8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3"/>
                    <a:gd name="T16" fmla="*/ 0 h 804"/>
                    <a:gd name="T17" fmla="*/ 153 w 153"/>
                    <a:gd name="T18" fmla="*/ 804 h 8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3" h="804">
                      <a:moveTo>
                        <a:pt x="0" y="804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53" y="650"/>
                      </a:lnTo>
                      <a:lnTo>
                        <a:pt x="0" y="804"/>
                      </a:lnTo>
                      <a:close/>
                    </a:path>
                  </a:pathLst>
                </a:custGeom>
                <a:solidFill>
                  <a:srgbClr val="5A87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38" name="Freeform 711"/>
                <p:cNvSpPr>
                  <a:spLocks/>
                </p:cNvSpPr>
                <p:nvPr/>
              </p:nvSpPr>
              <p:spPr bwMode="auto">
                <a:xfrm>
                  <a:off x="4038" y="2321"/>
                  <a:ext cx="506" cy="76"/>
                </a:xfrm>
                <a:custGeom>
                  <a:avLst/>
                  <a:gdLst>
                    <a:gd name="T0" fmla="*/ 54 w 1010"/>
                    <a:gd name="T1" fmla="*/ 9 h 154"/>
                    <a:gd name="T2" fmla="*/ 0 w 1010"/>
                    <a:gd name="T3" fmla="*/ 9 h 154"/>
                    <a:gd name="T4" fmla="*/ 10 w 1010"/>
                    <a:gd name="T5" fmla="*/ 0 h 154"/>
                    <a:gd name="T6" fmla="*/ 64 w 1010"/>
                    <a:gd name="T7" fmla="*/ 0 h 154"/>
                    <a:gd name="T8" fmla="*/ 54 w 1010"/>
                    <a:gd name="T9" fmla="*/ 9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0"/>
                    <a:gd name="T16" fmla="*/ 0 h 154"/>
                    <a:gd name="T17" fmla="*/ 1010 w 1010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0" h="154">
                      <a:moveTo>
                        <a:pt x="857" y="154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010" y="0"/>
                      </a:lnTo>
                      <a:lnTo>
                        <a:pt x="857" y="154"/>
                      </a:lnTo>
                      <a:close/>
                    </a:path>
                  </a:pathLst>
                </a:custGeom>
                <a:solidFill>
                  <a:srgbClr val="3C5B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39" name="Rectangle 712"/>
                <p:cNvSpPr>
                  <a:spLocks noChangeArrowheads="1"/>
                </p:cNvSpPr>
                <p:nvPr/>
              </p:nvSpPr>
              <p:spPr bwMode="auto">
                <a:xfrm>
                  <a:off x="4038" y="2397"/>
                  <a:ext cx="429" cy="325"/>
                </a:xfrm>
                <a:prstGeom prst="rect">
                  <a:avLst/>
                </a:prstGeom>
                <a:solidFill>
                  <a:srgbClr val="4E75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6633" name="Group 717"/>
              <p:cNvGrpSpPr>
                <a:grpSpLocks/>
              </p:cNvGrpSpPr>
              <p:nvPr/>
            </p:nvGrpSpPr>
            <p:grpSpPr bwMode="auto">
              <a:xfrm>
                <a:off x="4528" y="2321"/>
                <a:ext cx="505" cy="401"/>
                <a:chOff x="4528" y="2321"/>
                <a:chExt cx="505" cy="401"/>
              </a:xfrm>
            </p:grpSpPr>
            <p:sp>
              <p:nvSpPr>
                <p:cNvPr id="56634" name="Freeform 714"/>
                <p:cNvSpPr>
                  <a:spLocks/>
                </p:cNvSpPr>
                <p:nvPr/>
              </p:nvSpPr>
              <p:spPr bwMode="auto">
                <a:xfrm>
                  <a:off x="4957" y="2321"/>
                  <a:ext cx="76" cy="401"/>
                </a:xfrm>
                <a:custGeom>
                  <a:avLst/>
                  <a:gdLst>
                    <a:gd name="T0" fmla="*/ 0 w 153"/>
                    <a:gd name="T1" fmla="*/ 50 h 804"/>
                    <a:gd name="T2" fmla="*/ 0 w 153"/>
                    <a:gd name="T3" fmla="*/ 9 h 804"/>
                    <a:gd name="T4" fmla="*/ 9 w 153"/>
                    <a:gd name="T5" fmla="*/ 0 h 804"/>
                    <a:gd name="T6" fmla="*/ 9 w 153"/>
                    <a:gd name="T7" fmla="*/ 40 h 804"/>
                    <a:gd name="T8" fmla="*/ 0 w 153"/>
                    <a:gd name="T9" fmla="*/ 50 h 8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3"/>
                    <a:gd name="T16" fmla="*/ 0 h 804"/>
                    <a:gd name="T17" fmla="*/ 153 w 153"/>
                    <a:gd name="T18" fmla="*/ 804 h 8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3" h="804">
                      <a:moveTo>
                        <a:pt x="0" y="804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53" y="650"/>
                      </a:lnTo>
                      <a:lnTo>
                        <a:pt x="0" y="804"/>
                      </a:lnTo>
                      <a:close/>
                    </a:path>
                  </a:pathLst>
                </a:custGeom>
                <a:solidFill>
                  <a:srgbClr val="5A87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35" name="Freeform 715"/>
                <p:cNvSpPr>
                  <a:spLocks/>
                </p:cNvSpPr>
                <p:nvPr/>
              </p:nvSpPr>
              <p:spPr bwMode="auto">
                <a:xfrm>
                  <a:off x="4528" y="2321"/>
                  <a:ext cx="505" cy="76"/>
                </a:xfrm>
                <a:custGeom>
                  <a:avLst/>
                  <a:gdLst>
                    <a:gd name="T0" fmla="*/ 54 w 1010"/>
                    <a:gd name="T1" fmla="*/ 9 h 154"/>
                    <a:gd name="T2" fmla="*/ 0 w 1010"/>
                    <a:gd name="T3" fmla="*/ 9 h 154"/>
                    <a:gd name="T4" fmla="*/ 10 w 1010"/>
                    <a:gd name="T5" fmla="*/ 0 h 154"/>
                    <a:gd name="T6" fmla="*/ 63 w 1010"/>
                    <a:gd name="T7" fmla="*/ 0 h 154"/>
                    <a:gd name="T8" fmla="*/ 54 w 1010"/>
                    <a:gd name="T9" fmla="*/ 9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0"/>
                    <a:gd name="T16" fmla="*/ 0 h 154"/>
                    <a:gd name="T17" fmla="*/ 1010 w 1010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0" h="154">
                      <a:moveTo>
                        <a:pt x="857" y="154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010" y="0"/>
                      </a:lnTo>
                      <a:lnTo>
                        <a:pt x="857" y="154"/>
                      </a:lnTo>
                      <a:close/>
                    </a:path>
                  </a:pathLst>
                </a:custGeom>
                <a:solidFill>
                  <a:srgbClr val="3C5B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36" name="Rectangle 716"/>
                <p:cNvSpPr>
                  <a:spLocks noChangeArrowheads="1"/>
                </p:cNvSpPr>
                <p:nvPr/>
              </p:nvSpPr>
              <p:spPr bwMode="auto">
                <a:xfrm>
                  <a:off x="4528" y="2397"/>
                  <a:ext cx="429" cy="325"/>
                </a:xfrm>
                <a:prstGeom prst="rect">
                  <a:avLst/>
                </a:prstGeom>
                <a:solidFill>
                  <a:srgbClr val="4E75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56465" name="Group 731"/>
            <p:cNvGrpSpPr>
              <a:grpSpLocks/>
            </p:cNvGrpSpPr>
            <p:nvPr/>
          </p:nvGrpSpPr>
          <p:grpSpPr bwMode="auto">
            <a:xfrm>
              <a:off x="3549" y="1960"/>
              <a:ext cx="1484" cy="401"/>
              <a:chOff x="3549" y="1960"/>
              <a:chExt cx="1484" cy="401"/>
            </a:xfrm>
          </p:grpSpPr>
          <p:grpSp>
            <p:nvGrpSpPr>
              <p:cNvPr id="56619" name="Group 722"/>
              <p:cNvGrpSpPr>
                <a:grpSpLocks/>
              </p:cNvGrpSpPr>
              <p:nvPr/>
            </p:nvGrpSpPr>
            <p:grpSpPr bwMode="auto">
              <a:xfrm>
                <a:off x="3549" y="1960"/>
                <a:ext cx="505" cy="401"/>
                <a:chOff x="3549" y="1960"/>
                <a:chExt cx="505" cy="401"/>
              </a:xfrm>
            </p:grpSpPr>
            <p:sp>
              <p:nvSpPr>
                <p:cNvPr id="56628" name="Freeform 719"/>
                <p:cNvSpPr>
                  <a:spLocks/>
                </p:cNvSpPr>
                <p:nvPr/>
              </p:nvSpPr>
              <p:spPr bwMode="auto">
                <a:xfrm>
                  <a:off x="3977" y="1960"/>
                  <a:ext cx="77" cy="401"/>
                </a:xfrm>
                <a:custGeom>
                  <a:avLst/>
                  <a:gdLst>
                    <a:gd name="T0" fmla="*/ 0 w 153"/>
                    <a:gd name="T1" fmla="*/ 50 h 804"/>
                    <a:gd name="T2" fmla="*/ 0 w 153"/>
                    <a:gd name="T3" fmla="*/ 9 h 804"/>
                    <a:gd name="T4" fmla="*/ 10 w 153"/>
                    <a:gd name="T5" fmla="*/ 0 h 804"/>
                    <a:gd name="T6" fmla="*/ 10 w 153"/>
                    <a:gd name="T7" fmla="*/ 40 h 804"/>
                    <a:gd name="T8" fmla="*/ 0 w 153"/>
                    <a:gd name="T9" fmla="*/ 50 h 8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3"/>
                    <a:gd name="T16" fmla="*/ 0 h 804"/>
                    <a:gd name="T17" fmla="*/ 153 w 153"/>
                    <a:gd name="T18" fmla="*/ 804 h 8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3" h="804">
                      <a:moveTo>
                        <a:pt x="0" y="804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53" y="650"/>
                      </a:lnTo>
                      <a:lnTo>
                        <a:pt x="0" y="804"/>
                      </a:lnTo>
                      <a:close/>
                    </a:path>
                  </a:pathLst>
                </a:custGeom>
                <a:solidFill>
                  <a:srgbClr val="B4D0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29" name="Freeform 720"/>
                <p:cNvSpPr>
                  <a:spLocks/>
                </p:cNvSpPr>
                <p:nvPr/>
              </p:nvSpPr>
              <p:spPr bwMode="auto">
                <a:xfrm>
                  <a:off x="3549" y="1960"/>
                  <a:ext cx="505" cy="76"/>
                </a:xfrm>
                <a:custGeom>
                  <a:avLst/>
                  <a:gdLst>
                    <a:gd name="T0" fmla="*/ 54 w 1010"/>
                    <a:gd name="T1" fmla="*/ 9 h 154"/>
                    <a:gd name="T2" fmla="*/ 0 w 1010"/>
                    <a:gd name="T3" fmla="*/ 9 h 154"/>
                    <a:gd name="T4" fmla="*/ 10 w 1010"/>
                    <a:gd name="T5" fmla="*/ 0 h 154"/>
                    <a:gd name="T6" fmla="*/ 63 w 1010"/>
                    <a:gd name="T7" fmla="*/ 0 h 154"/>
                    <a:gd name="T8" fmla="*/ 54 w 1010"/>
                    <a:gd name="T9" fmla="*/ 9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0"/>
                    <a:gd name="T16" fmla="*/ 0 h 154"/>
                    <a:gd name="T17" fmla="*/ 1010 w 1010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0" h="154">
                      <a:moveTo>
                        <a:pt x="857" y="154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010" y="0"/>
                      </a:lnTo>
                      <a:lnTo>
                        <a:pt x="857" y="154"/>
                      </a:lnTo>
                      <a:close/>
                    </a:path>
                  </a:pathLst>
                </a:custGeom>
                <a:solidFill>
                  <a:srgbClr val="798C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30" name="Rectangle 721"/>
                <p:cNvSpPr>
                  <a:spLocks noChangeArrowheads="1"/>
                </p:cNvSpPr>
                <p:nvPr/>
              </p:nvSpPr>
              <p:spPr bwMode="auto">
                <a:xfrm>
                  <a:off x="3549" y="2036"/>
                  <a:ext cx="428" cy="325"/>
                </a:xfrm>
                <a:prstGeom prst="rect">
                  <a:avLst/>
                </a:prstGeom>
                <a:solidFill>
                  <a:srgbClr val="9CB5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6620" name="Group 726"/>
              <p:cNvGrpSpPr>
                <a:grpSpLocks/>
              </p:cNvGrpSpPr>
              <p:nvPr/>
            </p:nvGrpSpPr>
            <p:grpSpPr bwMode="auto">
              <a:xfrm>
                <a:off x="4038" y="1960"/>
                <a:ext cx="506" cy="401"/>
                <a:chOff x="4038" y="1960"/>
                <a:chExt cx="506" cy="401"/>
              </a:xfrm>
            </p:grpSpPr>
            <p:sp>
              <p:nvSpPr>
                <p:cNvPr id="56625" name="Freeform 723"/>
                <p:cNvSpPr>
                  <a:spLocks/>
                </p:cNvSpPr>
                <p:nvPr/>
              </p:nvSpPr>
              <p:spPr bwMode="auto">
                <a:xfrm>
                  <a:off x="4467" y="1960"/>
                  <a:ext cx="77" cy="401"/>
                </a:xfrm>
                <a:custGeom>
                  <a:avLst/>
                  <a:gdLst>
                    <a:gd name="T0" fmla="*/ 0 w 153"/>
                    <a:gd name="T1" fmla="*/ 50 h 804"/>
                    <a:gd name="T2" fmla="*/ 0 w 153"/>
                    <a:gd name="T3" fmla="*/ 9 h 804"/>
                    <a:gd name="T4" fmla="*/ 10 w 153"/>
                    <a:gd name="T5" fmla="*/ 0 h 804"/>
                    <a:gd name="T6" fmla="*/ 10 w 153"/>
                    <a:gd name="T7" fmla="*/ 40 h 804"/>
                    <a:gd name="T8" fmla="*/ 0 w 153"/>
                    <a:gd name="T9" fmla="*/ 50 h 8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3"/>
                    <a:gd name="T16" fmla="*/ 0 h 804"/>
                    <a:gd name="T17" fmla="*/ 153 w 153"/>
                    <a:gd name="T18" fmla="*/ 804 h 8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3" h="804">
                      <a:moveTo>
                        <a:pt x="0" y="804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53" y="650"/>
                      </a:lnTo>
                      <a:lnTo>
                        <a:pt x="0" y="804"/>
                      </a:lnTo>
                      <a:close/>
                    </a:path>
                  </a:pathLst>
                </a:custGeom>
                <a:solidFill>
                  <a:srgbClr val="B4D0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26" name="Freeform 724"/>
                <p:cNvSpPr>
                  <a:spLocks/>
                </p:cNvSpPr>
                <p:nvPr/>
              </p:nvSpPr>
              <p:spPr bwMode="auto">
                <a:xfrm>
                  <a:off x="4038" y="1960"/>
                  <a:ext cx="506" cy="76"/>
                </a:xfrm>
                <a:custGeom>
                  <a:avLst/>
                  <a:gdLst>
                    <a:gd name="T0" fmla="*/ 54 w 1010"/>
                    <a:gd name="T1" fmla="*/ 9 h 154"/>
                    <a:gd name="T2" fmla="*/ 0 w 1010"/>
                    <a:gd name="T3" fmla="*/ 9 h 154"/>
                    <a:gd name="T4" fmla="*/ 10 w 1010"/>
                    <a:gd name="T5" fmla="*/ 0 h 154"/>
                    <a:gd name="T6" fmla="*/ 64 w 1010"/>
                    <a:gd name="T7" fmla="*/ 0 h 154"/>
                    <a:gd name="T8" fmla="*/ 54 w 1010"/>
                    <a:gd name="T9" fmla="*/ 9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0"/>
                    <a:gd name="T16" fmla="*/ 0 h 154"/>
                    <a:gd name="T17" fmla="*/ 1010 w 1010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0" h="154">
                      <a:moveTo>
                        <a:pt x="857" y="154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010" y="0"/>
                      </a:lnTo>
                      <a:lnTo>
                        <a:pt x="857" y="154"/>
                      </a:lnTo>
                      <a:close/>
                    </a:path>
                  </a:pathLst>
                </a:custGeom>
                <a:solidFill>
                  <a:srgbClr val="798C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27" name="Rectangle 725"/>
                <p:cNvSpPr>
                  <a:spLocks noChangeArrowheads="1"/>
                </p:cNvSpPr>
                <p:nvPr/>
              </p:nvSpPr>
              <p:spPr bwMode="auto">
                <a:xfrm>
                  <a:off x="4038" y="2036"/>
                  <a:ext cx="429" cy="325"/>
                </a:xfrm>
                <a:prstGeom prst="rect">
                  <a:avLst/>
                </a:prstGeom>
                <a:solidFill>
                  <a:srgbClr val="9CB5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6621" name="Group 730"/>
              <p:cNvGrpSpPr>
                <a:grpSpLocks/>
              </p:cNvGrpSpPr>
              <p:nvPr/>
            </p:nvGrpSpPr>
            <p:grpSpPr bwMode="auto">
              <a:xfrm>
                <a:off x="4528" y="1960"/>
                <a:ext cx="505" cy="401"/>
                <a:chOff x="4528" y="1960"/>
                <a:chExt cx="505" cy="401"/>
              </a:xfrm>
            </p:grpSpPr>
            <p:sp>
              <p:nvSpPr>
                <p:cNvPr id="56622" name="Freeform 727"/>
                <p:cNvSpPr>
                  <a:spLocks/>
                </p:cNvSpPr>
                <p:nvPr/>
              </p:nvSpPr>
              <p:spPr bwMode="auto">
                <a:xfrm>
                  <a:off x="4957" y="1960"/>
                  <a:ext cx="76" cy="401"/>
                </a:xfrm>
                <a:custGeom>
                  <a:avLst/>
                  <a:gdLst>
                    <a:gd name="T0" fmla="*/ 0 w 153"/>
                    <a:gd name="T1" fmla="*/ 50 h 804"/>
                    <a:gd name="T2" fmla="*/ 0 w 153"/>
                    <a:gd name="T3" fmla="*/ 9 h 804"/>
                    <a:gd name="T4" fmla="*/ 9 w 153"/>
                    <a:gd name="T5" fmla="*/ 0 h 804"/>
                    <a:gd name="T6" fmla="*/ 9 w 153"/>
                    <a:gd name="T7" fmla="*/ 40 h 804"/>
                    <a:gd name="T8" fmla="*/ 0 w 153"/>
                    <a:gd name="T9" fmla="*/ 50 h 8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3"/>
                    <a:gd name="T16" fmla="*/ 0 h 804"/>
                    <a:gd name="T17" fmla="*/ 153 w 153"/>
                    <a:gd name="T18" fmla="*/ 804 h 8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3" h="804">
                      <a:moveTo>
                        <a:pt x="0" y="804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53" y="650"/>
                      </a:lnTo>
                      <a:lnTo>
                        <a:pt x="0" y="804"/>
                      </a:lnTo>
                      <a:close/>
                    </a:path>
                  </a:pathLst>
                </a:custGeom>
                <a:solidFill>
                  <a:srgbClr val="B4D0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23" name="Freeform 728"/>
                <p:cNvSpPr>
                  <a:spLocks/>
                </p:cNvSpPr>
                <p:nvPr/>
              </p:nvSpPr>
              <p:spPr bwMode="auto">
                <a:xfrm>
                  <a:off x="4528" y="1960"/>
                  <a:ext cx="505" cy="76"/>
                </a:xfrm>
                <a:custGeom>
                  <a:avLst/>
                  <a:gdLst>
                    <a:gd name="T0" fmla="*/ 54 w 1010"/>
                    <a:gd name="T1" fmla="*/ 9 h 154"/>
                    <a:gd name="T2" fmla="*/ 0 w 1010"/>
                    <a:gd name="T3" fmla="*/ 9 h 154"/>
                    <a:gd name="T4" fmla="*/ 10 w 1010"/>
                    <a:gd name="T5" fmla="*/ 0 h 154"/>
                    <a:gd name="T6" fmla="*/ 63 w 1010"/>
                    <a:gd name="T7" fmla="*/ 0 h 154"/>
                    <a:gd name="T8" fmla="*/ 54 w 1010"/>
                    <a:gd name="T9" fmla="*/ 9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0"/>
                    <a:gd name="T16" fmla="*/ 0 h 154"/>
                    <a:gd name="T17" fmla="*/ 1010 w 1010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0" h="154">
                      <a:moveTo>
                        <a:pt x="857" y="154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010" y="0"/>
                      </a:lnTo>
                      <a:lnTo>
                        <a:pt x="857" y="154"/>
                      </a:lnTo>
                      <a:close/>
                    </a:path>
                  </a:pathLst>
                </a:custGeom>
                <a:solidFill>
                  <a:srgbClr val="798C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24" name="Rectangle 729"/>
                <p:cNvSpPr>
                  <a:spLocks noChangeArrowheads="1"/>
                </p:cNvSpPr>
                <p:nvPr/>
              </p:nvSpPr>
              <p:spPr bwMode="auto">
                <a:xfrm>
                  <a:off x="4528" y="2036"/>
                  <a:ext cx="429" cy="325"/>
                </a:xfrm>
                <a:prstGeom prst="rect">
                  <a:avLst/>
                </a:prstGeom>
                <a:solidFill>
                  <a:srgbClr val="9CB5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56466" name="Group 744"/>
            <p:cNvGrpSpPr>
              <a:grpSpLocks/>
            </p:cNvGrpSpPr>
            <p:nvPr/>
          </p:nvGrpSpPr>
          <p:grpSpPr bwMode="auto">
            <a:xfrm>
              <a:off x="3549" y="1599"/>
              <a:ext cx="1484" cy="401"/>
              <a:chOff x="3549" y="1599"/>
              <a:chExt cx="1484" cy="401"/>
            </a:xfrm>
          </p:grpSpPr>
          <p:grpSp>
            <p:nvGrpSpPr>
              <p:cNvPr id="56607" name="Group 735"/>
              <p:cNvGrpSpPr>
                <a:grpSpLocks/>
              </p:cNvGrpSpPr>
              <p:nvPr/>
            </p:nvGrpSpPr>
            <p:grpSpPr bwMode="auto">
              <a:xfrm>
                <a:off x="3549" y="1599"/>
                <a:ext cx="505" cy="401"/>
                <a:chOff x="3549" y="1599"/>
                <a:chExt cx="505" cy="401"/>
              </a:xfrm>
            </p:grpSpPr>
            <p:sp>
              <p:nvSpPr>
                <p:cNvPr id="56616" name="Freeform 732"/>
                <p:cNvSpPr>
                  <a:spLocks/>
                </p:cNvSpPr>
                <p:nvPr/>
              </p:nvSpPr>
              <p:spPr bwMode="auto">
                <a:xfrm>
                  <a:off x="3977" y="1599"/>
                  <a:ext cx="77" cy="401"/>
                </a:xfrm>
                <a:custGeom>
                  <a:avLst/>
                  <a:gdLst>
                    <a:gd name="T0" fmla="*/ 0 w 153"/>
                    <a:gd name="T1" fmla="*/ 50 h 804"/>
                    <a:gd name="T2" fmla="*/ 0 w 153"/>
                    <a:gd name="T3" fmla="*/ 9 h 804"/>
                    <a:gd name="T4" fmla="*/ 10 w 153"/>
                    <a:gd name="T5" fmla="*/ 0 h 804"/>
                    <a:gd name="T6" fmla="*/ 10 w 153"/>
                    <a:gd name="T7" fmla="*/ 40 h 804"/>
                    <a:gd name="T8" fmla="*/ 0 w 153"/>
                    <a:gd name="T9" fmla="*/ 50 h 8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3"/>
                    <a:gd name="T16" fmla="*/ 0 h 804"/>
                    <a:gd name="T17" fmla="*/ 153 w 153"/>
                    <a:gd name="T18" fmla="*/ 804 h 8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3" h="804">
                      <a:moveTo>
                        <a:pt x="0" y="804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53" y="650"/>
                      </a:lnTo>
                      <a:lnTo>
                        <a:pt x="0" y="804"/>
                      </a:lnTo>
                      <a:close/>
                    </a:path>
                  </a:pathLst>
                </a:custGeom>
                <a:solidFill>
                  <a:srgbClr val="CFE1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17" name="Freeform 733"/>
                <p:cNvSpPr>
                  <a:spLocks/>
                </p:cNvSpPr>
                <p:nvPr/>
              </p:nvSpPr>
              <p:spPr bwMode="auto">
                <a:xfrm>
                  <a:off x="3549" y="1599"/>
                  <a:ext cx="505" cy="76"/>
                </a:xfrm>
                <a:custGeom>
                  <a:avLst/>
                  <a:gdLst>
                    <a:gd name="T0" fmla="*/ 54 w 1010"/>
                    <a:gd name="T1" fmla="*/ 9 h 154"/>
                    <a:gd name="T2" fmla="*/ 0 w 1010"/>
                    <a:gd name="T3" fmla="*/ 9 h 154"/>
                    <a:gd name="T4" fmla="*/ 10 w 1010"/>
                    <a:gd name="T5" fmla="*/ 0 h 154"/>
                    <a:gd name="T6" fmla="*/ 63 w 1010"/>
                    <a:gd name="T7" fmla="*/ 0 h 154"/>
                    <a:gd name="T8" fmla="*/ 54 w 1010"/>
                    <a:gd name="T9" fmla="*/ 9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0"/>
                    <a:gd name="T16" fmla="*/ 0 h 154"/>
                    <a:gd name="T17" fmla="*/ 1010 w 1010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0" h="154">
                      <a:moveTo>
                        <a:pt x="857" y="154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010" y="0"/>
                      </a:lnTo>
                      <a:lnTo>
                        <a:pt x="857" y="154"/>
                      </a:lnTo>
                      <a:close/>
                    </a:path>
                  </a:pathLst>
                </a:custGeom>
                <a:solidFill>
                  <a:srgbClr val="8C98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18" name="Rectangle 734"/>
                <p:cNvSpPr>
                  <a:spLocks noChangeArrowheads="1"/>
                </p:cNvSpPr>
                <p:nvPr/>
              </p:nvSpPr>
              <p:spPr bwMode="auto">
                <a:xfrm>
                  <a:off x="3549" y="1675"/>
                  <a:ext cx="428" cy="325"/>
                </a:xfrm>
                <a:prstGeom prst="rect">
                  <a:avLst/>
                </a:prstGeom>
                <a:solidFill>
                  <a:srgbClr val="B4C4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6608" name="Group 739"/>
              <p:cNvGrpSpPr>
                <a:grpSpLocks/>
              </p:cNvGrpSpPr>
              <p:nvPr/>
            </p:nvGrpSpPr>
            <p:grpSpPr bwMode="auto">
              <a:xfrm>
                <a:off x="4038" y="1599"/>
                <a:ext cx="506" cy="401"/>
                <a:chOff x="4038" y="1599"/>
                <a:chExt cx="506" cy="401"/>
              </a:xfrm>
            </p:grpSpPr>
            <p:sp>
              <p:nvSpPr>
                <p:cNvPr id="56613" name="Freeform 736"/>
                <p:cNvSpPr>
                  <a:spLocks/>
                </p:cNvSpPr>
                <p:nvPr/>
              </p:nvSpPr>
              <p:spPr bwMode="auto">
                <a:xfrm>
                  <a:off x="4467" y="1599"/>
                  <a:ext cx="77" cy="401"/>
                </a:xfrm>
                <a:custGeom>
                  <a:avLst/>
                  <a:gdLst>
                    <a:gd name="T0" fmla="*/ 0 w 153"/>
                    <a:gd name="T1" fmla="*/ 50 h 804"/>
                    <a:gd name="T2" fmla="*/ 0 w 153"/>
                    <a:gd name="T3" fmla="*/ 9 h 804"/>
                    <a:gd name="T4" fmla="*/ 10 w 153"/>
                    <a:gd name="T5" fmla="*/ 0 h 804"/>
                    <a:gd name="T6" fmla="*/ 10 w 153"/>
                    <a:gd name="T7" fmla="*/ 40 h 804"/>
                    <a:gd name="T8" fmla="*/ 0 w 153"/>
                    <a:gd name="T9" fmla="*/ 50 h 8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3"/>
                    <a:gd name="T16" fmla="*/ 0 h 804"/>
                    <a:gd name="T17" fmla="*/ 153 w 153"/>
                    <a:gd name="T18" fmla="*/ 804 h 8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3" h="804">
                      <a:moveTo>
                        <a:pt x="0" y="804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53" y="650"/>
                      </a:lnTo>
                      <a:lnTo>
                        <a:pt x="0" y="804"/>
                      </a:lnTo>
                      <a:close/>
                    </a:path>
                  </a:pathLst>
                </a:custGeom>
                <a:solidFill>
                  <a:srgbClr val="CFE1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14" name="Freeform 737"/>
                <p:cNvSpPr>
                  <a:spLocks/>
                </p:cNvSpPr>
                <p:nvPr/>
              </p:nvSpPr>
              <p:spPr bwMode="auto">
                <a:xfrm>
                  <a:off x="4038" y="1599"/>
                  <a:ext cx="506" cy="76"/>
                </a:xfrm>
                <a:custGeom>
                  <a:avLst/>
                  <a:gdLst>
                    <a:gd name="T0" fmla="*/ 54 w 1010"/>
                    <a:gd name="T1" fmla="*/ 9 h 154"/>
                    <a:gd name="T2" fmla="*/ 0 w 1010"/>
                    <a:gd name="T3" fmla="*/ 9 h 154"/>
                    <a:gd name="T4" fmla="*/ 10 w 1010"/>
                    <a:gd name="T5" fmla="*/ 0 h 154"/>
                    <a:gd name="T6" fmla="*/ 64 w 1010"/>
                    <a:gd name="T7" fmla="*/ 0 h 154"/>
                    <a:gd name="T8" fmla="*/ 54 w 1010"/>
                    <a:gd name="T9" fmla="*/ 9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0"/>
                    <a:gd name="T16" fmla="*/ 0 h 154"/>
                    <a:gd name="T17" fmla="*/ 1010 w 1010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0" h="154">
                      <a:moveTo>
                        <a:pt x="857" y="154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010" y="0"/>
                      </a:lnTo>
                      <a:lnTo>
                        <a:pt x="857" y="154"/>
                      </a:lnTo>
                      <a:close/>
                    </a:path>
                  </a:pathLst>
                </a:custGeom>
                <a:solidFill>
                  <a:srgbClr val="8C98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15" name="Rectangle 738"/>
                <p:cNvSpPr>
                  <a:spLocks noChangeArrowheads="1"/>
                </p:cNvSpPr>
                <p:nvPr/>
              </p:nvSpPr>
              <p:spPr bwMode="auto">
                <a:xfrm>
                  <a:off x="4038" y="1675"/>
                  <a:ext cx="429" cy="325"/>
                </a:xfrm>
                <a:prstGeom prst="rect">
                  <a:avLst/>
                </a:prstGeom>
                <a:solidFill>
                  <a:srgbClr val="B4C4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6609" name="Group 743"/>
              <p:cNvGrpSpPr>
                <a:grpSpLocks/>
              </p:cNvGrpSpPr>
              <p:nvPr/>
            </p:nvGrpSpPr>
            <p:grpSpPr bwMode="auto">
              <a:xfrm>
                <a:off x="4528" y="1599"/>
                <a:ext cx="505" cy="401"/>
                <a:chOff x="4528" y="1599"/>
                <a:chExt cx="505" cy="401"/>
              </a:xfrm>
            </p:grpSpPr>
            <p:sp>
              <p:nvSpPr>
                <p:cNvPr id="56610" name="Freeform 740"/>
                <p:cNvSpPr>
                  <a:spLocks/>
                </p:cNvSpPr>
                <p:nvPr/>
              </p:nvSpPr>
              <p:spPr bwMode="auto">
                <a:xfrm>
                  <a:off x="4957" y="1599"/>
                  <a:ext cx="76" cy="401"/>
                </a:xfrm>
                <a:custGeom>
                  <a:avLst/>
                  <a:gdLst>
                    <a:gd name="T0" fmla="*/ 0 w 153"/>
                    <a:gd name="T1" fmla="*/ 50 h 804"/>
                    <a:gd name="T2" fmla="*/ 0 w 153"/>
                    <a:gd name="T3" fmla="*/ 9 h 804"/>
                    <a:gd name="T4" fmla="*/ 9 w 153"/>
                    <a:gd name="T5" fmla="*/ 0 h 804"/>
                    <a:gd name="T6" fmla="*/ 9 w 153"/>
                    <a:gd name="T7" fmla="*/ 40 h 804"/>
                    <a:gd name="T8" fmla="*/ 0 w 153"/>
                    <a:gd name="T9" fmla="*/ 50 h 8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3"/>
                    <a:gd name="T16" fmla="*/ 0 h 804"/>
                    <a:gd name="T17" fmla="*/ 153 w 153"/>
                    <a:gd name="T18" fmla="*/ 804 h 8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3" h="804">
                      <a:moveTo>
                        <a:pt x="0" y="804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53" y="650"/>
                      </a:lnTo>
                      <a:lnTo>
                        <a:pt x="0" y="804"/>
                      </a:lnTo>
                      <a:close/>
                    </a:path>
                  </a:pathLst>
                </a:custGeom>
                <a:solidFill>
                  <a:srgbClr val="CFE1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11" name="Freeform 741"/>
                <p:cNvSpPr>
                  <a:spLocks/>
                </p:cNvSpPr>
                <p:nvPr/>
              </p:nvSpPr>
              <p:spPr bwMode="auto">
                <a:xfrm>
                  <a:off x="4528" y="1599"/>
                  <a:ext cx="505" cy="76"/>
                </a:xfrm>
                <a:custGeom>
                  <a:avLst/>
                  <a:gdLst>
                    <a:gd name="T0" fmla="*/ 54 w 1010"/>
                    <a:gd name="T1" fmla="*/ 9 h 154"/>
                    <a:gd name="T2" fmla="*/ 0 w 1010"/>
                    <a:gd name="T3" fmla="*/ 9 h 154"/>
                    <a:gd name="T4" fmla="*/ 10 w 1010"/>
                    <a:gd name="T5" fmla="*/ 0 h 154"/>
                    <a:gd name="T6" fmla="*/ 63 w 1010"/>
                    <a:gd name="T7" fmla="*/ 0 h 154"/>
                    <a:gd name="T8" fmla="*/ 54 w 1010"/>
                    <a:gd name="T9" fmla="*/ 9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0"/>
                    <a:gd name="T16" fmla="*/ 0 h 154"/>
                    <a:gd name="T17" fmla="*/ 1010 w 1010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0" h="154">
                      <a:moveTo>
                        <a:pt x="857" y="154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010" y="0"/>
                      </a:lnTo>
                      <a:lnTo>
                        <a:pt x="857" y="154"/>
                      </a:lnTo>
                      <a:close/>
                    </a:path>
                  </a:pathLst>
                </a:custGeom>
                <a:solidFill>
                  <a:srgbClr val="8C98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12" name="Rectangle 742"/>
                <p:cNvSpPr>
                  <a:spLocks noChangeArrowheads="1"/>
                </p:cNvSpPr>
                <p:nvPr/>
              </p:nvSpPr>
              <p:spPr bwMode="auto">
                <a:xfrm>
                  <a:off x="4528" y="1675"/>
                  <a:ext cx="429" cy="325"/>
                </a:xfrm>
                <a:prstGeom prst="rect">
                  <a:avLst/>
                </a:prstGeom>
                <a:solidFill>
                  <a:srgbClr val="B4C4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56467" name="Group 748"/>
            <p:cNvGrpSpPr>
              <a:grpSpLocks/>
            </p:cNvGrpSpPr>
            <p:nvPr/>
          </p:nvGrpSpPr>
          <p:grpSpPr bwMode="auto">
            <a:xfrm>
              <a:off x="3549" y="3043"/>
              <a:ext cx="505" cy="401"/>
              <a:chOff x="3549" y="3043"/>
              <a:chExt cx="505" cy="401"/>
            </a:xfrm>
          </p:grpSpPr>
          <p:sp>
            <p:nvSpPr>
              <p:cNvPr id="56604" name="Freeform 745"/>
              <p:cNvSpPr>
                <a:spLocks/>
              </p:cNvSpPr>
              <p:nvPr/>
            </p:nvSpPr>
            <p:spPr bwMode="auto">
              <a:xfrm>
                <a:off x="3977" y="3043"/>
                <a:ext cx="77" cy="401"/>
              </a:xfrm>
              <a:custGeom>
                <a:avLst/>
                <a:gdLst>
                  <a:gd name="T0" fmla="*/ 0 w 153"/>
                  <a:gd name="T1" fmla="*/ 50 h 803"/>
                  <a:gd name="T2" fmla="*/ 0 w 153"/>
                  <a:gd name="T3" fmla="*/ 9 h 803"/>
                  <a:gd name="T4" fmla="*/ 10 w 153"/>
                  <a:gd name="T5" fmla="*/ 0 h 803"/>
                  <a:gd name="T6" fmla="*/ 10 w 153"/>
                  <a:gd name="T7" fmla="*/ 40 h 803"/>
                  <a:gd name="T8" fmla="*/ 0 w 153"/>
                  <a:gd name="T9" fmla="*/ 50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53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2D2D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5" name="Freeform 746"/>
              <p:cNvSpPr>
                <a:spLocks/>
              </p:cNvSpPr>
              <p:nvPr/>
            </p:nvSpPr>
            <p:spPr bwMode="auto">
              <a:xfrm>
                <a:off x="3549" y="3043"/>
                <a:ext cx="505" cy="76"/>
              </a:xfrm>
              <a:custGeom>
                <a:avLst/>
                <a:gdLst>
                  <a:gd name="T0" fmla="*/ 54 w 1010"/>
                  <a:gd name="T1" fmla="*/ 9 h 154"/>
                  <a:gd name="T2" fmla="*/ 0 w 1010"/>
                  <a:gd name="T3" fmla="*/ 9 h 154"/>
                  <a:gd name="T4" fmla="*/ 10 w 1010"/>
                  <a:gd name="T5" fmla="*/ 0 h 154"/>
                  <a:gd name="T6" fmla="*/ 63 w 1010"/>
                  <a:gd name="T7" fmla="*/ 0 h 154"/>
                  <a:gd name="T8" fmla="*/ 54 w 1010"/>
                  <a:gd name="T9" fmla="*/ 9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0"/>
                  <a:gd name="T16" fmla="*/ 0 h 154"/>
                  <a:gd name="T17" fmla="*/ 1010 w 1010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0" h="154">
                    <a:moveTo>
                      <a:pt x="857" y="15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010" y="0"/>
                    </a:lnTo>
                    <a:lnTo>
                      <a:pt x="857" y="154"/>
                    </a:lnTo>
                    <a:close/>
                  </a:path>
                </a:pathLst>
              </a:custGeom>
              <a:solidFill>
                <a:srgbClr val="1E1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6" name="Rectangle 747"/>
              <p:cNvSpPr>
                <a:spLocks noChangeArrowheads="1"/>
              </p:cNvSpPr>
              <p:nvPr/>
            </p:nvSpPr>
            <p:spPr bwMode="auto">
              <a:xfrm>
                <a:off x="3549" y="3119"/>
                <a:ext cx="428" cy="325"/>
              </a:xfrm>
              <a:prstGeom prst="rect">
                <a:avLst/>
              </a:prstGeom>
              <a:solidFill>
                <a:srgbClr val="2727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68" name="Group 752"/>
            <p:cNvGrpSpPr>
              <a:grpSpLocks/>
            </p:cNvGrpSpPr>
            <p:nvPr/>
          </p:nvGrpSpPr>
          <p:grpSpPr bwMode="auto">
            <a:xfrm>
              <a:off x="4038" y="3043"/>
              <a:ext cx="506" cy="401"/>
              <a:chOff x="4038" y="3043"/>
              <a:chExt cx="506" cy="401"/>
            </a:xfrm>
          </p:grpSpPr>
          <p:sp>
            <p:nvSpPr>
              <p:cNvPr id="56601" name="Freeform 749"/>
              <p:cNvSpPr>
                <a:spLocks/>
              </p:cNvSpPr>
              <p:nvPr/>
            </p:nvSpPr>
            <p:spPr bwMode="auto">
              <a:xfrm>
                <a:off x="4467" y="3043"/>
                <a:ext cx="77" cy="401"/>
              </a:xfrm>
              <a:custGeom>
                <a:avLst/>
                <a:gdLst>
                  <a:gd name="T0" fmla="*/ 0 w 153"/>
                  <a:gd name="T1" fmla="*/ 50 h 803"/>
                  <a:gd name="T2" fmla="*/ 0 w 153"/>
                  <a:gd name="T3" fmla="*/ 9 h 803"/>
                  <a:gd name="T4" fmla="*/ 10 w 153"/>
                  <a:gd name="T5" fmla="*/ 0 h 803"/>
                  <a:gd name="T6" fmla="*/ 10 w 153"/>
                  <a:gd name="T7" fmla="*/ 40 h 803"/>
                  <a:gd name="T8" fmla="*/ 0 w 153"/>
                  <a:gd name="T9" fmla="*/ 50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53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2D2D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2" name="Freeform 750"/>
              <p:cNvSpPr>
                <a:spLocks/>
              </p:cNvSpPr>
              <p:nvPr/>
            </p:nvSpPr>
            <p:spPr bwMode="auto">
              <a:xfrm>
                <a:off x="4038" y="3043"/>
                <a:ext cx="506" cy="76"/>
              </a:xfrm>
              <a:custGeom>
                <a:avLst/>
                <a:gdLst>
                  <a:gd name="T0" fmla="*/ 54 w 1010"/>
                  <a:gd name="T1" fmla="*/ 9 h 154"/>
                  <a:gd name="T2" fmla="*/ 0 w 1010"/>
                  <a:gd name="T3" fmla="*/ 9 h 154"/>
                  <a:gd name="T4" fmla="*/ 10 w 1010"/>
                  <a:gd name="T5" fmla="*/ 0 h 154"/>
                  <a:gd name="T6" fmla="*/ 64 w 1010"/>
                  <a:gd name="T7" fmla="*/ 0 h 154"/>
                  <a:gd name="T8" fmla="*/ 54 w 1010"/>
                  <a:gd name="T9" fmla="*/ 9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0"/>
                  <a:gd name="T16" fmla="*/ 0 h 154"/>
                  <a:gd name="T17" fmla="*/ 1010 w 1010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0" h="154">
                    <a:moveTo>
                      <a:pt x="857" y="15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010" y="0"/>
                    </a:lnTo>
                    <a:lnTo>
                      <a:pt x="857" y="154"/>
                    </a:lnTo>
                    <a:close/>
                  </a:path>
                </a:pathLst>
              </a:custGeom>
              <a:solidFill>
                <a:srgbClr val="1E1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3" name="Rectangle 751"/>
              <p:cNvSpPr>
                <a:spLocks noChangeArrowheads="1"/>
              </p:cNvSpPr>
              <p:nvPr/>
            </p:nvSpPr>
            <p:spPr bwMode="auto">
              <a:xfrm>
                <a:off x="4038" y="3119"/>
                <a:ext cx="429" cy="325"/>
              </a:xfrm>
              <a:prstGeom prst="rect">
                <a:avLst/>
              </a:prstGeom>
              <a:solidFill>
                <a:srgbClr val="2727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69" name="Group 756"/>
            <p:cNvGrpSpPr>
              <a:grpSpLocks/>
            </p:cNvGrpSpPr>
            <p:nvPr/>
          </p:nvGrpSpPr>
          <p:grpSpPr bwMode="auto">
            <a:xfrm>
              <a:off x="4528" y="3043"/>
              <a:ext cx="505" cy="401"/>
              <a:chOff x="4528" y="3043"/>
              <a:chExt cx="505" cy="401"/>
            </a:xfrm>
          </p:grpSpPr>
          <p:sp>
            <p:nvSpPr>
              <p:cNvPr id="56598" name="Freeform 753"/>
              <p:cNvSpPr>
                <a:spLocks/>
              </p:cNvSpPr>
              <p:nvPr/>
            </p:nvSpPr>
            <p:spPr bwMode="auto">
              <a:xfrm>
                <a:off x="4957" y="3043"/>
                <a:ext cx="76" cy="401"/>
              </a:xfrm>
              <a:custGeom>
                <a:avLst/>
                <a:gdLst>
                  <a:gd name="T0" fmla="*/ 0 w 153"/>
                  <a:gd name="T1" fmla="*/ 50 h 803"/>
                  <a:gd name="T2" fmla="*/ 0 w 153"/>
                  <a:gd name="T3" fmla="*/ 9 h 803"/>
                  <a:gd name="T4" fmla="*/ 9 w 153"/>
                  <a:gd name="T5" fmla="*/ 0 h 803"/>
                  <a:gd name="T6" fmla="*/ 9 w 153"/>
                  <a:gd name="T7" fmla="*/ 40 h 803"/>
                  <a:gd name="T8" fmla="*/ 0 w 153"/>
                  <a:gd name="T9" fmla="*/ 50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53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2D2D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9" name="Freeform 754"/>
              <p:cNvSpPr>
                <a:spLocks/>
              </p:cNvSpPr>
              <p:nvPr/>
            </p:nvSpPr>
            <p:spPr bwMode="auto">
              <a:xfrm>
                <a:off x="4528" y="3043"/>
                <a:ext cx="505" cy="76"/>
              </a:xfrm>
              <a:custGeom>
                <a:avLst/>
                <a:gdLst>
                  <a:gd name="T0" fmla="*/ 54 w 1010"/>
                  <a:gd name="T1" fmla="*/ 9 h 154"/>
                  <a:gd name="T2" fmla="*/ 0 w 1010"/>
                  <a:gd name="T3" fmla="*/ 9 h 154"/>
                  <a:gd name="T4" fmla="*/ 10 w 1010"/>
                  <a:gd name="T5" fmla="*/ 0 h 154"/>
                  <a:gd name="T6" fmla="*/ 63 w 1010"/>
                  <a:gd name="T7" fmla="*/ 0 h 154"/>
                  <a:gd name="T8" fmla="*/ 54 w 1010"/>
                  <a:gd name="T9" fmla="*/ 9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0"/>
                  <a:gd name="T16" fmla="*/ 0 h 154"/>
                  <a:gd name="T17" fmla="*/ 1010 w 1010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0" h="154">
                    <a:moveTo>
                      <a:pt x="857" y="15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010" y="0"/>
                    </a:lnTo>
                    <a:lnTo>
                      <a:pt x="857" y="154"/>
                    </a:lnTo>
                    <a:close/>
                  </a:path>
                </a:pathLst>
              </a:custGeom>
              <a:solidFill>
                <a:srgbClr val="1E1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00" name="Rectangle 755"/>
              <p:cNvSpPr>
                <a:spLocks noChangeArrowheads="1"/>
              </p:cNvSpPr>
              <p:nvPr/>
            </p:nvSpPr>
            <p:spPr bwMode="auto">
              <a:xfrm>
                <a:off x="4528" y="3119"/>
                <a:ext cx="429" cy="325"/>
              </a:xfrm>
              <a:prstGeom prst="rect">
                <a:avLst/>
              </a:prstGeom>
              <a:solidFill>
                <a:srgbClr val="2727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70" name="Group 760"/>
            <p:cNvGrpSpPr>
              <a:grpSpLocks/>
            </p:cNvGrpSpPr>
            <p:nvPr/>
          </p:nvGrpSpPr>
          <p:grpSpPr bwMode="auto">
            <a:xfrm>
              <a:off x="3549" y="3043"/>
              <a:ext cx="505" cy="401"/>
              <a:chOff x="3549" y="3043"/>
              <a:chExt cx="505" cy="401"/>
            </a:xfrm>
          </p:grpSpPr>
          <p:sp>
            <p:nvSpPr>
              <p:cNvPr id="56595" name="Freeform 757"/>
              <p:cNvSpPr>
                <a:spLocks/>
              </p:cNvSpPr>
              <p:nvPr/>
            </p:nvSpPr>
            <p:spPr bwMode="auto">
              <a:xfrm>
                <a:off x="3977" y="3043"/>
                <a:ext cx="77" cy="401"/>
              </a:xfrm>
              <a:custGeom>
                <a:avLst/>
                <a:gdLst>
                  <a:gd name="T0" fmla="*/ 0 w 153"/>
                  <a:gd name="T1" fmla="*/ 50 h 803"/>
                  <a:gd name="T2" fmla="*/ 0 w 153"/>
                  <a:gd name="T3" fmla="*/ 9 h 803"/>
                  <a:gd name="T4" fmla="*/ 10 w 153"/>
                  <a:gd name="T5" fmla="*/ 0 h 803"/>
                  <a:gd name="T6" fmla="*/ 10 w 153"/>
                  <a:gd name="T7" fmla="*/ 40 h 803"/>
                  <a:gd name="T8" fmla="*/ 0 w 153"/>
                  <a:gd name="T9" fmla="*/ 50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53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2D2D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6" name="Freeform 758"/>
              <p:cNvSpPr>
                <a:spLocks/>
              </p:cNvSpPr>
              <p:nvPr/>
            </p:nvSpPr>
            <p:spPr bwMode="auto">
              <a:xfrm>
                <a:off x="3549" y="3043"/>
                <a:ext cx="505" cy="76"/>
              </a:xfrm>
              <a:custGeom>
                <a:avLst/>
                <a:gdLst>
                  <a:gd name="T0" fmla="*/ 54 w 1010"/>
                  <a:gd name="T1" fmla="*/ 9 h 154"/>
                  <a:gd name="T2" fmla="*/ 0 w 1010"/>
                  <a:gd name="T3" fmla="*/ 9 h 154"/>
                  <a:gd name="T4" fmla="*/ 10 w 1010"/>
                  <a:gd name="T5" fmla="*/ 0 h 154"/>
                  <a:gd name="T6" fmla="*/ 63 w 1010"/>
                  <a:gd name="T7" fmla="*/ 0 h 154"/>
                  <a:gd name="T8" fmla="*/ 54 w 1010"/>
                  <a:gd name="T9" fmla="*/ 9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0"/>
                  <a:gd name="T16" fmla="*/ 0 h 154"/>
                  <a:gd name="T17" fmla="*/ 1010 w 1010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0" h="154">
                    <a:moveTo>
                      <a:pt x="857" y="15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010" y="0"/>
                    </a:lnTo>
                    <a:lnTo>
                      <a:pt x="857" y="154"/>
                    </a:lnTo>
                    <a:close/>
                  </a:path>
                </a:pathLst>
              </a:custGeom>
              <a:solidFill>
                <a:srgbClr val="1E1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Rectangle 759"/>
              <p:cNvSpPr>
                <a:spLocks noChangeArrowheads="1"/>
              </p:cNvSpPr>
              <p:nvPr/>
            </p:nvSpPr>
            <p:spPr bwMode="auto">
              <a:xfrm>
                <a:off x="3549" y="3119"/>
                <a:ext cx="428" cy="32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grpSp>
          <p:nvGrpSpPr>
            <p:cNvPr id="56471" name="Group 764"/>
            <p:cNvGrpSpPr>
              <a:grpSpLocks/>
            </p:cNvGrpSpPr>
            <p:nvPr/>
          </p:nvGrpSpPr>
          <p:grpSpPr bwMode="auto">
            <a:xfrm>
              <a:off x="4038" y="3043"/>
              <a:ext cx="506" cy="401"/>
              <a:chOff x="4038" y="3043"/>
              <a:chExt cx="506" cy="401"/>
            </a:xfrm>
          </p:grpSpPr>
          <p:sp>
            <p:nvSpPr>
              <p:cNvPr id="56592" name="Freeform 761"/>
              <p:cNvSpPr>
                <a:spLocks/>
              </p:cNvSpPr>
              <p:nvPr/>
            </p:nvSpPr>
            <p:spPr bwMode="auto">
              <a:xfrm>
                <a:off x="4467" y="3043"/>
                <a:ext cx="77" cy="401"/>
              </a:xfrm>
              <a:custGeom>
                <a:avLst/>
                <a:gdLst>
                  <a:gd name="T0" fmla="*/ 0 w 153"/>
                  <a:gd name="T1" fmla="*/ 50 h 803"/>
                  <a:gd name="T2" fmla="*/ 0 w 153"/>
                  <a:gd name="T3" fmla="*/ 9 h 803"/>
                  <a:gd name="T4" fmla="*/ 10 w 153"/>
                  <a:gd name="T5" fmla="*/ 0 h 803"/>
                  <a:gd name="T6" fmla="*/ 10 w 153"/>
                  <a:gd name="T7" fmla="*/ 40 h 803"/>
                  <a:gd name="T8" fmla="*/ 0 w 153"/>
                  <a:gd name="T9" fmla="*/ 50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53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2D2D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3" name="Freeform 762"/>
              <p:cNvSpPr>
                <a:spLocks/>
              </p:cNvSpPr>
              <p:nvPr/>
            </p:nvSpPr>
            <p:spPr bwMode="auto">
              <a:xfrm>
                <a:off x="4038" y="3043"/>
                <a:ext cx="506" cy="76"/>
              </a:xfrm>
              <a:custGeom>
                <a:avLst/>
                <a:gdLst>
                  <a:gd name="T0" fmla="*/ 54 w 1010"/>
                  <a:gd name="T1" fmla="*/ 9 h 154"/>
                  <a:gd name="T2" fmla="*/ 0 w 1010"/>
                  <a:gd name="T3" fmla="*/ 9 h 154"/>
                  <a:gd name="T4" fmla="*/ 10 w 1010"/>
                  <a:gd name="T5" fmla="*/ 0 h 154"/>
                  <a:gd name="T6" fmla="*/ 64 w 1010"/>
                  <a:gd name="T7" fmla="*/ 0 h 154"/>
                  <a:gd name="T8" fmla="*/ 54 w 1010"/>
                  <a:gd name="T9" fmla="*/ 9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0"/>
                  <a:gd name="T16" fmla="*/ 0 h 154"/>
                  <a:gd name="T17" fmla="*/ 1010 w 1010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0" h="154">
                    <a:moveTo>
                      <a:pt x="857" y="15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010" y="0"/>
                    </a:lnTo>
                    <a:lnTo>
                      <a:pt x="857" y="154"/>
                    </a:lnTo>
                    <a:close/>
                  </a:path>
                </a:pathLst>
              </a:custGeom>
              <a:solidFill>
                <a:srgbClr val="1E1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4" name="Rectangle 763"/>
              <p:cNvSpPr>
                <a:spLocks noChangeArrowheads="1"/>
              </p:cNvSpPr>
              <p:nvPr/>
            </p:nvSpPr>
            <p:spPr bwMode="auto">
              <a:xfrm>
                <a:off x="4038" y="3119"/>
                <a:ext cx="429" cy="325"/>
              </a:xfrm>
              <a:prstGeom prst="rect">
                <a:avLst/>
              </a:prstGeom>
              <a:solidFill>
                <a:srgbClr val="2727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72" name="Group 768"/>
            <p:cNvGrpSpPr>
              <a:grpSpLocks/>
            </p:cNvGrpSpPr>
            <p:nvPr/>
          </p:nvGrpSpPr>
          <p:grpSpPr bwMode="auto">
            <a:xfrm>
              <a:off x="4528" y="3043"/>
              <a:ext cx="505" cy="401"/>
              <a:chOff x="4528" y="3043"/>
              <a:chExt cx="505" cy="401"/>
            </a:xfrm>
          </p:grpSpPr>
          <p:sp>
            <p:nvSpPr>
              <p:cNvPr id="56589" name="Freeform 765"/>
              <p:cNvSpPr>
                <a:spLocks/>
              </p:cNvSpPr>
              <p:nvPr/>
            </p:nvSpPr>
            <p:spPr bwMode="auto">
              <a:xfrm>
                <a:off x="4957" y="3043"/>
                <a:ext cx="76" cy="401"/>
              </a:xfrm>
              <a:custGeom>
                <a:avLst/>
                <a:gdLst>
                  <a:gd name="T0" fmla="*/ 0 w 153"/>
                  <a:gd name="T1" fmla="*/ 50 h 803"/>
                  <a:gd name="T2" fmla="*/ 0 w 153"/>
                  <a:gd name="T3" fmla="*/ 9 h 803"/>
                  <a:gd name="T4" fmla="*/ 9 w 153"/>
                  <a:gd name="T5" fmla="*/ 0 h 803"/>
                  <a:gd name="T6" fmla="*/ 9 w 153"/>
                  <a:gd name="T7" fmla="*/ 40 h 803"/>
                  <a:gd name="T8" fmla="*/ 0 w 153"/>
                  <a:gd name="T9" fmla="*/ 50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53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2D2D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90" name="Freeform 766"/>
              <p:cNvSpPr>
                <a:spLocks/>
              </p:cNvSpPr>
              <p:nvPr/>
            </p:nvSpPr>
            <p:spPr bwMode="auto">
              <a:xfrm>
                <a:off x="4528" y="3043"/>
                <a:ext cx="505" cy="76"/>
              </a:xfrm>
              <a:custGeom>
                <a:avLst/>
                <a:gdLst>
                  <a:gd name="T0" fmla="*/ 54 w 1010"/>
                  <a:gd name="T1" fmla="*/ 9 h 154"/>
                  <a:gd name="T2" fmla="*/ 0 w 1010"/>
                  <a:gd name="T3" fmla="*/ 9 h 154"/>
                  <a:gd name="T4" fmla="*/ 10 w 1010"/>
                  <a:gd name="T5" fmla="*/ 0 h 154"/>
                  <a:gd name="T6" fmla="*/ 63 w 1010"/>
                  <a:gd name="T7" fmla="*/ 0 h 154"/>
                  <a:gd name="T8" fmla="*/ 54 w 1010"/>
                  <a:gd name="T9" fmla="*/ 9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0"/>
                  <a:gd name="T16" fmla="*/ 0 h 154"/>
                  <a:gd name="T17" fmla="*/ 1010 w 1010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0" h="154">
                    <a:moveTo>
                      <a:pt x="857" y="15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010" y="0"/>
                    </a:lnTo>
                    <a:lnTo>
                      <a:pt x="857" y="154"/>
                    </a:lnTo>
                    <a:close/>
                  </a:path>
                </a:pathLst>
              </a:custGeom>
              <a:solidFill>
                <a:srgbClr val="1E1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Rectangle 767"/>
              <p:cNvSpPr>
                <a:spLocks noChangeArrowheads="1"/>
              </p:cNvSpPr>
              <p:nvPr/>
            </p:nvSpPr>
            <p:spPr bwMode="auto">
              <a:xfrm>
                <a:off x="4528" y="3119"/>
                <a:ext cx="429" cy="32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grpSp>
          <p:nvGrpSpPr>
            <p:cNvPr id="56473" name="Group 772"/>
            <p:cNvGrpSpPr>
              <a:grpSpLocks/>
            </p:cNvGrpSpPr>
            <p:nvPr/>
          </p:nvGrpSpPr>
          <p:grpSpPr bwMode="auto">
            <a:xfrm>
              <a:off x="3549" y="2682"/>
              <a:ext cx="505" cy="401"/>
              <a:chOff x="3549" y="2682"/>
              <a:chExt cx="505" cy="401"/>
            </a:xfrm>
          </p:grpSpPr>
          <p:sp>
            <p:nvSpPr>
              <p:cNvPr id="56586" name="Freeform 769"/>
              <p:cNvSpPr>
                <a:spLocks/>
              </p:cNvSpPr>
              <p:nvPr/>
            </p:nvSpPr>
            <p:spPr bwMode="auto">
              <a:xfrm>
                <a:off x="3977" y="2682"/>
                <a:ext cx="77" cy="401"/>
              </a:xfrm>
              <a:custGeom>
                <a:avLst/>
                <a:gdLst>
                  <a:gd name="T0" fmla="*/ 0 w 153"/>
                  <a:gd name="T1" fmla="*/ 50 h 803"/>
                  <a:gd name="T2" fmla="*/ 0 w 153"/>
                  <a:gd name="T3" fmla="*/ 9 h 803"/>
                  <a:gd name="T4" fmla="*/ 10 w 153"/>
                  <a:gd name="T5" fmla="*/ 0 h 803"/>
                  <a:gd name="T6" fmla="*/ 10 w 153"/>
                  <a:gd name="T7" fmla="*/ 40 h 803"/>
                  <a:gd name="T8" fmla="*/ 0 w 153"/>
                  <a:gd name="T9" fmla="*/ 50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53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008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7" name="Freeform 770"/>
              <p:cNvSpPr>
                <a:spLocks/>
              </p:cNvSpPr>
              <p:nvPr/>
            </p:nvSpPr>
            <p:spPr bwMode="auto">
              <a:xfrm>
                <a:off x="3549" y="2682"/>
                <a:ext cx="505" cy="76"/>
              </a:xfrm>
              <a:custGeom>
                <a:avLst/>
                <a:gdLst>
                  <a:gd name="T0" fmla="*/ 54 w 1010"/>
                  <a:gd name="T1" fmla="*/ 9 h 154"/>
                  <a:gd name="T2" fmla="*/ 0 w 1010"/>
                  <a:gd name="T3" fmla="*/ 9 h 154"/>
                  <a:gd name="T4" fmla="*/ 10 w 1010"/>
                  <a:gd name="T5" fmla="*/ 0 h 154"/>
                  <a:gd name="T6" fmla="*/ 63 w 1010"/>
                  <a:gd name="T7" fmla="*/ 0 h 154"/>
                  <a:gd name="T8" fmla="*/ 54 w 1010"/>
                  <a:gd name="T9" fmla="*/ 9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0"/>
                  <a:gd name="T16" fmla="*/ 0 h 154"/>
                  <a:gd name="T17" fmla="*/ 1010 w 1010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0" h="154">
                    <a:moveTo>
                      <a:pt x="857" y="15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010" y="0"/>
                    </a:lnTo>
                    <a:lnTo>
                      <a:pt x="857" y="154"/>
                    </a:lnTo>
                    <a:close/>
                  </a:path>
                </a:pathLst>
              </a:custGeom>
              <a:solidFill>
                <a:srgbClr val="005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8" name="Rectangle 771"/>
              <p:cNvSpPr>
                <a:spLocks noChangeArrowheads="1"/>
              </p:cNvSpPr>
              <p:nvPr/>
            </p:nvSpPr>
            <p:spPr bwMode="auto">
              <a:xfrm>
                <a:off x="3549" y="2758"/>
                <a:ext cx="428" cy="325"/>
              </a:xfrm>
              <a:prstGeom prst="rect">
                <a:avLst/>
              </a:prstGeom>
              <a:solidFill>
                <a:srgbClr val="007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74" name="Group 776"/>
            <p:cNvGrpSpPr>
              <a:grpSpLocks/>
            </p:cNvGrpSpPr>
            <p:nvPr/>
          </p:nvGrpSpPr>
          <p:grpSpPr bwMode="auto">
            <a:xfrm>
              <a:off x="4038" y="2682"/>
              <a:ext cx="506" cy="401"/>
              <a:chOff x="4038" y="2682"/>
              <a:chExt cx="506" cy="401"/>
            </a:xfrm>
          </p:grpSpPr>
          <p:sp>
            <p:nvSpPr>
              <p:cNvPr id="56583" name="Freeform 773"/>
              <p:cNvSpPr>
                <a:spLocks/>
              </p:cNvSpPr>
              <p:nvPr/>
            </p:nvSpPr>
            <p:spPr bwMode="auto">
              <a:xfrm>
                <a:off x="4467" y="2682"/>
                <a:ext cx="77" cy="401"/>
              </a:xfrm>
              <a:custGeom>
                <a:avLst/>
                <a:gdLst>
                  <a:gd name="T0" fmla="*/ 0 w 153"/>
                  <a:gd name="T1" fmla="*/ 50 h 803"/>
                  <a:gd name="T2" fmla="*/ 0 w 153"/>
                  <a:gd name="T3" fmla="*/ 9 h 803"/>
                  <a:gd name="T4" fmla="*/ 10 w 153"/>
                  <a:gd name="T5" fmla="*/ 0 h 803"/>
                  <a:gd name="T6" fmla="*/ 10 w 153"/>
                  <a:gd name="T7" fmla="*/ 40 h 803"/>
                  <a:gd name="T8" fmla="*/ 0 w 153"/>
                  <a:gd name="T9" fmla="*/ 50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53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008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4" name="Freeform 774"/>
              <p:cNvSpPr>
                <a:spLocks/>
              </p:cNvSpPr>
              <p:nvPr/>
            </p:nvSpPr>
            <p:spPr bwMode="auto">
              <a:xfrm>
                <a:off x="4038" y="2682"/>
                <a:ext cx="506" cy="76"/>
              </a:xfrm>
              <a:custGeom>
                <a:avLst/>
                <a:gdLst>
                  <a:gd name="T0" fmla="*/ 54 w 1010"/>
                  <a:gd name="T1" fmla="*/ 9 h 154"/>
                  <a:gd name="T2" fmla="*/ 0 w 1010"/>
                  <a:gd name="T3" fmla="*/ 9 h 154"/>
                  <a:gd name="T4" fmla="*/ 10 w 1010"/>
                  <a:gd name="T5" fmla="*/ 0 h 154"/>
                  <a:gd name="T6" fmla="*/ 64 w 1010"/>
                  <a:gd name="T7" fmla="*/ 0 h 154"/>
                  <a:gd name="T8" fmla="*/ 54 w 1010"/>
                  <a:gd name="T9" fmla="*/ 9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0"/>
                  <a:gd name="T16" fmla="*/ 0 h 154"/>
                  <a:gd name="T17" fmla="*/ 1010 w 1010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0" h="154">
                    <a:moveTo>
                      <a:pt x="857" y="15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010" y="0"/>
                    </a:lnTo>
                    <a:lnTo>
                      <a:pt x="857" y="154"/>
                    </a:lnTo>
                    <a:close/>
                  </a:path>
                </a:pathLst>
              </a:custGeom>
              <a:solidFill>
                <a:srgbClr val="005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5" name="Rectangle 775"/>
              <p:cNvSpPr>
                <a:spLocks noChangeArrowheads="1"/>
              </p:cNvSpPr>
              <p:nvPr/>
            </p:nvSpPr>
            <p:spPr bwMode="auto">
              <a:xfrm>
                <a:off x="4038" y="2758"/>
                <a:ext cx="429" cy="325"/>
              </a:xfrm>
              <a:prstGeom prst="rect">
                <a:avLst/>
              </a:prstGeom>
              <a:solidFill>
                <a:srgbClr val="007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75" name="Group 780"/>
            <p:cNvGrpSpPr>
              <a:grpSpLocks/>
            </p:cNvGrpSpPr>
            <p:nvPr/>
          </p:nvGrpSpPr>
          <p:grpSpPr bwMode="auto">
            <a:xfrm>
              <a:off x="4528" y="2682"/>
              <a:ext cx="505" cy="401"/>
              <a:chOff x="4528" y="2682"/>
              <a:chExt cx="505" cy="401"/>
            </a:xfrm>
          </p:grpSpPr>
          <p:sp>
            <p:nvSpPr>
              <p:cNvPr id="56580" name="Freeform 777"/>
              <p:cNvSpPr>
                <a:spLocks/>
              </p:cNvSpPr>
              <p:nvPr/>
            </p:nvSpPr>
            <p:spPr bwMode="auto">
              <a:xfrm>
                <a:off x="4957" y="2682"/>
                <a:ext cx="76" cy="401"/>
              </a:xfrm>
              <a:custGeom>
                <a:avLst/>
                <a:gdLst>
                  <a:gd name="T0" fmla="*/ 0 w 153"/>
                  <a:gd name="T1" fmla="*/ 50 h 803"/>
                  <a:gd name="T2" fmla="*/ 0 w 153"/>
                  <a:gd name="T3" fmla="*/ 9 h 803"/>
                  <a:gd name="T4" fmla="*/ 9 w 153"/>
                  <a:gd name="T5" fmla="*/ 0 h 803"/>
                  <a:gd name="T6" fmla="*/ 9 w 153"/>
                  <a:gd name="T7" fmla="*/ 40 h 803"/>
                  <a:gd name="T8" fmla="*/ 0 w 153"/>
                  <a:gd name="T9" fmla="*/ 50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53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008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1" name="Freeform 778"/>
              <p:cNvSpPr>
                <a:spLocks/>
              </p:cNvSpPr>
              <p:nvPr/>
            </p:nvSpPr>
            <p:spPr bwMode="auto">
              <a:xfrm>
                <a:off x="4528" y="2682"/>
                <a:ext cx="505" cy="76"/>
              </a:xfrm>
              <a:custGeom>
                <a:avLst/>
                <a:gdLst>
                  <a:gd name="T0" fmla="*/ 54 w 1010"/>
                  <a:gd name="T1" fmla="*/ 9 h 154"/>
                  <a:gd name="T2" fmla="*/ 0 w 1010"/>
                  <a:gd name="T3" fmla="*/ 9 h 154"/>
                  <a:gd name="T4" fmla="*/ 10 w 1010"/>
                  <a:gd name="T5" fmla="*/ 0 h 154"/>
                  <a:gd name="T6" fmla="*/ 63 w 1010"/>
                  <a:gd name="T7" fmla="*/ 0 h 154"/>
                  <a:gd name="T8" fmla="*/ 54 w 1010"/>
                  <a:gd name="T9" fmla="*/ 9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0"/>
                  <a:gd name="T16" fmla="*/ 0 h 154"/>
                  <a:gd name="T17" fmla="*/ 1010 w 1010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0" h="154">
                    <a:moveTo>
                      <a:pt x="857" y="15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010" y="0"/>
                    </a:lnTo>
                    <a:lnTo>
                      <a:pt x="857" y="154"/>
                    </a:lnTo>
                    <a:close/>
                  </a:path>
                </a:pathLst>
              </a:custGeom>
              <a:solidFill>
                <a:srgbClr val="005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82" name="Rectangle 779"/>
              <p:cNvSpPr>
                <a:spLocks noChangeArrowheads="1"/>
              </p:cNvSpPr>
              <p:nvPr/>
            </p:nvSpPr>
            <p:spPr bwMode="auto">
              <a:xfrm>
                <a:off x="4528" y="2758"/>
                <a:ext cx="429" cy="325"/>
              </a:xfrm>
              <a:prstGeom prst="rect">
                <a:avLst/>
              </a:prstGeom>
              <a:solidFill>
                <a:srgbClr val="007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76" name="Group 784"/>
            <p:cNvGrpSpPr>
              <a:grpSpLocks/>
            </p:cNvGrpSpPr>
            <p:nvPr/>
          </p:nvGrpSpPr>
          <p:grpSpPr bwMode="auto">
            <a:xfrm>
              <a:off x="3549" y="2682"/>
              <a:ext cx="505" cy="401"/>
              <a:chOff x="3549" y="2682"/>
              <a:chExt cx="505" cy="401"/>
            </a:xfrm>
          </p:grpSpPr>
          <p:sp>
            <p:nvSpPr>
              <p:cNvPr id="56577" name="Freeform 781"/>
              <p:cNvSpPr>
                <a:spLocks/>
              </p:cNvSpPr>
              <p:nvPr/>
            </p:nvSpPr>
            <p:spPr bwMode="auto">
              <a:xfrm>
                <a:off x="3977" y="2682"/>
                <a:ext cx="77" cy="401"/>
              </a:xfrm>
              <a:custGeom>
                <a:avLst/>
                <a:gdLst>
                  <a:gd name="T0" fmla="*/ 0 w 153"/>
                  <a:gd name="T1" fmla="*/ 50 h 803"/>
                  <a:gd name="T2" fmla="*/ 0 w 153"/>
                  <a:gd name="T3" fmla="*/ 9 h 803"/>
                  <a:gd name="T4" fmla="*/ 10 w 153"/>
                  <a:gd name="T5" fmla="*/ 0 h 803"/>
                  <a:gd name="T6" fmla="*/ 10 w 153"/>
                  <a:gd name="T7" fmla="*/ 40 h 803"/>
                  <a:gd name="T8" fmla="*/ 0 w 153"/>
                  <a:gd name="T9" fmla="*/ 50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53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008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8" name="Freeform 782"/>
              <p:cNvSpPr>
                <a:spLocks/>
              </p:cNvSpPr>
              <p:nvPr/>
            </p:nvSpPr>
            <p:spPr bwMode="auto">
              <a:xfrm>
                <a:off x="3549" y="2682"/>
                <a:ext cx="505" cy="76"/>
              </a:xfrm>
              <a:custGeom>
                <a:avLst/>
                <a:gdLst>
                  <a:gd name="T0" fmla="*/ 54 w 1010"/>
                  <a:gd name="T1" fmla="*/ 9 h 154"/>
                  <a:gd name="T2" fmla="*/ 0 w 1010"/>
                  <a:gd name="T3" fmla="*/ 9 h 154"/>
                  <a:gd name="T4" fmla="*/ 10 w 1010"/>
                  <a:gd name="T5" fmla="*/ 0 h 154"/>
                  <a:gd name="T6" fmla="*/ 63 w 1010"/>
                  <a:gd name="T7" fmla="*/ 0 h 154"/>
                  <a:gd name="T8" fmla="*/ 54 w 1010"/>
                  <a:gd name="T9" fmla="*/ 9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0"/>
                  <a:gd name="T16" fmla="*/ 0 h 154"/>
                  <a:gd name="T17" fmla="*/ 1010 w 1010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0" h="154">
                    <a:moveTo>
                      <a:pt x="857" y="15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010" y="0"/>
                    </a:lnTo>
                    <a:lnTo>
                      <a:pt x="857" y="154"/>
                    </a:lnTo>
                    <a:close/>
                  </a:path>
                </a:pathLst>
              </a:custGeom>
              <a:solidFill>
                <a:srgbClr val="005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9" name="Rectangle 783"/>
              <p:cNvSpPr>
                <a:spLocks noChangeArrowheads="1"/>
              </p:cNvSpPr>
              <p:nvPr/>
            </p:nvSpPr>
            <p:spPr bwMode="auto">
              <a:xfrm>
                <a:off x="3549" y="2758"/>
                <a:ext cx="428" cy="325"/>
              </a:xfrm>
              <a:prstGeom prst="rect">
                <a:avLst/>
              </a:prstGeom>
              <a:solidFill>
                <a:srgbClr val="007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77" name="Group 788"/>
            <p:cNvGrpSpPr>
              <a:grpSpLocks/>
            </p:cNvGrpSpPr>
            <p:nvPr/>
          </p:nvGrpSpPr>
          <p:grpSpPr bwMode="auto">
            <a:xfrm>
              <a:off x="4038" y="2682"/>
              <a:ext cx="506" cy="401"/>
              <a:chOff x="4038" y="2682"/>
              <a:chExt cx="506" cy="401"/>
            </a:xfrm>
          </p:grpSpPr>
          <p:sp>
            <p:nvSpPr>
              <p:cNvPr id="56574" name="Freeform 785"/>
              <p:cNvSpPr>
                <a:spLocks/>
              </p:cNvSpPr>
              <p:nvPr/>
            </p:nvSpPr>
            <p:spPr bwMode="auto">
              <a:xfrm>
                <a:off x="4467" y="2682"/>
                <a:ext cx="77" cy="401"/>
              </a:xfrm>
              <a:custGeom>
                <a:avLst/>
                <a:gdLst>
                  <a:gd name="T0" fmla="*/ 0 w 153"/>
                  <a:gd name="T1" fmla="*/ 50 h 803"/>
                  <a:gd name="T2" fmla="*/ 0 w 153"/>
                  <a:gd name="T3" fmla="*/ 9 h 803"/>
                  <a:gd name="T4" fmla="*/ 10 w 153"/>
                  <a:gd name="T5" fmla="*/ 0 h 803"/>
                  <a:gd name="T6" fmla="*/ 10 w 153"/>
                  <a:gd name="T7" fmla="*/ 40 h 803"/>
                  <a:gd name="T8" fmla="*/ 0 w 153"/>
                  <a:gd name="T9" fmla="*/ 50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53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008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5" name="Freeform 786"/>
              <p:cNvSpPr>
                <a:spLocks/>
              </p:cNvSpPr>
              <p:nvPr/>
            </p:nvSpPr>
            <p:spPr bwMode="auto">
              <a:xfrm>
                <a:off x="4038" y="2682"/>
                <a:ext cx="506" cy="76"/>
              </a:xfrm>
              <a:custGeom>
                <a:avLst/>
                <a:gdLst>
                  <a:gd name="T0" fmla="*/ 54 w 1010"/>
                  <a:gd name="T1" fmla="*/ 9 h 154"/>
                  <a:gd name="T2" fmla="*/ 0 w 1010"/>
                  <a:gd name="T3" fmla="*/ 9 h 154"/>
                  <a:gd name="T4" fmla="*/ 10 w 1010"/>
                  <a:gd name="T5" fmla="*/ 0 h 154"/>
                  <a:gd name="T6" fmla="*/ 64 w 1010"/>
                  <a:gd name="T7" fmla="*/ 0 h 154"/>
                  <a:gd name="T8" fmla="*/ 54 w 1010"/>
                  <a:gd name="T9" fmla="*/ 9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0"/>
                  <a:gd name="T16" fmla="*/ 0 h 154"/>
                  <a:gd name="T17" fmla="*/ 1010 w 1010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0" h="154">
                    <a:moveTo>
                      <a:pt x="857" y="15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010" y="0"/>
                    </a:lnTo>
                    <a:lnTo>
                      <a:pt x="857" y="154"/>
                    </a:lnTo>
                    <a:close/>
                  </a:path>
                </a:pathLst>
              </a:custGeom>
              <a:solidFill>
                <a:srgbClr val="005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6" name="Rectangle 787"/>
              <p:cNvSpPr>
                <a:spLocks noChangeArrowheads="1"/>
              </p:cNvSpPr>
              <p:nvPr/>
            </p:nvSpPr>
            <p:spPr bwMode="auto">
              <a:xfrm>
                <a:off x="4038" y="2758"/>
                <a:ext cx="429" cy="325"/>
              </a:xfrm>
              <a:prstGeom prst="rect">
                <a:avLst/>
              </a:prstGeom>
              <a:solidFill>
                <a:srgbClr val="007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78" name="Group 792"/>
            <p:cNvGrpSpPr>
              <a:grpSpLocks/>
            </p:cNvGrpSpPr>
            <p:nvPr/>
          </p:nvGrpSpPr>
          <p:grpSpPr bwMode="auto">
            <a:xfrm>
              <a:off x="4528" y="2682"/>
              <a:ext cx="505" cy="401"/>
              <a:chOff x="4528" y="2682"/>
              <a:chExt cx="505" cy="401"/>
            </a:xfrm>
          </p:grpSpPr>
          <p:sp>
            <p:nvSpPr>
              <p:cNvPr id="56571" name="Freeform 789"/>
              <p:cNvSpPr>
                <a:spLocks/>
              </p:cNvSpPr>
              <p:nvPr/>
            </p:nvSpPr>
            <p:spPr bwMode="auto">
              <a:xfrm>
                <a:off x="4957" y="2682"/>
                <a:ext cx="76" cy="401"/>
              </a:xfrm>
              <a:custGeom>
                <a:avLst/>
                <a:gdLst>
                  <a:gd name="T0" fmla="*/ 0 w 153"/>
                  <a:gd name="T1" fmla="*/ 50 h 803"/>
                  <a:gd name="T2" fmla="*/ 0 w 153"/>
                  <a:gd name="T3" fmla="*/ 9 h 803"/>
                  <a:gd name="T4" fmla="*/ 9 w 153"/>
                  <a:gd name="T5" fmla="*/ 0 h 803"/>
                  <a:gd name="T6" fmla="*/ 9 w 153"/>
                  <a:gd name="T7" fmla="*/ 40 h 803"/>
                  <a:gd name="T8" fmla="*/ 0 w 153"/>
                  <a:gd name="T9" fmla="*/ 50 h 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3"/>
                  <a:gd name="T17" fmla="*/ 153 w 153"/>
                  <a:gd name="T18" fmla="*/ 803 h 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3">
                    <a:moveTo>
                      <a:pt x="0" y="803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53" y="650"/>
                    </a:lnTo>
                    <a:lnTo>
                      <a:pt x="0" y="803"/>
                    </a:lnTo>
                    <a:close/>
                  </a:path>
                </a:pathLst>
              </a:custGeom>
              <a:solidFill>
                <a:srgbClr val="008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2" name="Freeform 790"/>
              <p:cNvSpPr>
                <a:spLocks/>
              </p:cNvSpPr>
              <p:nvPr/>
            </p:nvSpPr>
            <p:spPr bwMode="auto">
              <a:xfrm>
                <a:off x="4528" y="2682"/>
                <a:ext cx="505" cy="76"/>
              </a:xfrm>
              <a:custGeom>
                <a:avLst/>
                <a:gdLst>
                  <a:gd name="T0" fmla="*/ 54 w 1010"/>
                  <a:gd name="T1" fmla="*/ 9 h 154"/>
                  <a:gd name="T2" fmla="*/ 0 w 1010"/>
                  <a:gd name="T3" fmla="*/ 9 h 154"/>
                  <a:gd name="T4" fmla="*/ 10 w 1010"/>
                  <a:gd name="T5" fmla="*/ 0 h 154"/>
                  <a:gd name="T6" fmla="*/ 63 w 1010"/>
                  <a:gd name="T7" fmla="*/ 0 h 154"/>
                  <a:gd name="T8" fmla="*/ 54 w 1010"/>
                  <a:gd name="T9" fmla="*/ 9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0"/>
                  <a:gd name="T16" fmla="*/ 0 h 154"/>
                  <a:gd name="T17" fmla="*/ 1010 w 1010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0" h="154">
                    <a:moveTo>
                      <a:pt x="857" y="15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010" y="0"/>
                    </a:lnTo>
                    <a:lnTo>
                      <a:pt x="857" y="154"/>
                    </a:lnTo>
                    <a:close/>
                  </a:path>
                </a:pathLst>
              </a:custGeom>
              <a:solidFill>
                <a:srgbClr val="005B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3" name="Rectangle 791"/>
              <p:cNvSpPr>
                <a:spLocks noChangeArrowheads="1"/>
              </p:cNvSpPr>
              <p:nvPr/>
            </p:nvSpPr>
            <p:spPr bwMode="auto">
              <a:xfrm>
                <a:off x="4528" y="2758"/>
                <a:ext cx="429" cy="325"/>
              </a:xfrm>
              <a:prstGeom prst="rect">
                <a:avLst/>
              </a:prstGeom>
              <a:solidFill>
                <a:srgbClr val="007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79" name="Group 796"/>
            <p:cNvGrpSpPr>
              <a:grpSpLocks/>
            </p:cNvGrpSpPr>
            <p:nvPr/>
          </p:nvGrpSpPr>
          <p:grpSpPr bwMode="auto">
            <a:xfrm>
              <a:off x="3549" y="2321"/>
              <a:ext cx="505" cy="401"/>
              <a:chOff x="3549" y="2321"/>
              <a:chExt cx="505" cy="401"/>
            </a:xfrm>
          </p:grpSpPr>
          <p:sp>
            <p:nvSpPr>
              <p:cNvPr id="56568" name="Freeform 793"/>
              <p:cNvSpPr>
                <a:spLocks/>
              </p:cNvSpPr>
              <p:nvPr/>
            </p:nvSpPr>
            <p:spPr bwMode="auto">
              <a:xfrm>
                <a:off x="3977" y="2321"/>
                <a:ext cx="77" cy="401"/>
              </a:xfrm>
              <a:custGeom>
                <a:avLst/>
                <a:gdLst>
                  <a:gd name="T0" fmla="*/ 0 w 153"/>
                  <a:gd name="T1" fmla="*/ 50 h 804"/>
                  <a:gd name="T2" fmla="*/ 0 w 153"/>
                  <a:gd name="T3" fmla="*/ 9 h 804"/>
                  <a:gd name="T4" fmla="*/ 10 w 153"/>
                  <a:gd name="T5" fmla="*/ 0 h 804"/>
                  <a:gd name="T6" fmla="*/ 10 w 153"/>
                  <a:gd name="T7" fmla="*/ 40 h 804"/>
                  <a:gd name="T8" fmla="*/ 0 w 153"/>
                  <a:gd name="T9" fmla="*/ 50 h 8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4"/>
                  <a:gd name="T17" fmla="*/ 153 w 153"/>
                  <a:gd name="T18" fmla="*/ 804 h 8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4">
                    <a:moveTo>
                      <a:pt x="0" y="80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53" y="650"/>
                    </a:lnTo>
                    <a:lnTo>
                      <a:pt x="0" y="804"/>
                    </a:lnTo>
                    <a:close/>
                  </a:path>
                </a:pathLst>
              </a:custGeom>
              <a:solidFill>
                <a:srgbClr val="5A87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9" name="Freeform 794"/>
              <p:cNvSpPr>
                <a:spLocks/>
              </p:cNvSpPr>
              <p:nvPr/>
            </p:nvSpPr>
            <p:spPr bwMode="auto">
              <a:xfrm>
                <a:off x="3549" y="2321"/>
                <a:ext cx="505" cy="76"/>
              </a:xfrm>
              <a:custGeom>
                <a:avLst/>
                <a:gdLst>
                  <a:gd name="T0" fmla="*/ 54 w 1010"/>
                  <a:gd name="T1" fmla="*/ 9 h 154"/>
                  <a:gd name="T2" fmla="*/ 0 w 1010"/>
                  <a:gd name="T3" fmla="*/ 9 h 154"/>
                  <a:gd name="T4" fmla="*/ 10 w 1010"/>
                  <a:gd name="T5" fmla="*/ 0 h 154"/>
                  <a:gd name="T6" fmla="*/ 63 w 1010"/>
                  <a:gd name="T7" fmla="*/ 0 h 154"/>
                  <a:gd name="T8" fmla="*/ 54 w 1010"/>
                  <a:gd name="T9" fmla="*/ 9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0"/>
                  <a:gd name="T16" fmla="*/ 0 h 154"/>
                  <a:gd name="T17" fmla="*/ 1010 w 1010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0" h="154">
                    <a:moveTo>
                      <a:pt x="857" y="15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010" y="0"/>
                    </a:lnTo>
                    <a:lnTo>
                      <a:pt x="857" y="154"/>
                    </a:lnTo>
                    <a:close/>
                  </a:path>
                </a:pathLst>
              </a:custGeom>
              <a:solidFill>
                <a:srgbClr val="3C5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70" name="Rectangle 795"/>
              <p:cNvSpPr>
                <a:spLocks noChangeArrowheads="1"/>
              </p:cNvSpPr>
              <p:nvPr/>
            </p:nvSpPr>
            <p:spPr bwMode="auto">
              <a:xfrm>
                <a:off x="3549" y="2397"/>
                <a:ext cx="428" cy="325"/>
              </a:xfrm>
              <a:prstGeom prst="rect">
                <a:avLst/>
              </a:prstGeom>
              <a:solidFill>
                <a:srgbClr val="4E7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80" name="Group 800"/>
            <p:cNvGrpSpPr>
              <a:grpSpLocks/>
            </p:cNvGrpSpPr>
            <p:nvPr/>
          </p:nvGrpSpPr>
          <p:grpSpPr bwMode="auto">
            <a:xfrm>
              <a:off x="4038" y="2321"/>
              <a:ext cx="506" cy="401"/>
              <a:chOff x="4038" y="2321"/>
              <a:chExt cx="506" cy="401"/>
            </a:xfrm>
          </p:grpSpPr>
          <p:sp>
            <p:nvSpPr>
              <p:cNvPr id="56565" name="Freeform 797"/>
              <p:cNvSpPr>
                <a:spLocks/>
              </p:cNvSpPr>
              <p:nvPr/>
            </p:nvSpPr>
            <p:spPr bwMode="auto">
              <a:xfrm>
                <a:off x="4467" y="2321"/>
                <a:ext cx="77" cy="401"/>
              </a:xfrm>
              <a:custGeom>
                <a:avLst/>
                <a:gdLst>
                  <a:gd name="T0" fmla="*/ 0 w 153"/>
                  <a:gd name="T1" fmla="*/ 50 h 804"/>
                  <a:gd name="T2" fmla="*/ 0 w 153"/>
                  <a:gd name="T3" fmla="*/ 9 h 804"/>
                  <a:gd name="T4" fmla="*/ 10 w 153"/>
                  <a:gd name="T5" fmla="*/ 0 h 804"/>
                  <a:gd name="T6" fmla="*/ 10 w 153"/>
                  <a:gd name="T7" fmla="*/ 40 h 804"/>
                  <a:gd name="T8" fmla="*/ 0 w 153"/>
                  <a:gd name="T9" fmla="*/ 50 h 8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4"/>
                  <a:gd name="T17" fmla="*/ 153 w 153"/>
                  <a:gd name="T18" fmla="*/ 804 h 8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4">
                    <a:moveTo>
                      <a:pt x="0" y="80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53" y="650"/>
                    </a:lnTo>
                    <a:lnTo>
                      <a:pt x="0" y="804"/>
                    </a:lnTo>
                    <a:close/>
                  </a:path>
                </a:pathLst>
              </a:custGeom>
              <a:solidFill>
                <a:srgbClr val="5A87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6" name="Freeform 798"/>
              <p:cNvSpPr>
                <a:spLocks/>
              </p:cNvSpPr>
              <p:nvPr/>
            </p:nvSpPr>
            <p:spPr bwMode="auto">
              <a:xfrm>
                <a:off x="4038" y="2321"/>
                <a:ext cx="506" cy="76"/>
              </a:xfrm>
              <a:custGeom>
                <a:avLst/>
                <a:gdLst>
                  <a:gd name="T0" fmla="*/ 54 w 1010"/>
                  <a:gd name="T1" fmla="*/ 9 h 154"/>
                  <a:gd name="T2" fmla="*/ 0 w 1010"/>
                  <a:gd name="T3" fmla="*/ 9 h 154"/>
                  <a:gd name="T4" fmla="*/ 10 w 1010"/>
                  <a:gd name="T5" fmla="*/ 0 h 154"/>
                  <a:gd name="T6" fmla="*/ 64 w 1010"/>
                  <a:gd name="T7" fmla="*/ 0 h 154"/>
                  <a:gd name="T8" fmla="*/ 54 w 1010"/>
                  <a:gd name="T9" fmla="*/ 9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0"/>
                  <a:gd name="T16" fmla="*/ 0 h 154"/>
                  <a:gd name="T17" fmla="*/ 1010 w 1010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0" h="154">
                    <a:moveTo>
                      <a:pt x="857" y="15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010" y="0"/>
                    </a:lnTo>
                    <a:lnTo>
                      <a:pt x="857" y="154"/>
                    </a:lnTo>
                    <a:close/>
                  </a:path>
                </a:pathLst>
              </a:custGeom>
              <a:solidFill>
                <a:srgbClr val="3C5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7" name="Rectangle 799"/>
              <p:cNvSpPr>
                <a:spLocks noChangeArrowheads="1"/>
              </p:cNvSpPr>
              <p:nvPr/>
            </p:nvSpPr>
            <p:spPr bwMode="auto">
              <a:xfrm>
                <a:off x="4038" y="2397"/>
                <a:ext cx="429" cy="325"/>
              </a:xfrm>
              <a:prstGeom prst="rect">
                <a:avLst/>
              </a:prstGeom>
              <a:solidFill>
                <a:srgbClr val="4E7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81" name="Group 804"/>
            <p:cNvGrpSpPr>
              <a:grpSpLocks/>
            </p:cNvGrpSpPr>
            <p:nvPr/>
          </p:nvGrpSpPr>
          <p:grpSpPr bwMode="auto">
            <a:xfrm>
              <a:off x="4528" y="2321"/>
              <a:ext cx="505" cy="401"/>
              <a:chOff x="4528" y="2321"/>
              <a:chExt cx="505" cy="401"/>
            </a:xfrm>
          </p:grpSpPr>
          <p:sp>
            <p:nvSpPr>
              <p:cNvPr id="56562" name="Freeform 801"/>
              <p:cNvSpPr>
                <a:spLocks/>
              </p:cNvSpPr>
              <p:nvPr/>
            </p:nvSpPr>
            <p:spPr bwMode="auto">
              <a:xfrm>
                <a:off x="4957" y="2321"/>
                <a:ext cx="76" cy="401"/>
              </a:xfrm>
              <a:custGeom>
                <a:avLst/>
                <a:gdLst>
                  <a:gd name="T0" fmla="*/ 0 w 153"/>
                  <a:gd name="T1" fmla="*/ 50 h 804"/>
                  <a:gd name="T2" fmla="*/ 0 w 153"/>
                  <a:gd name="T3" fmla="*/ 9 h 804"/>
                  <a:gd name="T4" fmla="*/ 9 w 153"/>
                  <a:gd name="T5" fmla="*/ 0 h 804"/>
                  <a:gd name="T6" fmla="*/ 9 w 153"/>
                  <a:gd name="T7" fmla="*/ 40 h 804"/>
                  <a:gd name="T8" fmla="*/ 0 w 153"/>
                  <a:gd name="T9" fmla="*/ 50 h 8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4"/>
                  <a:gd name="T17" fmla="*/ 153 w 153"/>
                  <a:gd name="T18" fmla="*/ 804 h 8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4">
                    <a:moveTo>
                      <a:pt x="0" y="80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53" y="650"/>
                    </a:lnTo>
                    <a:lnTo>
                      <a:pt x="0" y="804"/>
                    </a:lnTo>
                    <a:close/>
                  </a:path>
                </a:pathLst>
              </a:custGeom>
              <a:solidFill>
                <a:srgbClr val="5A87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3" name="Freeform 802"/>
              <p:cNvSpPr>
                <a:spLocks/>
              </p:cNvSpPr>
              <p:nvPr/>
            </p:nvSpPr>
            <p:spPr bwMode="auto">
              <a:xfrm>
                <a:off x="4528" y="2321"/>
                <a:ext cx="505" cy="76"/>
              </a:xfrm>
              <a:custGeom>
                <a:avLst/>
                <a:gdLst>
                  <a:gd name="T0" fmla="*/ 54 w 1010"/>
                  <a:gd name="T1" fmla="*/ 9 h 154"/>
                  <a:gd name="T2" fmla="*/ 0 w 1010"/>
                  <a:gd name="T3" fmla="*/ 9 h 154"/>
                  <a:gd name="T4" fmla="*/ 10 w 1010"/>
                  <a:gd name="T5" fmla="*/ 0 h 154"/>
                  <a:gd name="T6" fmla="*/ 63 w 1010"/>
                  <a:gd name="T7" fmla="*/ 0 h 154"/>
                  <a:gd name="T8" fmla="*/ 54 w 1010"/>
                  <a:gd name="T9" fmla="*/ 9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0"/>
                  <a:gd name="T16" fmla="*/ 0 h 154"/>
                  <a:gd name="T17" fmla="*/ 1010 w 1010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0" h="154">
                    <a:moveTo>
                      <a:pt x="857" y="15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010" y="0"/>
                    </a:lnTo>
                    <a:lnTo>
                      <a:pt x="857" y="154"/>
                    </a:lnTo>
                    <a:close/>
                  </a:path>
                </a:pathLst>
              </a:custGeom>
              <a:solidFill>
                <a:srgbClr val="3C5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4" name="Rectangle 803"/>
              <p:cNvSpPr>
                <a:spLocks noChangeArrowheads="1"/>
              </p:cNvSpPr>
              <p:nvPr/>
            </p:nvSpPr>
            <p:spPr bwMode="auto">
              <a:xfrm>
                <a:off x="4528" y="2397"/>
                <a:ext cx="429" cy="325"/>
              </a:xfrm>
              <a:prstGeom prst="rect">
                <a:avLst/>
              </a:prstGeom>
              <a:solidFill>
                <a:srgbClr val="4E7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82" name="Group 808"/>
            <p:cNvGrpSpPr>
              <a:grpSpLocks/>
            </p:cNvGrpSpPr>
            <p:nvPr/>
          </p:nvGrpSpPr>
          <p:grpSpPr bwMode="auto">
            <a:xfrm>
              <a:off x="3549" y="2321"/>
              <a:ext cx="505" cy="401"/>
              <a:chOff x="3549" y="2321"/>
              <a:chExt cx="505" cy="401"/>
            </a:xfrm>
          </p:grpSpPr>
          <p:sp>
            <p:nvSpPr>
              <p:cNvPr id="56559" name="Freeform 805"/>
              <p:cNvSpPr>
                <a:spLocks/>
              </p:cNvSpPr>
              <p:nvPr/>
            </p:nvSpPr>
            <p:spPr bwMode="auto">
              <a:xfrm>
                <a:off x="3977" y="2321"/>
                <a:ext cx="77" cy="401"/>
              </a:xfrm>
              <a:custGeom>
                <a:avLst/>
                <a:gdLst>
                  <a:gd name="T0" fmla="*/ 0 w 153"/>
                  <a:gd name="T1" fmla="*/ 50 h 804"/>
                  <a:gd name="T2" fmla="*/ 0 w 153"/>
                  <a:gd name="T3" fmla="*/ 9 h 804"/>
                  <a:gd name="T4" fmla="*/ 10 w 153"/>
                  <a:gd name="T5" fmla="*/ 0 h 804"/>
                  <a:gd name="T6" fmla="*/ 10 w 153"/>
                  <a:gd name="T7" fmla="*/ 40 h 804"/>
                  <a:gd name="T8" fmla="*/ 0 w 153"/>
                  <a:gd name="T9" fmla="*/ 50 h 8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4"/>
                  <a:gd name="T17" fmla="*/ 153 w 153"/>
                  <a:gd name="T18" fmla="*/ 804 h 8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4">
                    <a:moveTo>
                      <a:pt x="0" y="80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53" y="650"/>
                    </a:lnTo>
                    <a:lnTo>
                      <a:pt x="0" y="804"/>
                    </a:lnTo>
                    <a:close/>
                  </a:path>
                </a:pathLst>
              </a:custGeom>
              <a:solidFill>
                <a:srgbClr val="5A87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0" name="Freeform 806"/>
              <p:cNvSpPr>
                <a:spLocks/>
              </p:cNvSpPr>
              <p:nvPr/>
            </p:nvSpPr>
            <p:spPr bwMode="auto">
              <a:xfrm>
                <a:off x="3549" y="2321"/>
                <a:ext cx="505" cy="76"/>
              </a:xfrm>
              <a:custGeom>
                <a:avLst/>
                <a:gdLst>
                  <a:gd name="T0" fmla="*/ 54 w 1010"/>
                  <a:gd name="T1" fmla="*/ 9 h 154"/>
                  <a:gd name="T2" fmla="*/ 0 w 1010"/>
                  <a:gd name="T3" fmla="*/ 9 h 154"/>
                  <a:gd name="T4" fmla="*/ 10 w 1010"/>
                  <a:gd name="T5" fmla="*/ 0 h 154"/>
                  <a:gd name="T6" fmla="*/ 63 w 1010"/>
                  <a:gd name="T7" fmla="*/ 0 h 154"/>
                  <a:gd name="T8" fmla="*/ 54 w 1010"/>
                  <a:gd name="T9" fmla="*/ 9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0"/>
                  <a:gd name="T16" fmla="*/ 0 h 154"/>
                  <a:gd name="T17" fmla="*/ 1010 w 1010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0" h="154">
                    <a:moveTo>
                      <a:pt x="857" y="15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010" y="0"/>
                    </a:lnTo>
                    <a:lnTo>
                      <a:pt x="857" y="154"/>
                    </a:lnTo>
                    <a:close/>
                  </a:path>
                </a:pathLst>
              </a:custGeom>
              <a:solidFill>
                <a:srgbClr val="3C5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61" name="Rectangle 807"/>
              <p:cNvSpPr>
                <a:spLocks noChangeArrowheads="1"/>
              </p:cNvSpPr>
              <p:nvPr/>
            </p:nvSpPr>
            <p:spPr bwMode="auto">
              <a:xfrm>
                <a:off x="3549" y="2397"/>
                <a:ext cx="428" cy="325"/>
              </a:xfrm>
              <a:prstGeom prst="rect">
                <a:avLst/>
              </a:prstGeom>
              <a:solidFill>
                <a:srgbClr val="4E7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83" name="Group 812"/>
            <p:cNvGrpSpPr>
              <a:grpSpLocks/>
            </p:cNvGrpSpPr>
            <p:nvPr/>
          </p:nvGrpSpPr>
          <p:grpSpPr bwMode="auto">
            <a:xfrm>
              <a:off x="4038" y="2321"/>
              <a:ext cx="506" cy="401"/>
              <a:chOff x="4038" y="2321"/>
              <a:chExt cx="506" cy="401"/>
            </a:xfrm>
          </p:grpSpPr>
          <p:sp>
            <p:nvSpPr>
              <p:cNvPr id="56556" name="Freeform 809"/>
              <p:cNvSpPr>
                <a:spLocks/>
              </p:cNvSpPr>
              <p:nvPr/>
            </p:nvSpPr>
            <p:spPr bwMode="auto">
              <a:xfrm>
                <a:off x="4467" y="2321"/>
                <a:ext cx="77" cy="401"/>
              </a:xfrm>
              <a:custGeom>
                <a:avLst/>
                <a:gdLst>
                  <a:gd name="T0" fmla="*/ 0 w 153"/>
                  <a:gd name="T1" fmla="*/ 50 h 804"/>
                  <a:gd name="T2" fmla="*/ 0 w 153"/>
                  <a:gd name="T3" fmla="*/ 9 h 804"/>
                  <a:gd name="T4" fmla="*/ 10 w 153"/>
                  <a:gd name="T5" fmla="*/ 0 h 804"/>
                  <a:gd name="T6" fmla="*/ 10 w 153"/>
                  <a:gd name="T7" fmla="*/ 40 h 804"/>
                  <a:gd name="T8" fmla="*/ 0 w 153"/>
                  <a:gd name="T9" fmla="*/ 50 h 8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4"/>
                  <a:gd name="T17" fmla="*/ 153 w 153"/>
                  <a:gd name="T18" fmla="*/ 804 h 8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4">
                    <a:moveTo>
                      <a:pt x="0" y="80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53" y="650"/>
                    </a:lnTo>
                    <a:lnTo>
                      <a:pt x="0" y="804"/>
                    </a:lnTo>
                    <a:close/>
                  </a:path>
                </a:pathLst>
              </a:custGeom>
              <a:solidFill>
                <a:srgbClr val="5A87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7" name="Freeform 810"/>
              <p:cNvSpPr>
                <a:spLocks/>
              </p:cNvSpPr>
              <p:nvPr/>
            </p:nvSpPr>
            <p:spPr bwMode="auto">
              <a:xfrm>
                <a:off x="4038" y="2321"/>
                <a:ext cx="506" cy="76"/>
              </a:xfrm>
              <a:custGeom>
                <a:avLst/>
                <a:gdLst>
                  <a:gd name="T0" fmla="*/ 54 w 1010"/>
                  <a:gd name="T1" fmla="*/ 9 h 154"/>
                  <a:gd name="T2" fmla="*/ 0 w 1010"/>
                  <a:gd name="T3" fmla="*/ 9 h 154"/>
                  <a:gd name="T4" fmla="*/ 10 w 1010"/>
                  <a:gd name="T5" fmla="*/ 0 h 154"/>
                  <a:gd name="T6" fmla="*/ 64 w 1010"/>
                  <a:gd name="T7" fmla="*/ 0 h 154"/>
                  <a:gd name="T8" fmla="*/ 54 w 1010"/>
                  <a:gd name="T9" fmla="*/ 9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0"/>
                  <a:gd name="T16" fmla="*/ 0 h 154"/>
                  <a:gd name="T17" fmla="*/ 1010 w 1010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0" h="154">
                    <a:moveTo>
                      <a:pt x="857" y="15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010" y="0"/>
                    </a:lnTo>
                    <a:lnTo>
                      <a:pt x="857" y="154"/>
                    </a:lnTo>
                    <a:close/>
                  </a:path>
                </a:pathLst>
              </a:custGeom>
              <a:solidFill>
                <a:srgbClr val="3C5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8" name="Rectangle 811"/>
              <p:cNvSpPr>
                <a:spLocks noChangeArrowheads="1"/>
              </p:cNvSpPr>
              <p:nvPr/>
            </p:nvSpPr>
            <p:spPr bwMode="auto">
              <a:xfrm>
                <a:off x="4038" y="2397"/>
                <a:ext cx="429" cy="325"/>
              </a:xfrm>
              <a:prstGeom prst="rect">
                <a:avLst/>
              </a:prstGeom>
              <a:solidFill>
                <a:srgbClr val="4E7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84" name="Group 816"/>
            <p:cNvGrpSpPr>
              <a:grpSpLocks/>
            </p:cNvGrpSpPr>
            <p:nvPr/>
          </p:nvGrpSpPr>
          <p:grpSpPr bwMode="auto">
            <a:xfrm>
              <a:off x="4528" y="2321"/>
              <a:ext cx="505" cy="401"/>
              <a:chOff x="4528" y="2321"/>
              <a:chExt cx="505" cy="401"/>
            </a:xfrm>
          </p:grpSpPr>
          <p:sp>
            <p:nvSpPr>
              <p:cNvPr id="56553" name="Freeform 813"/>
              <p:cNvSpPr>
                <a:spLocks/>
              </p:cNvSpPr>
              <p:nvPr/>
            </p:nvSpPr>
            <p:spPr bwMode="auto">
              <a:xfrm>
                <a:off x="4957" y="2321"/>
                <a:ext cx="76" cy="401"/>
              </a:xfrm>
              <a:custGeom>
                <a:avLst/>
                <a:gdLst>
                  <a:gd name="T0" fmla="*/ 0 w 153"/>
                  <a:gd name="T1" fmla="*/ 50 h 804"/>
                  <a:gd name="T2" fmla="*/ 0 w 153"/>
                  <a:gd name="T3" fmla="*/ 9 h 804"/>
                  <a:gd name="T4" fmla="*/ 9 w 153"/>
                  <a:gd name="T5" fmla="*/ 0 h 804"/>
                  <a:gd name="T6" fmla="*/ 9 w 153"/>
                  <a:gd name="T7" fmla="*/ 40 h 804"/>
                  <a:gd name="T8" fmla="*/ 0 w 153"/>
                  <a:gd name="T9" fmla="*/ 50 h 8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4"/>
                  <a:gd name="T17" fmla="*/ 153 w 153"/>
                  <a:gd name="T18" fmla="*/ 804 h 8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4">
                    <a:moveTo>
                      <a:pt x="0" y="80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53" y="650"/>
                    </a:lnTo>
                    <a:lnTo>
                      <a:pt x="0" y="804"/>
                    </a:lnTo>
                    <a:close/>
                  </a:path>
                </a:pathLst>
              </a:custGeom>
              <a:solidFill>
                <a:srgbClr val="5A87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4" name="Freeform 814"/>
              <p:cNvSpPr>
                <a:spLocks/>
              </p:cNvSpPr>
              <p:nvPr/>
            </p:nvSpPr>
            <p:spPr bwMode="auto">
              <a:xfrm>
                <a:off x="4528" y="2321"/>
                <a:ext cx="505" cy="76"/>
              </a:xfrm>
              <a:custGeom>
                <a:avLst/>
                <a:gdLst>
                  <a:gd name="T0" fmla="*/ 54 w 1010"/>
                  <a:gd name="T1" fmla="*/ 9 h 154"/>
                  <a:gd name="T2" fmla="*/ 0 w 1010"/>
                  <a:gd name="T3" fmla="*/ 9 h 154"/>
                  <a:gd name="T4" fmla="*/ 10 w 1010"/>
                  <a:gd name="T5" fmla="*/ 0 h 154"/>
                  <a:gd name="T6" fmla="*/ 63 w 1010"/>
                  <a:gd name="T7" fmla="*/ 0 h 154"/>
                  <a:gd name="T8" fmla="*/ 54 w 1010"/>
                  <a:gd name="T9" fmla="*/ 9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0"/>
                  <a:gd name="T16" fmla="*/ 0 h 154"/>
                  <a:gd name="T17" fmla="*/ 1010 w 1010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0" h="154">
                    <a:moveTo>
                      <a:pt x="857" y="15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010" y="0"/>
                    </a:lnTo>
                    <a:lnTo>
                      <a:pt x="857" y="154"/>
                    </a:lnTo>
                    <a:close/>
                  </a:path>
                </a:pathLst>
              </a:custGeom>
              <a:solidFill>
                <a:srgbClr val="3C5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5" name="Rectangle 815"/>
              <p:cNvSpPr>
                <a:spLocks noChangeArrowheads="1"/>
              </p:cNvSpPr>
              <p:nvPr/>
            </p:nvSpPr>
            <p:spPr bwMode="auto">
              <a:xfrm>
                <a:off x="4528" y="2397"/>
                <a:ext cx="429" cy="325"/>
              </a:xfrm>
              <a:prstGeom prst="rect">
                <a:avLst/>
              </a:prstGeom>
              <a:solidFill>
                <a:srgbClr val="4E7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85" name="Group 820"/>
            <p:cNvGrpSpPr>
              <a:grpSpLocks/>
            </p:cNvGrpSpPr>
            <p:nvPr/>
          </p:nvGrpSpPr>
          <p:grpSpPr bwMode="auto">
            <a:xfrm>
              <a:off x="3549" y="1960"/>
              <a:ext cx="505" cy="401"/>
              <a:chOff x="3549" y="1960"/>
              <a:chExt cx="505" cy="401"/>
            </a:xfrm>
          </p:grpSpPr>
          <p:sp>
            <p:nvSpPr>
              <p:cNvPr id="56550" name="Freeform 817"/>
              <p:cNvSpPr>
                <a:spLocks/>
              </p:cNvSpPr>
              <p:nvPr/>
            </p:nvSpPr>
            <p:spPr bwMode="auto">
              <a:xfrm>
                <a:off x="3977" y="1960"/>
                <a:ext cx="77" cy="401"/>
              </a:xfrm>
              <a:custGeom>
                <a:avLst/>
                <a:gdLst>
                  <a:gd name="T0" fmla="*/ 0 w 153"/>
                  <a:gd name="T1" fmla="*/ 50 h 804"/>
                  <a:gd name="T2" fmla="*/ 0 w 153"/>
                  <a:gd name="T3" fmla="*/ 9 h 804"/>
                  <a:gd name="T4" fmla="*/ 10 w 153"/>
                  <a:gd name="T5" fmla="*/ 0 h 804"/>
                  <a:gd name="T6" fmla="*/ 10 w 153"/>
                  <a:gd name="T7" fmla="*/ 40 h 804"/>
                  <a:gd name="T8" fmla="*/ 0 w 153"/>
                  <a:gd name="T9" fmla="*/ 50 h 8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4"/>
                  <a:gd name="T17" fmla="*/ 153 w 153"/>
                  <a:gd name="T18" fmla="*/ 804 h 8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4">
                    <a:moveTo>
                      <a:pt x="0" y="80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53" y="650"/>
                    </a:lnTo>
                    <a:lnTo>
                      <a:pt x="0" y="804"/>
                    </a:lnTo>
                    <a:close/>
                  </a:path>
                </a:pathLst>
              </a:custGeom>
              <a:solidFill>
                <a:srgbClr val="B4D0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1" name="Freeform 818"/>
              <p:cNvSpPr>
                <a:spLocks/>
              </p:cNvSpPr>
              <p:nvPr/>
            </p:nvSpPr>
            <p:spPr bwMode="auto">
              <a:xfrm>
                <a:off x="3549" y="1960"/>
                <a:ext cx="505" cy="76"/>
              </a:xfrm>
              <a:custGeom>
                <a:avLst/>
                <a:gdLst>
                  <a:gd name="T0" fmla="*/ 54 w 1010"/>
                  <a:gd name="T1" fmla="*/ 9 h 154"/>
                  <a:gd name="T2" fmla="*/ 0 w 1010"/>
                  <a:gd name="T3" fmla="*/ 9 h 154"/>
                  <a:gd name="T4" fmla="*/ 10 w 1010"/>
                  <a:gd name="T5" fmla="*/ 0 h 154"/>
                  <a:gd name="T6" fmla="*/ 63 w 1010"/>
                  <a:gd name="T7" fmla="*/ 0 h 154"/>
                  <a:gd name="T8" fmla="*/ 54 w 1010"/>
                  <a:gd name="T9" fmla="*/ 9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0"/>
                  <a:gd name="T16" fmla="*/ 0 h 154"/>
                  <a:gd name="T17" fmla="*/ 1010 w 1010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0" h="154">
                    <a:moveTo>
                      <a:pt x="857" y="15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010" y="0"/>
                    </a:lnTo>
                    <a:lnTo>
                      <a:pt x="857" y="154"/>
                    </a:lnTo>
                    <a:close/>
                  </a:path>
                </a:pathLst>
              </a:custGeom>
              <a:solidFill>
                <a:srgbClr val="798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52" name="Rectangle 819"/>
              <p:cNvSpPr>
                <a:spLocks noChangeArrowheads="1"/>
              </p:cNvSpPr>
              <p:nvPr/>
            </p:nvSpPr>
            <p:spPr bwMode="auto">
              <a:xfrm>
                <a:off x="3549" y="2036"/>
                <a:ext cx="428" cy="325"/>
              </a:xfrm>
              <a:prstGeom prst="rect">
                <a:avLst/>
              </a:prstGeom>
              <a:solidFill>
                <a:srgbClr val="9CB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86" name="Group 824"/>
            <p:cNvGrpSpPr>
              <a:grpSpLocks/>
            </p:cNvGrpSpPr>
            <p:nvPr/>
          </p:nvGrpSpPr>
          <p:grpSpPr bwMode="auto">
            <a:xfrm>
              <a:off x="4038" y="1960"/>
              <a:ext cx="506" cy="401"/>
              <a:chOff x="4038" y="1960"/>
              <a:chExt cx="506" cy="401"/>
            </a:xfrm>
          </p:grpSpPr>
          <p:sp>
            <p:nvSpPr>
              <p:cNvPr id="56547" name="Freeform 821"/>
              <p:cNvSpPr>
                <a:spLocks/>
              </p:cNvSpPr>
              <p:nvPr/>
            </p:nvSpPr>
            <p:spPr bwMode="auto">
              <a:xfrm>
                <a:off x="4467" y="1960"/>
                <a:ext cx="77" cy="401"/>
              </a:xfrm>
              <a:custGeom>
                <a:avLst/>
                <a:gdLst>
                  <a:gd name="T0" fmla="*/ 0 w 153"/>
                  <a:gd name="T1" fmla="*/ 50 h 804"/>
                  <a:gd name="T2" fmla="*/ 0 w 153"/>
                  <a:gd name="T3" fmla="*/ 9 h 804"/>
                  <a:gd name="T4" fmla="*/ 10 w 153"/>
                  <a:gd name="T5" fmla="*/ 0 h 804"/>
                  <a:gd name="T6" fmla="*/ 10 w 153"/>
                  <a:gd name="T7" fmla="*/ 40 h 804"/>
                  <a:gd name="T8" fmla="*/ 0 w 153"/>
                  <a:gd name="T9" fmla="*/ 50 h 8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4"/>
                  <a:gd name="T17" fmla="*/ 153 w 153"/>
                  <a:gd name="T18" fmla="*/ 804 h 8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4">
                    <a:moveTo>
                      <a:pt x="0" y="80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53" y="650"/>
                    </a:lnTo>
                    <a:lnTo>
                      <a:pt x="0" y="804"/>
                    </a:lnTo>
                    <a:close/>
                  </a:path>
                </a:pathLst>
              </a:custGeom>
              <a:solidFill>
                <a:srgbClr val="B4D0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8" name="Freeform 822"/>
              <p:cNvSpPr>
                <a:spLocks/>
              </p:cNvSpPr>
              <p:nvPr/>
            </p:nvSpPr>
            <p:spPr bwMode="auto">
              <a:xfrm>
                <a:off x="4038" y="1960"/>
                <a:ext cx="506" cy="76"/>
              </a:xfrm>
              <a:custGeom>
                <a:avLst/>
                <a:gdLst>
                  <a:gd name="T0" fmla="*/ 54 w 1010"/>
                  <a:gd name="T1" fmla="*/ 9 h 154"/>
                  <a:gd name="T2" fmla="*/ 0 w 1010"/>
                  <a:gd name="T3" fmla="*/ 9 h 154"/>
                  <a:gd name="T4" fmla="*/ 10 w 1010"/>
                  <a:gd name="T5" fmla="*/ 0 h 154"/>
                  <a:gd name="T6" fmla="*/ 64 w 1010"/>
                  <a:gd name="T7" fmla="*/ 0 h 154"/>
                  <a:gd name="T8" fmla="*/ 54 w 1010"/>
                  <a:gd name="T9" fmla="*/ 9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0"/>
                  <a:gd name="T16" fmla="*/ 0 h 154"/>
                  <a:gd name="T17" fmla="*/ 1010 w 1010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0" h="154">
                    <a:moveTo>
                      <a:pt x="857" y="15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010" y="0"/>
                    </a:lnTo>
                    <a:lnTo>
                      <a:pt x="857" y="154"/>
                    </a:lnTo>
                    <a:close/>
                  </a:path>
                </a:pathLst>
              </a:custGeom>
              <a:solidFill>
                <a:srgbClr val="798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9" name="Rectangle 823"/>
              <p:cNvSpPr>
                <a:spLocks noChangeArrowheads="1"/>
              </p:cNvSpPr>
              <p:nvPr/>
            </p:nvSpPr>
            <p:spPr bwMode="auto">
              <a:xfrm>
                <a:off x="4038" y="2036"/>
                <a:ext cx="429" cy="325"/>
              </a:xfrm>
              <a:prstGeom prst="rect">
                <a:avLst/>
              </a:prstGeom>
              <a:solidFill>
                <a:srgbClr val="9CB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87" name="Group 828"/>
            <p:cNvGrpSpPr>
              <a:grpSpLocks/>
            </p:cNvGrpSpPr>
            <p:nvPr/>
          </p:nvGrpSpPr>
          <p:grpSpPr bwMode="auto">
            <a:xfrm>
              <a:off x="4528" y="1960"/>
              <a:ext cx="505" cy="401"/>
              <a:chOff x="4528" y="1960"/>
              <a:chExt cx="505" cy="401"/>
            </a:xfrm>
          </p:grpSpPr>
          <p:sp>
            <p:nvSpPr>
              <p:cNvPr id="56544" name="Freeform 825"/>
              <p:cNvSpPr>
                <a:spLocks/>
              </p:cNvSpPr>
              <p:nvPr/>
            </p:nvSpPr>
            <p:spPr bwMode="auto">
              <a:xfrm>
                <a:off x="4957" y="1960"/>
                <a:ext cx="76" cy="401"/>
              </a:xfrm>
              <a:custGeom>
                <a:avLst/>
                <a:gdLst>
                  <a:gd name="T0" fmla="*/ 0 w 153"/>
                  <a:gd name="T1" fmla="*/ 50 h 804"/>
                  <a:gd name="T2" fmla="*/ 0 w 153"/>
                  <a:gd name="T3" fmla="*/ 9 h 804"/>
                  <a:gd name="T4" fmla="*/ 9 w 153"/>
                  <a:gd name="T5" fmla="*/ 0 h 804"/>
                  <a:gd name="T6" fmla="*/ 9 w 153"/>
                  <a:gd name="T7" fmla="*/ 40 h 804"/>
                  <a:gd name="T8" fmla="*/ 0 w 153"/>
                  <a:gd name="T9" fmla="*/ 50 h 8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4"/>
                  <a:gd name="T17" fmla="*/ 153 w 153"/>
                  <a:gd name="T18" fmla="*/ 804 h 8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4">
                    <a:moveTo>
                      <a:pt x="0" y="80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53" y="650"/>
                    </a:lnTo>
                    <a:lnTo>
                      <a:pt x="0" y="804"/>
                    </a:lnTo>
                    <a:close/>
                  </a:path>
                </a:pathLst>
              </a:custGeom>
              <a:solidFill>
                <a:srgbClr val="B4D0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5" name="Freeform 826"/>
              <p:cNvSpPr>
                <a:spLocks/>
              </p:cNvSpPr>
              <p:nvPr/>
            </p:nvSpPr>
            <p:spPr bwMode="auto">
              <a:xfrm>
                <a:off x="4528" y="1960"/>
                <a:ext cx="505" cy="76"/>
              </a:xfrm>
              <a:custGeom>
                <a:avLst/>
                <a:gdLst>
                  <a:gd name="T0" fmla="*/ 54 w 1010"/>
                  <a:gd name="T1" fmla="*/ 9 h 154"/>
                  <a:gd name="T2" fmla="*/ 0 w 1010"/>
                  <a:gd name="T3" fmla="*/ 9 h 154"/>
                  <a:gd name="T4" fmla="*/ 10 w 1010"/>
                  <a:gd name="T5" fmla="*/ 0 h 154"/>
                  <a:gd name="T6" fmla="*/ 63 w 1010"/>
                  <a:gd name="T7" fmla="*/ 0 h 154"/>
                  <a:gd name="T8" fmla="*/ 54 w 1010"/>
                  <a:gd name="T9" fmla="*/ 9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0"/>
                  <a:gd name="T16" fmla="*/ 0 h 154"/>
                  <a:gd name="T17" fmla="*/ 1010 w 1010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0" h="154">
                    <a:moveTo>
                      <a:pt x="857" y="15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010" y="0"/>
                    </a:lnTo>
                    <a:lnTo>
                      <a:pt x="857" y="154"/>
                    </a:lnTo>
                    <a:close/>
                  </a:path>
                </a:pathLst>
              </a:custGeom>
              <a:solidFill>
                <a:srgbClr val="798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6" name="Rectangle 827"/>
              <p:cNvSpPr>
                <a:spLocks noChangeArrowheads="1"/>
              </p:cNvSpPr>
              <p:nvPr/>
            </p:nvSpPr>
            <p:spPr bwMode="auto">
              <a:xfrm>
                <a:off x="4528" y="2036"/>
                <a:ext cx="429" cy="325"/>
              </a:xfrm>
              <a:prstGeom prst="rect">
                <a:avLst/>
              </a:prstGeom>
              <a:solidFill>
                <a:srgbClr val="9CB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88" name="Group 832"/>
            <p:cNvGrpSpPr>
              <a:grpSpLocks/>
            </p:cNvGrpSpPr>
            <p:nvPr/>
          </p:nvGrpSpPr>
          <p:grpSpPr bwMode="auto">
            <a:xfrm>
              <a:off x="3549" y="1960"/>
              <a:ext cx="505" cy="401"/>
              <a:chOff x="3549" y="1960"/>
              <a:chExt cx="505" cy="401"/>
            </a:xfrm>
          </p:grpSpPr>
          <p:sp>
            <p:nvSpPr>
              <p:cNvPr id="56541" name="Freeform 829"/>
              <p:cNvSpPr>
                <a:spLocks/>
              </p:cNvSpPr>
              <p:nvPr/>
            </p:nvSpPr>
            <p:spPr bwMode="auto">
              <a:xfrm>
                <a:off x="3977" y="1960"/>
                <a:ext cx="77" cy="401"/>
              </a:xfrm>
              <a:custGeom>
                <a:avLst/>
                <a:gdLst>
                  <a:gd name="T0" fmla="*/ 0 w 153"/>
                  <a:gd name="T1" fmla="*/ 50 h 804"/>
                  <a:gd name="T2" fmla="*/ 0 w 153"/>
                  <a:gd name="T3" fmla="*/ 9 h 804"/>
                  <a:gd name="T4" fmla="*/ 10 w 153"/>
                  <a:gd name="T5" fmla="*/ 0 h 804"/>
                  <a:gd name="T6" fmla="*/ 10 w 153"/>
                  <a:gd name="T7" fmla="*/ 40 h 804"/>
                  <a:gd name="T8" fmla="*/ 0 w 153"/>
                  <a:gd name="T9" fmla="*/ 50 h 8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4"/>
                  <a:gd name="T17" fmla="*/ 153 w 153"/>
                  <a:gd name="T18" fmla="*/ 804 h 8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4">
                    <a:moveTo>
                      <a:pt x="0" y="80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53" y="650"/>
                    </a:lnTo>
                    <a:lnTo>
                      <a:pt x="0" y="804"/>
                    </a:lnTo>
                    <a:close/>
                  </a:path>
                </a:pathLst>
              </a:custGeom>
              <a:solidFill>
                <a:srgbClr val="B4D0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2" name="Freeform 830"/>
              <p:cNvSpPr>
                <a:spLocks/>
              </p:cNvSpPr>
              <p:nvPr/>
            </p:nvSpPr>
            <p:spPr bwMode="auto">
              <a:xfrm>
                <a:off x="3549" y="1960"/>
                <a:ext cx="505" cy="76"/>
              </a:xfrm>
              <a:custGeom>
                <a:avLst/>
                <a:gdLst>
                  <a:gd name="T0" fmla="*/ 54 w 1010"/>
                  <a:gd name="T1" fmla="*/ 9 h 154"/>
                  <a:gd name="T2" fmla="*/ 0 w 1010"/>
                  <a:gd name="T3" fmla="*/ 9 h 154"/>
                  <a:gd name="T4" fmla="*/ 10 w 1010"/>
                  <a:gd name="T5" fmla="*/ 0 h 154"/>
                  <a:gd name="T6" fmla="*/ 63 w 1010"/>
                  <a:gd name="T7" fmla="*/ 0 h 154"/>
                  <a:gd name="T8" fmla="*/ 54 w 1010"/>
                  <a:gd name="T9" fmla="*/ 9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0"/>
                  <a:gd name="T16" fmla="*/ 0 h 154"/>
                  <a:gd name="T17" fmla="*/ 1010 w 1010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0" h="154">
                    <a:moveTo>
                      <a:pt x="857" y="15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010" y="0"/>
                    </a:lnTo>
                    <a:lnTo>
                      <a:pt x="857" y="154"/>
                    </a:lnTo>
                    <a:close/>
                  </a:path>
                </a:pathLst>
              </a:custGeom>
              <a:solidFill>
                <a:srgbClr val="798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3" name="Rectangle 831"/>
              <p:cNvSpPr>
                <a:spLocks noChangeArrowheads="1"/>
              </p:cNvSpPr>
              <p:nvPr/>
            </p:nvSpPr>
            <p:spPr bwMode="auto">
              <a:xfrm>
                <a:off x="3549" y="2036"/>
                <a:ext cx="428" cy="325"/>
              </a:xfrm>
              <a:prstGeom prst="rect">
                <a:avLst/>
              </a:prstGeom>
              <a:solidFill>
                <a:srgbClr val="9CB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89" name="Group 836"/>
            <p:cNvGrpSpPr>
              <a:grpSpLocks/>
            </p:cNvGrpSpPr>
            <p:nvPr/>
          </p:nvGrpSpPr>
          <p:grpSpPr bwMode="auto">
            <a:xfrm>
              <a:off x="4038" y="1960"/>
              <a:ext cx="506" cy="401"/>
              <a:chOff x="4038" y="1960"/>
              <a:chExt cx="506" cy="401"/>
            </a:xfrm>
          </p:grpSpPr>
          <p:sp>
            <p:nvSpPr>
              <p:cNvPr id="56538" name="Freeform 833"/>
              <p:cNvSpPr>
                <a:spLocks/>
              </p:cNvSpPr>
              <p:nvPr/>
            </p:nvSpPr>
            <p:spPr bwMode="auto">
              <a:xfrm>
                <a:off x="4467" y="1960"/>
                <a:ext cx="77" cy="401"/>
              </a:xfrm>
              <a:custGeom>
                <a:avLst/>
                <a:gdLst>
                  <a:gd name="T0" fmla="*/ 0 w 153"/>
                  <a:gd name="T1" fmla="*/ 50 h 804"/>
                  <a:gd name="T2" fmla="*/ 0 w 153"/>
                  <a:gd name="T3" fmla="*/ 9 h 804"/>
                  <a:gd name="T4" fmla="*/ 10 w 153"/>
                  <a:gd name="T5" fmla="*/ 0 h 804"/>
                  <a:gd name="T6" fmla="*/ 10 w 153"/>
                  <a:gd name="T7" fmla="*/ 40 h 804"/>
                  <a:gd name="T8" fmla="*/ 0 w 153"/>
                  <a:gd name="T9" fmla="*/ 50 h 8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4"/>
                  <a:gd name="T17" fmla="*/ 153 w 153"/>
                  <a:gd name="T18" fmla="*/ 804 h 8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4">
                    <a:moveTo>
                      <a:pt x="0" y="80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53" y="650"/>
                    </a:lnTo>
                    <a:lnTo>
                      <a:pt x="0" y="804"/>
                    </a:lnTo>
                    <a:close/>
                  </a:path>
                </a:pathLst>
              </a:custGeom>
              <a:solidFill>
                <a:srgbClr val="B4D0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9" name="Freeform 834"/>
              <p:cNvSpPr>
                <a:spLocks/>
              </p:cNvSpPr>
              <p:nvPr/>
            </p:nvSpPr>
            <p:spPr bwMode="auto">
              <a:xfrm>
                <a:off x="4038" y="1960"/>
                <a:ext cx="506" cy="76"/>
              </a:xfrm>
              <a:custGeom>
                <a:avLst/>
                <a:gdLst>
                  <a:gd name="T0" fmla="*/ 54 w 1010"/>
                  <a:gd name="T1" fmla="*/ 9 h 154"/>
                  <a:gd name="T2" fmla="*/ 0 w 1010"/>
                  <a:gd name="T3" fmla="*/ 9 h 154"/>
                  <a:gd name="T4" fmla="*/ 10 w 1010"/>
                  <a:gd name="T5" fmla="*/ 0 h 154"/>
                  <a:gd name="T6" fmla="*/ 64 w 1010"/>
                  <a:gd name="T7" fmla="*/ 0 h 154"/>
                  <a:gd name="T8" fmla="*/ 54 w 1010"/>
                  <a:gd name="T9" fmla="*/ 9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0"/>
                  <a:gd name="T16" fmla="*/ 0 h 154"/>
                  <a:gd name="T17" fmla="*/ 1010 w 1010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0" h="154">
                    <a:moveTo>
                      <a:pt x="857" y="15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010" y="0"/>
                    </a:lnTo>
                    <a:lnTo>
                      <a:pt x="857" y="154"/>
                    </a:lnTo>
                    <a:close/>
                  </a:path>
                </a:pathLst>
              </a:custGeom>
              <a:solidFill>
                <a:srgbClr val="798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40" name="Rectangle 835"/>
              <p:cNvSpPr>
                <a:spLocks noChangeArrowheads="1"/>
              </p:cNvSpPr>
              <p:nvPr/>
            </p:nvSpPr>
            <p:spPr bwMode="auto">
              <a:xfrm>
                <a:off x="4038" y="2036"/>
                <a:ext cx="429" cy="325"/>
              </a:xfrm>
              <a:prstGeom prst="rect">
                <a:avLst/>
              </a:prstGeom>
              <a:solidFill>
                <a:srgbClr val="9CB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90" name="Group 840"/>
            <p:cNvGrpSpPr>
              <a:grpSpLocks/>
            </p:cNvGrpSpPr>
            <p:nvPr/>
          </p:nvGrpSpPr>
          <p:grpSpPr bwMode="auto">
            <a:xfrm>
              <a:off x="4528" y="1960"/>
              <a:ext cx="505" cy="401"/>
              <a:chOff x="4528" y="1960"/>
              <a:chExt cx="505" cy="401"/>
            </a:xfrm>
          </p:grpSpPr>
          <p:sp>
            <p:nvSpPr>
              <p:cNvPr id="56535" name="Freeform 837"/>
              <p:cNvSpPr>
                <a:spLocks/>
              </p:cNvSpPr>
              <p:nvPr/>
            </p:nvSpPr>
            <p:spPr bwMode="auto">
              <a:xfrm>
                <a:off x="4957" y="1960"/>
                <a:ext cx="76" cy="401"/>
              </a:xfrm>
              <a:custGeom>
                <a:avLst/>
                <a:gdLst>
                  <a:gd name="T0" fmla="*/ 0 w 153"/>
                  <a:gd name="T1" fmla="*/ 50 h 804"/>
                  <a:gd name="T2" fmla="*/ 0 w 153"/>
                  <a:gd name="T3" fmla="*/ 9 h 804"/>
                  <a:gd name="T4" fmla="*/ 9 w 153"/>
                  <a:gd name="T5" fmla="*/ 0 h 804"/>
                  <a:gd name="T6" fmla="*/ 9 w 153"/>
                  <a:gd name="T7" fmla="*/ 40 h 804"/>
                  <a:gd name="T8" fmla="*/ 0 w 153"/>
                  <a:gd name="T9" fmla="*/ 50 h 8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3"/>
                  <a:gd name="T16" fmla="*/ 0 h 804"/>
                  <a:gd name="T17" fmla="*/ 153 w 153"/>
                  <a:gd name="T18" fmla="*/ 804 h 8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3" h="804">
                    <a:moveTo>
                      <a:pt x="0" y="80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53" y="650"/>
                    </a:lnTo>
                    <a:lnTo>
                      <a:pt x="0" y="804"/>
                    </a:lnTo>
                    <a:close/>
                  </a:path>
                </a:pathLst>
              </a:custGeom>
              <a:solidFill>
                <a:srgbClr val="B4D0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6" name="Freeform 838"/>
              <p:cNvSpPr>
                <a:spLocks/>
              </p:cNvSpPr>
              <p:nvPr/>
            </p:nvSpPr>
            <p:spPr bwMode="auto">
              <a:xfrm>
                <a:off x="4528" y="1960"/>
                <a:ext cx="505" cy="76"/>
              </a:xfrm>
              <a:custGeom>
                <a:avLst/>
                <a:gdLst>
                  <a:gd name="T0" fmla="*/ 54 w 1010"/>
                  <a:gd name="T1" fmla="*/ 9 h 154"/>
                  <a:gd name="T2" fmla="*/ 0 w 1010"/>
                  <a:gd name="T3" fmla="*/ 9 h 154"/>
                  <a:gd name="T4" fmla="*/ 10 w 1010"/>
                  <a:gd name="T5" fmla="*/ 0 h 154"/>
                  <a:gd name="T6" fmla="*/ 63 w 1010"/>
                  <a:gd name="T7" fmla="*/ 0 h 154"/>
                  <a:gd name="T8" fmla="*/ 54 w 1010"/>
                  <a:gd name="T9" fmla="*/ 9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0"/>
                  <a:gd name="T16" fmla="*/ 0 h 154"/>
                  <a:gd name="T17" fmla="*/ 1010 w 1010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0" h="154">
                    <a:moveTo>
                      <a:pt x="857" y="154"/>
                    </a:moveTo>
                    <a:lnTo>
                      <a:pt x="0" y="154"/>
                    </a:lnTo>
                    <a:lnTo>
                      <a:pt x="153" y="0"/>
                    </a:lnTo>
                    <a:lnTo>
                      <a:pt x="1010" y="0"/>
                    </a:lnTo>
                    <a:lnTo>
                      <a:pt x="857" y="154"/>
                    </a:lnTo>
                    <a:close/>
                  </a:path>
                </a:pathLst>
              </a:custGeom>
              <a:solidFill>
                <a:srgbClr val="798C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37" name="Rectangle 839"/>
              <p:cNvSpPr>
                <a:spLocks noChangeArrowheads="1"/>
              </p:cNvSpPr>
              <p:nvPr/>
            </p:nvSpPr>
            <p:spPr bwMode="auto">
              <a:xfrm>
                <a:off x="4528" y="2036"/>
                <a:ext cx="429" cy="325"/>
              </a:xfrm>
              <a:prstGeom prst="rect">
                <a:avLst/>
              </a:prstGeom>
              <a:solidFill>
                <a:srgbClr val="9CB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6491" name="Group 885"/>
            <p:cNvGrpSpPr>
              <a:grpSpLocks/>
            </p:cNvGrpSpPr>
            <p:nvPr/>
          </p:nvGrpSpPr>
          <p:grpSpPr bwMode="auto">
            <a:xfrm>
              <a:off x="3549" y="1078"/>
              <a:ext cx="1908" cy="2399"/>
              <a:chOff x="3549" y="1078"/>
              <a:chExt cx="1908" cy="2399"/>
            </a:xfrm>
          </p:grpSpPr>
          <p:grpSp>
            <p:nvGrpSpPr>
              <p:cNvPr id="56492" name="Group 844"/>
              <p:cNvGrpSpPr>
                <a:grpSpLocks/>
              </p:cNvGrpSpPr>
              <p:nvPr/>
            </p:nvGrpSpPr>
            <p:grpSpPr bwMode="auto">
              <a:xfrm>
                <a:off x="3549" y="1599"/>
                <a:ext cx="505" cy="401"/>
                <a:chOff x="3549" y="1599"/>
                <a:chExt cx="505" cy="401"/>
              </a:xfrm>
            </p:grpSpPr>
            <p:sp>
              <p:nvSpPr>
                <p:cNvPr id="56532" name="Freeform 841"/>
                <p:cNvSpPr>
                  <a:spLocks/>
                </p:cNvSpPr>
                <p:nvPr/>
              </p:nvSpPr>
              <p:spPr bwMode="auto">
                <a:xfrm>
                  <a:off x="3977" y="1599"/>
                  <a:ext cx="77" cy="401"/>
                </a:xfrm>
                <a:custGeom>
                  <a:avLst/>
                  <a:gdLst>
                    <a:gd name="T0" fmla="*/ 0 w 153"/>
                    <a:gd name="T1" fmla="*/ 50 h 804"/>
                    <a:gd name="T2" fmla="*/ 0 w 153"/>
                    <a:gd name="T3" fmla="*/ 9 h 804"/>
                    <a:gd name="T4" fmla="*/ 10 w 153"/>
                    <a:gd name="T5" fmla="*/ 0 h 804"/>
                    <a:gd name="T6" fmla="*/ 10 w 153"/>
                    <a:gd name="T7" fmla="*/ 40 h 804"/>
                    <a:gd name="T8" fmla="*/ 0 w 153"/>
                    <a:gd name="T9" fmla="*/ 50 h 8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3"/>
                    <a:gd name="T16" fmla="*/ 0 h 804"/>
                    <a:gd name="T17" fmla="*/ 153 w 153"/>
                    <a:gd name="T18" fmla="*/ 804 h 8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3" h="804">
                      <a:moveTo>
                        <a:pt x="0" y="804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53" y="650"/>
                      </a:lnTo>
                      <a:lnTo>
                        <a:pt x="0" y="804"/>
                      </a:lnTo>
                      <a:close/>
                    </a:path>
                  </a:pathLst>
                </a:custGeom>
                <a:solidFill>
                  <a:srgbClr val="CFE1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33" name="Freeform 842"/>
                <p:cNvSpPr>
                  <a:spLocks/>
                </p:cNvSpPr>
                <p:nvPr/>
              </p:nvSpPr>
              <p:spPr bwMode="auto">
                <a:xfrm>
                  <a:off x="3549" y="1599"/>
                  <a:ext cx="505" cy="76"/>
                </a:xfrm>
                <a:custGeom>
                  <a:avLst/>
                  <a:gdLst>
                    <a:gd name="T0" fmla="*/ 54 w 1010"/>
                    <a:gd name="T1" fmla="*/ 9 h 154"/>
                    <a:gd name="T2" fmla="*/ 0 w 1010"/>
                    <a:gd name="T3" fmla="*/ 9 h 154"/>
                    <a:gd name="T4" fmla="*/ 10 w 1010"/>
                    <a:gd name="T5" fmla="*/ 0 h 154"/>
                    <a:gd name="T6" fmla="*/ 63 w 1010"/>
                    <a:gd name="T7" fmla="*/ 0 h 154"/>
                    <a:gd name="T8" fmla="*/ 54 w 1010"/>
                    <a:gd name="T9" fmla="*/ 9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0"/>
                    <a:gd name="T16" fmla="*/ 0 h 154"/>
                    <a:gd name="T17" fmla="*/ 1010 w 1010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0" h="154">
                      <a:moveTo>
                        <a:pt x="857" y="154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010" y="0"/>
                      </a:lnTo>
                      <a:lnTo>
                        <a:pt x="857" y="154"/>
                      </a:lnTo>
                      <a:close/>
                    </a:path>
                  </a:pathLst>
                </a:custGeom>
                <a:solidFill>
                  <a:srgbClr val="8C98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34" name="Rectangle 843"/>
                <p:cNvSpPr>
                  <a:spLocks noChangeArrowheads="1"/>
                </p:cNvSpPr>
                <p:nvPr/>
              </p:nvSpPr>
              <p:spPr bwMode="auto">
                <a:xfrm>
                  <a:off x="3549" y="1675"/>
                  <a:ext cx="428" cy="325"/>
                </a:xfrm>
                <a:prstGeom prst="rect">
                  <a:avLst/>
                </a:prstGeom>
                <a:solidFill>
                  <a:srgbClr val="B4C4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6493" name="Group 848"/>
              <p:cNvGrpSpPr>
                <a:grpSpLocks/>
              </p:cNvGrpSpPr>
              <p:nvPr/>
            </p:nvGrpSpPr>
            <p:grpSpPr bwMode="auto">
              <a:xfrm>
                <a:off x="4038" y="1599"/>
                <a:ext cx="506" cy="401"/>
                <a:chOff x="4038" y="1599"/>
                <a:chExt cx="506" cy="401"/>
              </a:xfrm>
            </p:grpSpPr>
            <p:sp>
              <p:nvSpPr>
                <p:cNvPr id="56529" name="Freeform 845"/>
                <p:cNvSpPr>
                  <a:spLocks/>
                </p:cNvSpPr>
                <p:nvPr/>
              </p:nvSpPr>
              <p:spPr bwMode="auto">
                <a:xfrm>
                  <a:off x="4467" y="1599"/>
                  <a:ext cx="77" cy="401"/>
                </a:xfrm>
                <a:custGeom>
                  <a:avLst/>
                  <a:gdLst>
                    <a:gd name="T0" fmla="*/ 0 w 153"/>
                    <a:gd name="T1" fmla="*/ 50 h 804"/>
                    <a:gd name="T2" fmla="*/ 0 w 153"/>
                    <a:gd name="T3" fmla="*/ 9 h 804"/>
                    <a:gd name="T4" fmla="*/ 10 w 153"/>
                    <a:gd name="T5" fmla="*/ 0 h 804"/>
                    <a:gd name="T6" fmla="*/ 10 w 153"/>
                    <a:gd name="T7" fmla="*/ 40 h 804"/>
                    <a:gd name="T8" fmla="*/ 0 w 153"/>
                    <a:gd name="T9" fmla="*/ 50 h 8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3"/>
                    <a:gd name="T16" fmla="*/ 0 h 804"/>
                    <a:gd name="T17" fmla="*/ 153 w 153"/>
                    <a:gd name="T18" fmla="*/ 804 h 8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3" h="804">
                      <a:moveTo>
                        <a:pt x="0" y="804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53" y="650"/>
                      </a:lnTo>
                      <a:lnTo>
                        <a:pt x="0" y="804"/>
                      </a:lnTo>
                      <a:close/>
                    </a:path>
                  </a:pathLst>
                </a:custGeom>
                <a:solidFill>
                  <a:srgbClr val="CFE1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30" name="Freeform 846"/>
                <p:cNvSpPr>
                  <a:spLocks/>
                </p:cNvSpPr>
                <p:nvPr/>
              </p:nvSpPr>
              <p:spPr bwMode="auto">
                <a:xfrm>
                  <a:off x="4038" y="1599"/>
                  <a:ext cx="506" cy="76"/>
                </a:xfrm>
                <a:custGeom>
                  <a:avLst/>
                  <a:gdLst>
                    <a:gd name="T0" fmla="*/ 54 w 1010"/>
                    <a:gd name="T1" fmla="*/ 9 h 154"/>
                    <a:gd name="T2" fmla="*/ 0 w 1010"/>
                    <a:gd name="T3" fmla="*/ 9 h 154"/>
                    <a:gd name="T4" fmla="*/ 10 w 1010"/>
                    <a:gd name="T5" fmla="*/ 0 h 154"/>
                    <a:gd name="T6" fmla="*/ 64 w 1010"/>
                    <a:gd name="T7" fmla="*/ 0 h 154"/>
                    <a:gd name="T8" fmla="*/ 54 w 1010"/>
                    <a:gd name="T9" fmla="*/ 9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0"/>
                    <a:gd name="T16" fmla="*/ 0 h 154"/>
                    <a:gd name="T17" fmla="*/ 1010 w 1010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0" h="154">
                      <a:moveTo>
                        <a:pt x="857" y="154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010" y="0"/>
                      </a:lnTo>
                      <a:lnTo>
                        <a:pt x="857" y="154"/>
                      </a:lnTo>
                      <a:close/>
                    </a:path>
                  </a:pathLst>
                </a:custGeom>
                <a:solidFill>
                  <a:srgbClr val="8C98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31" name="Rectangle 847"/>
                <p:cNvSpPr>
                  <a:spLocks noChangeArrowheads="1"/>
                </p:cNvSpPr>
                <p:nvPr/>
              </p:nvSpPr>
              <p:spPr bwMode="auto">
                <a:xfrm>
                  <a:off x="4038" y="1675"/>
                  <a:ext cx="429" cy="325"/>
                </a:xfrm>
                <a:prstGeom prst="rect">
                  <a:avLst/>
                </a:prstGeom>
                <a:solidFill>
                  <a:srgbClr val="B4C4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6494" name="Group 852"/>
              <p:cNvGrpSpPr>
                <a:grpSpLocks/>
              </p:cNvGrpSpPr>
              <p:nvPr/>
            </p:nvGrpSpPr>
            <p:grpSpPr bwMode="auto">
              <a:xfrm>
                <a:off x="4528" y="1599"/>
                <a:ext cx="505" cy="401"/>
                <a:chOff x="4528" y="1599"/>
                <a:chExt cx="505" cy="401"/>
              </a:xfrm>
            </p:grpSpPr>
            <p:sp>
              <p:nvSpPr>
                <p:cNvPr id="56526" name="Freeform 849"/>
                <p:cNvSpPr>
                  <a:spLocks/>
                </p:cNvSpPr>
                <p:nvPr/>
              </p:nvSpPr>
              <p:spPr bwMode="auto">
                <a:xfrm>
                  <a:off x="4957" y="1599"/>
                  <a:ext cx="76" cy="401"/>
                </a:xfrm>
                <a:custGeom>
                  <a:avLst/>
                  <a:gdLst>
                    <a:gd name="T0" fmla="*/ 0 w 153"/>
                    <a:gd name="T1" fmla="*/ 50 h 804"/>
                    <a:gd name="T2" fmla="*/ 0 w 153"/>
                    <a:gd name="T3" fmla="*/ 9 h 804"/>
                    <a:gd name="T4" fmla="*/ 9 w 153"/>
                    <a:gd name="T5" fmla="*/ 0 h 804"/>
                    <a:gd name="T6" fmla="*/ 9 w 153"/>
                    <a:gd name="T7" fmla="*/ 40 h 804"/>
                    <a:gd name="T8" fmla="*/ 0 w 153"/>
                    <a:gd name="T9" fmla="*/ 50 h 8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3"/>
                    <a:gd name="T16" fmla="*/ 0 h 804"/>
                    <a:gd name="T17" fmla="*/ 153 w 153"/>
                    <a:gd name="T18" fmla="*/ 804 h 8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3" h="804">
                      <a:moveTo>
                        <a:pt x="0" y="804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53" y="650"/>
                      </a:lnTo>
                      <a:lnTo>
                        <a:pt x="0" y="804"/>
                      </a:lnTo>
                      <a:close/>
                    </a:path>
                  </a:pathLst>
                </a:custGeom>
                <a:solidFill>
                  <a:srgbClr val="CFE1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27" name="Freeform 850"/>
                <p:cNvSpPr>
                  <a:spLocks/>
                </p:cNvSpPr>
                <p:nvPr/>
              </p:nvSpPr>
              <p:spPr bwMode="auto">
                <a:xfrm>
                  <a:off x="4528" y="1599"/>
                  <a:ext cx="505" cy="76"/>
                </a:xfrm>
                <a:custGeom>
                  <a:avLst/>
                  <a:gdLst>
                    <a:gd name="T0" fmla="*/ 54 w 1010"/>
                    <a:gd name="T1" fmla="*/ 9 h 154"/>
                    <a:gd name="T2" fmla="*/ 0 w 1010"/>
                    <a:gd name="T3" fmla="*/ 9 h 154"/>
                    <a:gd name="T4" fmla="*/ 10 w 1010"/>
                    <a:gd name="T5" fmla="*/ 0 h 154"/>
                    <a:gd name="T6" fmla="*/ 63 w 1010"/>
                    <a:gd name="T7" fmla="*/ 0 h 154"/>
                    <a:gd name="T8" fmla="*/ 54 w 1010"/>
                    <a:gd name="T9" fmla="*/ 9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0"/>
                    <a:gd name="T16" fmla="*/ 0 h 154"/>
                    <a:gd name="T17" fmla="*/ 1010 w 1010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0" h="154">
                      <a:moveTo>
                        <a:pt x="857" y="154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010" y="0"/>
                      </a:lnTo>
                      <a:lnTo>
                        <a:pt x="857" y="154"/>
                      </a:lnTo>
                      <a:close/>
                    </a:path>
                  </a:pathLst>
                </a:custGeom>
                <a:solidFill>
                  <a:srgbClr val="8C98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28" name="Rectangle 851"/>
                <p:cNvSpPr>
                  <a:spLocks noChangeArrowheads="1"/>
                </p:cNvSpPr>
                <p:nvPr/>
              </p:nvSpPr>
              <p:spPr bwMode="auto">
                <a:xfrm>
                  <a:off x="4528" y="1675"/>
                  <a:ext cx="429" cy="325"/>
                </a:xfrm>
                <a:prstGeom prst="rect">
                  <a:avLst/>
                </a:prstGeom>
                <a:solidFill>
                  <a:srgbClr val="B4C4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6495" name="Group 856"/>
              <p:cNvGrpSpPr>
                <a:grpSpLocks/>
              </p:cNvGrpSpPr>
              <p:nvPr/>
            </p:nvGrpSpPr>
            <p:grpSpPr bwMode="auto">
              <a:xfrm>
                <a:off x="3549" y="1599"/>
                <a:ext cx="505" cy="401"/>
                <a:chOff x="3549" y="1599"/>
                <a:chExt cx="505" cy="401"/>
              </a:xfrm>
            </p:grpSpPr>
            <p:sp>
              <p:nvSpPr>
                <p:cNvPr id="56523" name="Freeform 853"/>
                <p:cNvSpPr>
                  <a:spLocks/>
                </p:cNvSpPr>
                <p:nvPr/>
              </p:nvSpPr>
              <p:spPr bwMode="auto">
                <a:xfrm>
                  <a:off x="3977" y="1599"/>
                  <a:ext cx="77" cy="401"/>
                </a:xfrm>
                <a:custGeom>
                  <a:avLst/>
                  <a:gdLst>
                    <a:gd name="T0" fmla="*/ 0 w 153"/>
                    <a:gd name="T1" fmla="*/ 50 h 804"/>
                    <a:gd name="T2" fmla="*/ 0 w 153"/>
                    <a:gd name="T3" fmla="*/ 9 h 804"/>
                    <a:gd name="T4" fmla="*/ 10 w 153"/>
                    <a:gd name="T5" fmla="*/ 0 h 804"/>
                    <a:gd name="T6" fmla="*/ 10 w 153"/>
                    <a:gd name="T7" fmla="*/ 40 h 804"/>
                    <a:gd name="T8" fmla="*/ 0 w 153"/>
                    <a:gd name="T9" fmla="*/ 50 h 8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3"/>
                    <a:gd name="T16" fmla="*/ 0 h 804"/>
                    <a:gd name="T17" fmla="*/ 153 w 153"/>
                    <a:gd name="T18" fmla="*/ 804 h 8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3" h="804">
                      <a:moveTo>
                        <a:pt x="0" y="804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53" y="650"/>
                      </a:lnTo>
                      <a:lnTo>
                        <a:pt x="0" y="804"/>
                      </a:lnTo>
                      <a:close/>
                    </a:path>
                  </a:pathLst>
                </a:custGeom>
                <a:solidFill>
                  <a:srgbClr val="CFE1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24" name="Freeform 854"/>
                <p:cNvSpPr>
                  <a:spLocks/>
                </p:cNvSpPr>
                <p:nvPr/>
              </p:nvSpPr>
              <p:spPr bwMode="auto">
                <a:xfrm>
                  <a:off x="3549" y="1599"/>
                  <a:ext cx="505" cy="76"/>
                </a:xfrm>
                <a:custGeom>
                  <a:avLst/>
                  <a:gdLst>
                    <a:gd name="T0" fmla="*/ 54 w 1010"/>
                    <a:gd name="T1" fmla="*/ 9 h 154"/>
                    <a:gd name="T2" fmla="*/ 0 w 1010"/>
                    <a:gd name="T3" fmla="*/ 9 h 154"/>
                    <a:gd name="T4" fmla="*/ 10 w 1010"/>
                    <a:gd name="T5" fmla="*/ 0 h 154"/>
                    <a:gd name="T6" fmla="*/ 63 w 1010"/>
                    <a:gd name="T7" fmla="*/ 0 h 154"/>
                    <a:gd name="T8" fmla="*/ 54 w 1010"/>
                    <a:gd name="T9" fmla="*/ 9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0"/>
                    <a:gd name="T16" fmla="*/ 0 h 154"/>
                    <a:gd name="T17" fmla="*/ 1010 w 1010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0" h="154">
                      <a:moveTo>
                        <a:pt x="857" y="154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010" y="0"/>
                      </a:lnTo>
                      <a:lnTo>
                        <a:pt x="857" y="154"/>
                      </a:lnTo>
                      <a:close/>
                    </a:path>
                  </a:pathLst>
                </a:custGeom>
                <a:solidFill>
                  <a:srgbClr val="8C98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25" name="Rectangle 855"/>
                <p:cNvSpPr>
                  <a:spLocks noChangeArrowheads="1"/>
                </p:cNvSpPr>
                <p:nvPr/>
              </p:nvSpPr>
              <p:spPr bwMode="auto">
                <a:xfrm>
                  <a:off x="3549" y="1675"/>
                  <a:ext cx="428" cy="325"/>
                </a:xfrm>
                <a:prstGeom prst="rect">
                  <a:avLst/>
                </a:prstGeom>
                <a:solidFill>
                  <a:srgbClr val="B4C4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6496" name="Group 860"/>
              <p:cNvGrpSpPr>
                <a:grpSpLocks/>
              </p:cNvGrpSpPr>
              <p:nvPr/>
            </p:nvGrpSpPr>
            <p:grpSpPr bwMode="auto">
              <a:xfrm>
                <a:off x="4038" y="1599"/>
                <a:ext cx="506" cy="401"/>
                <a:chOff x="4038" y="1599"/>
                <a:chExt cx="506" cy="401"/>
              </a:xfrm>
            </p:grpSpPr>
            <p:sp>
              <p:nvSpPr>
                <p:cNvPr id="56520" name="Freeform 857"/>
                <p:cNvSpPr>
                  <a:spLocks/>
                </p:cNvSpPr>
                <p:nvPr/>
              </p:nvSpPr>
              <p:spPr bwMode="auto">
                <a:xfrm>
                  <a:off x="4467" y="1599"/>
                  <a:ext cx="77" cy="401"/>
                </a:xfrm>
                <a:custGeom>
                  <a:avLst/>
                  <a:gdLst>
                    <a:gd name="T0" fmla="*/ 0 w 153"/>
                    <a:gd name="T1" fmla="*/ 50 h 804"/>
                    <a:gd name="T2" fmla="*/ 0 w 153"/>
                    <a:gd name="T3" fmla="*/ 9 h 804"/>
                    <a:gd name="T4" fmla="*/ 10 w 153"/>
                    <a:gd name="T5" fmla="*/ 0 h 804"/>
                    <a:gd name="T6" fmla="*/ 10 w 153"/>
                    <a:gd name="T7" fmla="*/ 40 h 804"/>
                    <a:gd name="T8" fmla="*/ 0 w 153"/>
                    <a:gd name="T9" fmla="*/ 50 h 8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3"/>
                    <a:gd name="T16" fmla="*/ 0 h 804"/>
                    <a:gd name="T17" fmla="*/ 153 w 153"/>
                    <a:gd name="T18" fmla="*/ 804 h 8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3" h="804">
                      <a:moveTo>
                        <a:pt x="0" y="804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53" y="650"/>
                      </a:lnTo>
                      <a:lnTo>
                        <a:pt x="0" y="804"/>
                      </a:lnTo>
                      <a:close/>
                    </a:path>
                  </a:pathLst>
                </a:custGeom>
                <a:solidFill>
                  <a:srgbClr val="CFE1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21" name="Freeform 858"/>
                <p:cNvSpPr>
                  <a:spLocks/>
                </p:cNvSpPr>
                <p:nvPr/>
              </p:nvSpPr>
              <p:spPr bwMode="auto">
                <a:xfrm>
                  <a:off x="4038" y="1599"/>
                  <a:ext cx="506" cy="76"/>
                </a:xfrm>
                <a:custGeom>
                  <a:avLst/>
                  <a:gdLst>
                    <a:gd name="T0" fmla="*/ 54 w 1010"/>
                    <a:gd name="T1" fmla="*/ 9 h 154"/>
                    <a:gd name="T2" fmla="*/ 0 w 1010"/>
                    <a:gd name="T3" fmla="*/ 9 h 154"/>
                    <a:gd name="T4" fmla="*/ 10 w 1010"/>
                    <a:gd name="T5" fmla="*/ 0 h 154"/>
                    <a:gd name="T6" fmla="*/ 64 w 1010"/>
                    <a:gd name="T7" fmla="*/ 0 h 154"/>
                    <a:gd name="T8" fmla="*/ 54 w 1010"/>
                    <a:gd name="T9" fmla="*/ 9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0"/>
                    <a:gd name="T16" fmla="*/ 0 h 154"/>
                    <a:gd name="T17" fmla="*/ 1010 w 1010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0" h="154">
                      <a:moveTo>
                        <a:pt x="857" y="154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010" y="0"/>
                      </a:lnTo>
                      <a:lnTo>
                        <a:pt x="857" y="154"/>
                      </a:lnTo>
                      <a:close/>
                    </a:path>
                  </a:pathLst>
                </a:custGeom>
                <a:solidFill>
                  <a:srgbClr val="8C98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22" name="Rectangle 859"/>
                <p:cNvSpPr>
                  <a:spLocks noChangeArrowheads="1"/>
                </p:cNvSpPr>
                <p:nvPr/>
              </p:nvSpPr>
              <p:spPr bwMode="auto">
                <a:xfrm>
                  <a:off x="4038" y="1675"/>
                  <a:ext cx="429" cy="325"/>
                </a:xfrm>
                <a:prstGeom prst="rect">
                  <a:avLst/>
                </a:prstGeom>
                <a:solidFill>
                  <a:srgbClr val="B4C4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6497" name="Group 864"/>
              <p:cNvGrpSpPr>
                <a:grpSpLocks/>
              </p:cNvGrpSpPr>
              <p:nvPr/>
            </p:nvGrpSpPr>
            <p:grpSpPr bwMode="auto">
              <a:xfrm>
                <a:off x="4528" y="1599"/>
                <a:ext cx="505" cy="401"/>
                <a:chOff x="4528" y="1599"/>
                <a:chExt cx="505" cy="401"/>
              </a:xfrm>
            </p:grpSpPr>
            <p:sp>
              <p:nvSpPr>
                <p:cNvPr id="56517" name="Freeform 861"/>
                <p:cNvSpPr>
                  <a:spLocks/>
                </p:cNvSpPr>
                <p:nvPr/>
              </p:nvSpPr>
              <p:spPr bwMode="auto">
                <a:xfrm>
                  <a:off x="4957" y="1599"/>
                  <a:ext cx="76" cy="401"/>
                </a:xfrm>
                <a:custGeom>
                  <a:avLst/>
                  <a:gdLst>
                    <a:gd name="T0" fmla="*/ 0 w 153"/>
                    <a:gd name="T1" fmla="*/ 50 h 804"/>
                    <a:gd name="T2" fmla="*/ 0 w 153"/>
                    <a:gd name="T3" fmla="*/ 9 h 804"/>
                    <a:gd name="T4" fmla="*/ 9 w 153"/>
                    <a:gd name="T5" fmla="*/ 0 h 804"/>
                    <a:gd name="T6" fmla="*/ 9 w 153"/>
                    <a:gd name="T7" fmla="*/ 40 h 804"/>
                    <a:gd name="T8" fmla="*/ 0 w 153"/>
                    <a:gd name="T9" fmla="*/ 50 h 8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3"/>
                    <a:gd name="T16" fmla="*/ 0 h 804"/>
                    <a:gd name="T17" fmla="*/ 153 w 153"/>
                    <a:gd name="T18" fmla="*/ 804 h 8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3" h="804">
                      <a:moveTo>
                        <a:pt x="0" y="804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53" y="650"/>
                      </a:lnTo>
                      <a:lnTo>
                        <a:pt x="0" y="804"/>
                      </a:lnTo>
                      <a:close/>
                    </a:path>
                  </a:pathLst>
                </a:custGeom>
                <a:solidFill>
                  <a:srgbClr val="CFE1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18" name="Freeform 862"/>
                <p:cNvSpPr>
                  <a:spLocks/>
                </p:cNvSpPr>
                <p:nvPr/>
              </p:nvSpPr>
              <p:spPr bwMode="auto">
                <a:xfrm>
                  <a:off x="4528" y="1599"/>
                  <a:ext cx="505" cy="76"/>
                </a:xfrm>
                <a:custGeom>
                  <a:avLst/>
                  <a:gdLst>
                    <a:gd name="T0" fmla="*/ 54 w 1010"/>
                    <a:gd name="T1" fmla="*/ 9 h 154"/>
                    <a:gd name="T2" fmla="*/ 0 w 1010"/>
                    <a:gd name="T3" fmla="*/ 9 h 154"/>
                    <a:gd name="T4" fmla="*/ 10 w 1010"/>
                    <a:gd name="T5" fmla="*/ 0 h 154"/>
                    <a:gd name="T6" fmla="*/ 63 w 1010"/>
                    <a:gd name="T7" fmla="*/ 0 h 154"/>
                    <a:gd name="T8" fmla="*/ 54 w 1010"/>
                    <a:gd name="T9" fmla="*/ 9 h 1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0"/>
                    <a:gd name="T16" fmla="*/ 0 h 154"/>
                    <a:gd name="T17" fmla="*/ 1010 w 1010"/>
                    <a:gd name="T18" fmla="*/ 154 h 1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0" h="154">
                      <a:moveTo>
                        <a:pt x="857" y="154"/>
                      </a:moveTo>
                      <a:lnTo>
                        <a:pt x="0" y="154"/>
                      </a:lnTo>
                      <a:lnTo>
                        <a:pt x="153" y="0"/>
                      </a:lnTo>
                      <a:lnTo>
                        <a:pt x="1010" y="0"/>
                      </a:lnTo>
                      <a:lnTo>
                        <a:pt x="857" y="154"/>
                      </a:lnTo>
                      <a:close/>
                    </a:path>
                  </a:pathLst>
                </a:custGeom>
                <a:solidFill>
                  <a:srgbClr val="8C98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19" name="Rectangle 863"/>
                <p:cNvSpPr>
                  <a:spLocks noChangeArrowheads="1"/>
                </p:cNvSpPr>
                <p:nvPr/>
              </p:nvSpPr>
              <p:spPr bwMode="auto">
                <a:xfrm>
                  <a:off x="4528" y="1675"/>
                  <a:ext cx="429" cy="325"/>
                </a:xfrm>
                <a:prstGeom prst="rect">
                  <a:avLst/>
                </a:prstGeom>
                <a:solidFill>
                  <a:srgbClr val="B4C4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sp>
            <p:nvSpPr>
              <p:cNvPr id="56498" name="Rectangle 865"/>
              <p:cNvSpPr>
                <a:spLocks noChangeArrowheads="1"/>
              </p:cNvSpPr>
              <p:nvPr/>
            </p:nvSpPr>
            <p:spPr bwMode="auto">
              <a:xfrm>
                <a:off x="3657" y="1733"/>
                <a:ext cx="1228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6499" name="Rectangle 866"/>
              <p:cNvSpPr>
                <a:spLocks noChangeArrowheads="1"/>
              </p:cNvSpPr>
              <p:nvPr/>
            </p:nvSpPr>
            <p:spPr bwMode="auto">
              <a:xfrm>
                <a:off x="3957" y="1759"/>
                <a:ext cx="536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km-KH" sz="1400">
                    <a:solidFill>
                      <a:srgbClr val="000000"/>
                    </a:solidFill>
                    <a:latin typeface="Khmer OS System" pitchFamily="2" charset="0"/>
                  </a:rPr>
                  <a:t>ការតាមដាន</a:t>
                </a:r>
                <a:endParaRPr lang="en-US">
                  <a:latin typeface="Khmer OS System" pitchFamily="2" charset="0"/>
                </a:endParaRPr>
              </a:p>
            </p:txBody>
          </p:sp>
          <p:sp>
            <p:nvSpPr>
              <p:cNvPr id="56500" name="Rectangle 867"/>
              <p:cNvSpPr>
                <a:spLocks noChangeArrowheads="1"/>
              </p:cNvSpPr>
              <p:nvPr/>
            </p:nvSpPr>
            <p:spPr bwMode="auto">
              <a:xfrm>
                <a:off x="3657" y="2050"/>
                <a:ext cx="1228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6501" name="Rectangle 868"/>
              <p:cNvSpPr>
                <a:spLocks noChangeArrowheads="1"/>
              </p:cNvSpPr>
              <p:nvPr/>
            </p:nvSpPr>
            <p:spPr bwMode="auto">
              <a:xfrm>
                <a:off x="3814" y="2077"/>
                <a:ext cx="1113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km-KH" sz="1400">
                    <a:latin typeface="Khmer OS System" pitchFamily="2" charset="0"/>
                  </a:rPr>
                  <a:t>ព័ត៌មាន និងគមនាគមន៏</a:t>
                </a:r>
              </a:p>
            </p:txBody>
          </p:sp>
          <p:sp>
            <p:nvSpPr>
              <p:cNvPr id="56502" name="Rectangle 870"/>
              <p:cNvSpPr>
                <a:spLocks noChangeArrowheads="1"/>
              </p:cNvSpPr>
              <p:nvPr/>
            </p:nvSpPr>
            <p:spPr bwMode="auto">
              <a:xfrm>
                <a:off x="3657" y="2455"/>
                <a:ext cx="1228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6503" name="Rectangle 871"/>
              <p:cNvSpPr>
                <a:spLocks noChangeArrowheads="1"/>
              </p:cNvSpPr>
              <p:nvPr/>
            </p:nvSpPr>
            <p:spPr bwMode="auto">
              <a:xfrm>
                <a:off x="3755" y="2481"/>
                <a:ext cx="865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km-KH" sz="1400">
                    <a:latin typeface="Khmer OS System" pitchFamily="2" charset="0"/>
                  </a:rPr>
                  <a:t>គ្រប់គ្រងសកម្មភាព</a:t>
                </a:r>
              </a:p>
            </p:txBody>
          </p:sp>
          <p:sp>
            <p:nvSpPr>
              <p:cNvPr id="56504" name="Rectangle 872"/>
              <p:cNvSpPr>
                <a:spLocks noChangeArrowheads="1"/>
              </p:cNvSpPr>
              <p:nvPr/>
            </p:nvSpPr>
            <p:spPr bwMode="auto">
              <a:xfrm>
                <a:off x="3657" y="2852"/>
                <a:ext cx="1228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6505" name="Rectangle 873"/>
              <p:cNvSpPr>
                <a:spLocks noChangeArrowheads="1"/>
              </p:cNvSpPr>
              <p:nvPr/>
            </p:nvSpPr>
            <p:spPr bwMode="auto">
              <a:xfrm>
                <a:off x="3812" y="2878"/>
                <a:ext cx="930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km-KH" sz="1400">
                    <a:latin typeface="Khmer OS System" pitchFamily="2" charset="0"/>
                  </a:rPr>
                  <a:t>ការវាយតម្លៃហានិភ័យ</a:t>
                </a:r>
              </a:p>
            </p:txBody>
          </p:sp>
          <p:sp>
            <p:nvSpPr>
              <p:cNvPr id="56506" name="Rectangle 874"/>
              <p:cNvSpPr>
                <a:spLocks noChangeArrowheads="1"/>
              </p:cNvSpPr>
              <p:nvPr/>
            </p:nvSpPr>
            <p:spPr bwMode="auto">
              <a:xfrm>
                <a:off x="3621" y="3176"/>
                <a:ext cx="1300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88" name="Rectangle 875"/>
              <p:cNvSpPr>
                <a:spLocks noChangeArrowheads="1"/>
              </p:cNvSpPr>
              <p:nvPr/>
            </p:nvSpPr>
            <p:spPr bwMode="auto">
              <a:xfrm>
                <a:off x="3665" y="3203"/>
                <a:ext cx="974" cy="27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km-KH" sz="1400">
                    <a:latin typeface="Khmer OS System" pitchFamily="2" charset="0"/>
                  </a:rPr>
                  <a:t>បរិស្ថាននៃការគ្រប់គ្រង</a:t>
                </a:r>
              </a:p>
              <a:p>
                <a:pPr>
                  <a:defRPr/>
                </a:pPr>
                <a:endParaRPr lang="en-US">
                  <a:latin typeface="Khmer OS System" pitchFamily="2" charset="0"/>
                </a:endParaRPr>
              </a:p>
            </p:txBody>
          </p:sp>
          <p:sp>
            <p:nvSpPr>
              <p:cNvPr id="56508" name="Rectangle 876"/>
              <p:cNvSpPr>
                <a:spLocks noChangeArrowheads="1"/>
              </p:cNvSpPr>
              <p:nvPr/>
            </p:nvSpPr>
            <p:spPr bwMode="auto">
              <a:xfrm rot="18840000">
                <a:off x="3766" y="1409"/>
                <a:ext cx="514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r>
                  <a:rPr lang="km-KH" sz="1300" b="1">
                    <a:solidFill>
                      <a:srgbClr val="000000"/>
                    </a:solidFill>
                    <a:latin typeface="Khmer OS System" pitchFamily="2" charset="0"/>
                  </a:rPr>
                  <a:t>ប្រតិបតិ្តការ</a:t>
                </a:r>
                <a:endParaRPr lang="en-US" sz="1300">
                  <a:latin typeface="Khmer OS System" pitchFamily="2" charset="0"/>
                </a:endParaRPr>
              </a:p>
            </p:txBody>
          </p:sp>
          <p:sp>
            <p:nvSpPr>
              <p:cNvPr id="56509" name="Rectangle 877"/>
              <p:cNvSpPr>
                <a:spLocks noChangeArrowheads="1"/>
              </p:cNvSpPr>
              <p:nvPr/>
            </p:nvSpPr>
            <p:spPr bwMode="auto">
              <a:xfrm rot="18840000">
                <a:off x="4196" y="1326"/>
                <a:ext cx="519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km-KH" sz="1400" b="1">
                    <a:solidFill>
                      <a:srgbClr val="000000"/>
                    </a:solidFill>
                    <a:latin typeface="Khmer OS System" pitchFamily="2" charset="0"/>
                  </a:rPr>
                  <a:t>របាយការណ៏</a:t>
                </a:r>
                <a:endParaRPr lang="en-US">
                  <a:latin typeface="Khmer OS System" pitchFamily="2" charset="0"/>
                </a:endParaRPr>
              </a:p>
            </p:txBody>
          </p:sp>
          <p:sp>
            <p:nvSpPr>
              <p:cNvPr id="56510" name="Rectangle 878"/>
              <p:cNvSpPr>
                <a:spLocks noChangeArrowheads="1"/>
              </p:cNvSpPr>
              <p:nvPr/>
            </p:nvSpPr>
            <p:spPr bwMode="auto">
              <a:xfrm rot="18840000">
                <a:off x="4428" y="1343"/>
                <a:ext cx="343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km-KH" sz="1400" b="1">
                    <a:solidFill>
                      <a:srgbClr val="000000"/>
                    </a:solidFill>
                    <a:latin typeface="Khmer OS System" pitchFamily="2" charset="0"/>
                  </a:rPr>
                  <a:t>ហិរញ្ញវត្ថុ</a:t>
                </a:r>
                <a:endParaRPr lang="en-US">
                  <a:latin typeface="Khmer OS System" pitchFamily="2" charset="0"/>
                </a:endParaRPr>
              </a:p>
            </p:txBody>
          </p:sp>
          <p:sp>
            <p:nvSpPr>
              <p:cNvPr id="56511" name="Rectangle 879"/>
              <p:cNvSpPr>
                <a:spLocks noChangeArrowheads="1"/>
              </p:cNvSpPr>
              <p:nvPr/>
            </p:nvSpPr>
            <p:spPr bwMode="auto">
              <a:xfrm rot="18840000">
                <a:off x="4694" y="1325"/>
                <a:ext cx="612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km-KH" sz="1400" b="1">
                    <a:solidFill>
                      <a:srgbClr val="000000"/>
                    </a:solidFill>
                    <a:latin typeface="Khmer OS System" pitchFamily="2" charset="0"/>
                  </a:rPr>
                  <a:t>អនុលោមភាព</a:t>
                </a:r>
                <a:endParaRPr lang="en-US">
                  <a:latin typeface="Khmer OS System" pitchFamily="2" charset="0"/>
                </a:endParaRPr>
              </a:p>
            </p:txBody>
          </p:sp>
          <p:sp>
            <p:nvSpPr>
              <p:cNvPr id="56512" name="Rectangle 880"/>
              <p:cNvSpPr>
                <a:spLocks noChangeArrowheads="1"/>
              </p:cNvSpPr>
              <p:nvPr/>
            </p:nvSpPr>
            <p:spPr bwMode="auto">
              <a:xfrm rot="5400000">
                <a:off x="4808" y="2473"/>
                <a:ext cx="355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km-KH" sz="1300">
                    <a:solidFill>
                      <a:srgbClr val="000000"/>
                    </a:solidFill>
                    <a:latin typeface="Khmer OS System" pitchFamily="2" charset="0"/>
                  </a:rPr>
                  <a:t>ផ្នែកទី ក</a:t>
                </a:r>
                <a:endParaRPr lang="en-US" sz="1300">
                  <a:latin typeface="Khmer OS System" pitchFamily="2" charset="0"/>
                </a:endParaRPr>
              </a:p>
            </p:txBody>
          </p:sp>
          <p:sp>
            <p:nvSpPr>
              <p:cNvPr id="56513" name="Rectangle 881"/>
              <p:cNvSpPr>
                <a:spLocks noChangeArrowheads="1"/>
              </p:cNvSpPr>
              <p:nvPr/>
            </p:nvSpPr>
            <p:spPr bwMode="auto">
              <a:xfrm rot="5400000">
                <a:off x="4919" y="2364"/>
                <a:ext cx="351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km-KH" sz="1300" b="1">
                    <a:solidFill>
                      <a:srgbClr val="000000"/>
                    </a:solidFill>
                    <a:latin typeface="Khmer OS System" pitchFamily="2" charset="0"/>
                  </a:rPr>
                  <a:t>ផ្នែកទី ខ</a:t>
                </a:r>
                <a:endParaRPr lang="en-US" sz="1300">
                  <a:latin typeface="Khmer OS System" pitchFamily="2" charset="0"/>
                </a:endParaRPr>
              </a:p>
            </p:txBody>
          </p:sp>
          <p:sp>
            <p:nvSpPr>
              <p:cNvPr id="56514" name="Rectangle 882"/>
              <p:cNvSpPr>
                <a:spLocks noChangeArrowheads="1"/>
              </p:cNvSpPr>
              <p:nvPr/>
            </p:nvSpPr>
            <p:spPr bwMode="auto">
              <a:xfrm rot="5400000">
                <a:off x="4910" y="2257"/>
                <a:ext cx="578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km-KH" sz="1300">
                    <a:solidFill>
                      <a:srgbClr val="000000"/>
                    </a:solidFill>
                    <a:latin typeface="Khmer OS System" pitchFamily="2" charset="0"/>
                  </a:rPr>
                  <a:t>សកម្មភាពទី ១</a:t>
                </a:r>
                <a:endParaRPr lang="en-US" sz="1300">
                  <a:latin typeface="Khmer OS System" pitchFamily="2" charset="0"/>
                </a:endParaRPr>
              </a:p>
            </p:txBody>
          </p:sp>
          <p:sp>
            <p:nvSpPr>
              <p:cNvPr id="56515" name="Rectangle 883"/>
              <p:cNvSpPr>
                <a:spLocks noChangeArrowheads="1"/>
              </p:cNvSpPr>
              <p:nvPr/>
            </p:nvSpPr>
            <p:spPr bwMode="auto">
              <a:xfrm rot="5400000">
                <a:off x="5015" y="2184"/>
                <a:ext cx="589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km-KH" sz="1300">
                    <a:solidFill>
                      <a:srgbClr val="000000"/>
                    </a:solidFill>
                    <a:latin typeface="Khmer OS System" pitchFamily="2" charset="0"/>
                  </a:rPr>
                  <a:t>សកម្មភាពទី ២</a:t>
                </a:r>
                <a:endParaRPr lang="en-US" sz="1300">
                  <a:latin typeface="Khmer OS System" pitchFamily="2" charset="0"/>
                </a:endParaRPr>
              </a:p>
            </p:txBody>
          </p:sp>
          <p:sp>
            <p:nvSpPr>
              <p:cNvPr id="56516" name="Rectangle 884"/>
              <p:cNvSpPr>
                <a:spLocks noChangeArrowheads="1"/>
              </p:cNvSpPr>
              <p:nvPr/>
            </p:nvSpPr>
            <p:spPr bwMode="auto">
              <a:xfrm rot="5400000">
                <a:off x="5101" y="2076"/>
                <a:ext cx="60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km-KH" sz="1300">
                    <a:solidFill>
                      <a:srgbClr val="000000"/>
                    </a:solidFill>
                    <a:latin typeface="Khmer OS System" pitchFamily="2" charset="0"/>
                  </a:rPr>
                  <a:t>សកម្មភាពទី ៣</a:t>
                </a:r>
                <a:endParaRPr lang="en-US" sz="1300">
                  <a:latin typeface="Khmer OS System" pitchFamily="2" charset="0"/>
                </a:endParaRPr>
              </a:p>
            </p:txBody>
          </p:sp>
        </p:grpSp>
      </p:grpSp>
      <p:sp>
        <p:nvSpPr>
          <p:cNvPr id="56324" name="TextBox 4"/>
          <p:cNvSpPr txBox="1">
            <a:spLocks noChangeArrowheads="1"/>
          </p:cNvSpPr>
          <p:nvPr/>
        </p:nvSpPr>
        <p:spPr bwMode="auto">
          <a:xfrm>
            <a:off x="525780" y="2258890"/>
            <a:ext cx="5962491" cy="48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98" tIns="52249" rIns="104498" bIns="5224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>
                <a:latin typeface="Khmer OS System" pitchFamily="2" charset="0"/>
              </a:rPr>
              <a:t>1</a:t>
            </a:r>
            <a:r>
              <a:rPr lang="en-US" b="1" dirty="0">
                <a:latin typeface="Khmer OS System" pitchFamily="2" charset="0"/>
              </a:rPr>
              <a:t>.</a:t>
            </a:r>
            <a:r>
              <a:rPr lang="en-US" b="1" dirty="0">
                <a:latin typeface="Khmer MEF1" pitchFamily="2" charset="0"/>
                <a:cs typeface="Khmer MEF1" pitchFamily="2" charset="0"/>
              </a:rPr>
              <a:t> 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សម្រេចគោលដៅ​ ៣ គឺ </a:t>
            </a:r>
            <a:r>
              <a:rPr lang="en-US" dirty="0">
                <a:latin typeface="Khmer MEF1" pitchFamily="2" charset="0"/>
                <a:cs typeface="Khmer MEF1" pitchFamily="2" charset="0"/>
              </a:rPr>
              <a:t>: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km-KH" dirty="0">
                <a:latin typeface="Khmer MEF1" pitchFamily="2" charset="0"/>
                <a:cs typeface="Khmer MEF1" pitchFamily="2" charset="0"/>
              </a:rPr>
              <a:t> </a:t>
            </a:r>
            <a:r>
              <a:rPr lang="km-KH" dirty="0" smtClean="0">
                <a:latin typeface="Khmer MEF1" pitchFamily="2" charset="0"/>
                <a:cs typeface="Khmer MEF1" pitchFamily="2" charset="0"/>
              </a:rPr>
              <a:t>ប្រតិបត្តិ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ការប្រកបដោយប្រសិទ្ធភាព និង ប្រសិទ្ធផល</a:t>
            </a:r>
            <a:endParaRPr lang="en-US" dirty="0">
              <a:latin typeface="Khmer MEF1" pitchFamily="2" charset="0"/>
              <a:cs typeface="Khmer MEF1" pitchFamily="2" charset="0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km-KH" dirty="0" smtClean="0">
                <a:latin typeface="Khmer MEF1" pitchFamily="2" charset="0"/>
                <a:cs typeface="Khmer MEF1" pitchFamily="2" charset="0"/>
              </a:rPr>
              <a:t>របាយ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ការណ៍ហិរញ្ញវត្ថុអាចទុកចិត្តបាន</a:t>
            </a:r>
            <a:endParaRPr lang="en-US" dirty="0">
              <a:latin typeface="Khmer MEF1" pitchFamily="2" charset="0"/>
              <a:cs typeface="Khmer MEF1" pitchFamily="2" charset="0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km-KH" dirty="0" smtClean="0">
                <a:latin typeface="Khmer MEF1" pitchFamily="2" charset="0"/>
                <a:cs typeface="Khmer MEF1" pitchFamily="2" charset="0"/>
              </a:rPr>
              <a:t>គោរព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បានតាមច្បាប់ និង បញ្ញាត្តិនានា</a:t>
            </a:r>
            <a:endParaRPr lang="en-US" dirty="0">
              <a:latin typeface="Khmer MEF1" pitchFamily="2" charset="0"/>
              <a:cs typeface="Khmer MEF1" pitchFamily="2" charset="0"/>
            </a:endParaRPr>
          </a:p>
          <a:p>
            <a:pPr eaLnBrk="1" hangingPunct="1">
              <a:buSzPct val="100000"/>
            </a:pPr>
            <a:endParaRPr lang="km-KH" dirty="0">
              <a:latin typeface="Khmer MEF1" pitchFamily="2" charset="0"/>
              <a:cs typeface="Khmer MEF1" pitchFamily="2" charset="0"/>
            </a:endParaRPr>
          </a:p>
          <a:p>
            <a:pPr eaLnBrk="1" hangingPunct="1">
              <a:buSzPct val="100000"/>
            </a:pPr>
            <a:r>
              <a:rPr lang="en-US" dirty="0">
                <a:latin typeface="Khmer MEF1" pitchFamily="2" charset="0"/>
                <a:cs typeface="Khmer MEF1" pitchFamily="2" charset="0"/>
              </a:rPr>
              <a:t>2. 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សមាសធាតុទាំង៥៖</a:t>
            </a:r>
            <a:endParaRPr lang="en-US" dirty="0">
              <a:latin typeface="Khmer MEF1" pitchFamily="2" charset="0"/>
              <a:cs typeface="Khmer MEF1" pitchFamily="2" charset="0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km-KH" dirty="0">
                <a:latin typeface="Khmer MEF1" pitchFamily="2" charset="0"/>
                <a:cs typeface="Khmer MEF1" pitchFamily="2" charset="0"/>
              </a:rPr>
              <a:t>បរិស្ថាននៃការគ្រប់គ្រង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km-KH" dirty="0">
                <a:latin typeface="Khmer MEF1" pitchFamily="2" charset="0"/>
                <a:cs typeface="Khmer MEF1" pitchFamily="2" charset="0"/>
              </a:rPr>
              <a:t>ការវាយតម្លៃហានិភ័យ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km-KH" dirty="0">
                <a:latin typeface="Khmer MEF1" pitchFamily="2" charset="0"/>
                <a:cs typeface="Khmer MEF1" pitchFamily="2" charset="0"/>
              </a:rPr>
              <a:t>ការគ្រប់គ្រងសកម្មភាព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km-KH" dirty="0">
                <a:latin typeface="Khmer MEF1" pitchFamily="2" charset="0"/>
                <a:cs typeface="Khmer MEF1" pitchFamily="2" charset="0"/>
              </a:rPr>
              <a:t>ព័ត៌មាន និងគមនាគមន៏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km-KH" dirty="0">
                <a:latin typeface="Khmer MEF1" pitchFamily="2" charset="0"/>
                <a:cs typeface="Khmer MEF1" pitchFamily="2" charset="0"/>
              </a:rPr>
              <a:t>ការតាមដាន</a:t>
            </a:r>
            <a:endParaRPr lang="en-US" dirty="0">
              <a:latin typeface="Khmer MEF1" pitchFamily="2" charset="0"/>
              <a:cs typeface="Khmer MEF1" pitchFamily="2" charset="0"/>
            </a:endParaRPr>
          </a:p>
          <a:p>
            <a:pPr lvl="1" eaLnBrk="1" hangingPunct="1"/>
            <a:endParaRPr lang="en-US" dirty="0">
              <a:latin typeface="Khmer MEF1" pitchFamily="2" charset="0"/>
              <a:cs typeface="Khmer MEF1" pitchFamily="2" charset="0"/>
            </a:endParaRPr>
          </a:p>
          <a:p>
            <a:pPr eaLnBrk="1" hangingPunct="1"/>
            <a:r>
              <a:rPr lang="en-US" dirty="0">
                <a:latin typeface="Khmer MEF1" pitchFamily="2" charset="0"/>
                <a:cs typeface="Khmer MEF1" pitchFamily="2" charset="0"/>
              </a:rPr>
              <a:t>3.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  ផ្តោតលើកម្រិតអង្គភាព និងកម្រិតដំណើរការ</a:t>
            </a:r>
            <a:endParaRPr lang="en-US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16/09/2013</a:t>
            </a:r>
            <a:endParaRPr lang="en-GB" dirty="0"/>
          </a:p>
        </p:txBody>
      </p:sp>
      <p:sp>
        <p:nvSpPr>
          <p:cNvPr id="887" name="Rectangle 886"/>
          <p:cNvSpPr/>
          <p:nvPr/>
        </p:nvSpPr>
        <p:spPr>
          <a:xfrm>
            <a:off x="525780" y="172720"/>
            <a:ext cx="5113020" cy="967293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pPr marL="571500" indent="-571500">
              <a:buAutoNum type="romanUcPeriod"/>
            </a:pPr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សេ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ចក្តីផ្តើ</a:t>
            </a:r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ម</a:t>
            </a:r>
          </a:p>
          <a:p>
            <a:r>
              <a:rPr lang="km-KH" sz="2400" dirty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២. និយមន័យ សញ្ញាណ និងពាក្យគន្លឹះ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3948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473463" y="1308829"/>
            <a:ext cx="9688676" cy="571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498" tIns="52249" rIns="104498" bIns="52249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24303"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km-KH" sz="2700" dirty="0">
                <a:latin typeface="Khmer MEF1" pitchFamily="2" charset="0"/>
                <a:cs typeface="Khmer MEF1" pitchFamily="2" charset="0"/>
              </a:rPr>
              <a:t>ជំហាននេះពាក់ព័ន្ធទៅនឹងការ</a:t>
            </a:r>
            <a:r>
              <a:rPr lang="ca-ES" sz="2700" dirty="0">
                <a:latin typeface="Khmer MEF1" pitchFamily="2" charset="0"/>
                <a:cs typeface="Khmer MEF1" pitchFamily="2" charset="0"/>
              </a:rPr>
              <a:t>យកផែនការដែលបានរៀបចំរួចមក </a:t>
            </a:r>
            <a:r>
              <a:rPr lang="km-KH" sz="2700" dirty="0" smtClean="0">
                <a:latin typeface="Khmer MEF1" pitchFamily="2" charset="0"/>
                <a:cs typeface="Khmer MEF1" pitchFamily="2" charset="0"/>
              </a:rPr>
              <a:t>   អនុ</a:t>
            </a:r>
            <a:r>
              <a:rPr lang="km-KH" sz="2700" dirty="0">
                <a:latin typeface="Khmer MEF1" pitchFamily="2" charset="0"/>
                <a:cs typeface="Khmer MEF1" pitchFamily="2" charset="0"/>
              </a:rPr>
              <a:t>វត្តសវនក​ម្ម</a:t>
            </a:r>
            <a:r>
              <a:rPr lang="ca-ES" sz="2700" dirty="0">
                <a:latin typeface="Khmer MEF1" pitchFamily="2" charset="0"/>
                <a:cs typeface="Khmer MEF1" pitchFamily="2" charset="0"/>
              </a:rPr>
              <a:t>ជាក់ស្តែង</a:t>
            </a:r>
            <a:endParaRPr lang="km-KH" sz="2700" dirty="0">
              <a:latin typeface="Khmer MEF1" pitchFamily="2" charset="0"/>
              <a:cs typeface="Khmer MEF1" pitchFamily="2" charset="0"/>
            </a:endParaRPr>
          </a:p>
          <a:p>
            <a:pPr marL="524303" lvl="1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km-KH" sz="2700" dirty="0">
                <a:latin typeface="Khmer MEF1" pitchFamily="2" charset="0"/>
                <a:cs typeface="Khmer MEF1" pitchFamily="2" charset="0"/>
              </a:rPr>
              <a:t>មុនពេលចាប់ផ្តើម</a:t>
            </a:r>
            <a:r>
              <a:rPr lang="ca-ES" sz="2700" dirty="0">
                <a:latin typeface="Khmer MEF1" pitchFamily="2" charset="0"/>
                <a:cs typeface="Khmer MEF1" pitchFamily="2" charset="0"/>
              </a:rPr>
              <a:t>អនុវត្ត</a:t>
            </a:r>
            <a:r>
              <a:rPr lang="km-KH" sz="2700" dirty="0">
                <a:latin typeface="Khmer MEF1" pitchFamily="2" charset="0"/>
                <a:cs typeface="Khmer MEF1" pitchFamily="2" charset="0"/>
              </a:rPr>
              <a:t>ការងារសវនកម្ម</a:t>
            </a:r>
            <a:r>
              <a:rPr lang="ca-ES" sz="27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ca-ES" sz="2700" dirty="0" smtClean="0">
                <a:latin typeface="Khmer MEF1" pitchFamily="2" charset="0"/>
                <a:cs typeface="Khmer MEF1" pitchFamily="2" charset="0"/>
              </a:rPr>
              <a:t>សវ</a:t>
            </a:r>
            <a:r>
              <a:rPr lang="km-KH" sz="2700" dirty="0" smtClean="0">
                <a:latin typeface="Khmer MEF1" pitchFamily="2" charset="0"/>
                <a:cs typeface="Khmer MEF1" pitchFamily="2" charset="0"/>
              </a:rPr>
              <a:t>ន</a:t>
            </a:r>
            <a:r>
              <a:rPr lang="ca-ES" sz="2700" dirty="0" smtClean="0">
                <a:latin typeface="Khmer MEF1" pitchFamily="2" charset="0"/>
                <a:cs typeface="Khmer MEF1" pitchFamily="2" charset="0"/>
              </a:rPr>
              <a:t>ករ</a:t>
            </a:r>
            <a:r>
              <a:rPr lang="ca-ES" sz="2700" dirty="0">
                <a:latin typeface="Khmer MEF1" pitchFamily="2" charset="0"/>
                <a:cs typeface="Khmer MEF1" pitchFamily="2" charset="0"/>
              </a:rPr>
              <a:t>តម្រូវឱ្យអ្នកដឹកនាំ</a:t>
            </a:r>
            <a:r>
              <a:rPr lang="km-KH" sz="2700" dirty="0">
                <a:latin typeface="Khmer MEF1" pitchFamily="2" charset="0"/>
                <a:cs typeface="Khmer MEF1" pitchFamily="2" charset="0"/>
              </a:rPr>
              <a:t>សវនដ្ឋាន</a:t>
            </a:r>
            <a:r>
              <a:rPr lang="ca-ES" sz="2700" dirty="0">
                <a:latin typeface="Khmer MEF1" pitchFamily="2" charset="0"/>
                <a:cs typeface="Khmer MEF1" pitchFamily="2" charset="0"/>
              </a:rPr>
              <a:t>រៀបរាប់</a:t>
            </a:r>
            <a:r>
              <a:rPr lang="km-KH" sz="2700" dirty="0">
                <a:latin typeface="Khmer MEF1" pitchFamily="2" charset="0"/>
                <a:cs typeface="Khmer MEF1" pitchFamily="2" charset="0"/>
              </a:rPr>
              <a:t>សង្ខេប</a:t>
            </a:r>
            <a:r>
              <a:rPr lang="ca-ES" sz="2700" dirty="0">
                <a:latin typeface="Khmer MEF1" pitchFamily="2" charset="0"/>
                <a:cs typeface="Khmer MEF1" pitchFamily="2" charset="0"/>
              </a:rPr>
              <a:t>​</a:t>
            </a:r>
            <a:r>
              <a:rPr lang="km-KH" sz="2700" dirty="0">
                <a:latin typeface="Khmer MEF1" pitchFamily="2" charset="0"/>
                <a:cs typeface="Khmer MEF1" pitchFamily="2" charset="0"/>
              </a:rPr>
              <a:t>អំពីការងារ</a:t>
            </a:r>
            <a:r>
              <a:rPr lang="ca-ES" sz="2700" dirty="0">
                <a:latin typeface="Khmer MEF1" pitchFamily="2" charset="0"/>
                <a:cs typeface="Khmer MEF1" pitchFamily="2" charset="0"/>
              </a:rPr>
              <a:t>ទាក់ទងនឹងរចនាសម្ព័ន្ធគ្រប់គ្រងធនធានមនុស្ស បញ្ហាហិរញ្ញវត្ថុ និង</a:t>
            </a:r>
            <a:r>
              <a:rPr lang="km-KH" sz="2700" dirty="0">
                <a:latin typeface="Khmer MEF1" pitchFamily="2" charset="0"/>
                <a:cs typeface="Khmer MEF1" pitchFamily="2" charset="0"/>
              </a:rPr>
              <a:t>ការប្រែប្រួលសំខាន់ៗក្នុងអង្គភាព </a:t>
            </a:r>
            <a:r>
              <a:rPr lang="ca-ES" sz="2700" dirty="0">
                <a:latin typeface="Khmer MEF1" pitchFamily="2" charset="0"/>
                <a:cs typeface="Khmer MEF1" pitchFamily="2" charset="0"/>
              </a:rPr>
              <a:t>ការបារ</a:t>
            </a:r>
            <a:r>
              <a:rPr lang="km-KH" sz="2700" dirty="0">
                <a:latin typeface="Khmer MEF1" pitchFamily="2" charset="0"/>
                <a:cs typeface="Khmer MEF1" pitchFamily="2" charset="0"/>
              </a:rPr>
              <a:t>ម្មណ៍នានា ដែលអាចទទួលបានក្នុងកិច្ចប្រជុំដំបូង និងការប្រមូលព័ត៌មានពីគ្រប់ប្រភព គ្រប់មធ្យោបាយ និងពេលវេលា។</a:t>
            </a:r>
          </a:p>
          <a:p>
            <a:pPr marL="524303" lvl="1" eaLnBrk="1" hangingPunct="1">
              <a:lnSpc>
                <a:spcPct val="150000"/>
              </a:lnSpc>
            </a:pPr>
            <a:endParaRPr lang="km-KH" sz="2700" dirty="0" smtClean="0">
              <a:solidFill>
                <a:schemeClr val="accent6">
                  <a:lumMod val="75000"/>
                </a:schemeClr>
              </a:solidFill>
              <a:latin typeface="Khmer MEF1" pitchFamily="2" charset="0"/>
              <a:cs typeface="Khmer MEF1" pitchFamily="2" charset="0"/>
            </a:endParaRPr>
          </a:p>
          <a:p>
            <a:pPr marL="524303" lvl="1" eaLnBrk="1" hangingPunct="1">
              <a:lnSpc>
                <a:spcPct val="150000"/>
              </a:lnSpc>
            </a:pPr>
            <a:r>
              <a:rPr lang="ca-ES" sz="2700" dirty="0" smtClean="0">
                <a:solidFill>
                  <a:schemeClr val="accent6">
                    <a:lumMod val="75000"/>
                  </a:schemeClr>
                </a:solidFill>
                <a:latin typeface="Khmer MEF1" pitchFamily="2" charset="0"/>
                <a:cs typeface="Khmer MEF1" pitchFamily="2" charset="0"/>
              </a:rPr>
              <a:t>(</a:t>
            </a:r>
            <a:r>
              <a:rPr lang="ca-ES" sz="2700" dirty="0">
                <a:solidFill>
                  <a:schemeClr val="accent6">
                    <a:lumMod val="75000"/>
                  </a:schemeClr>
                </a:solidFill>
                <a:latin typeface="Khmer MEF1" pitchFamily="2" charset="0"/>
                <a:cs typeface="Khmer MEF1" pitchFamily="2" charset="0"/>
              </a:rPr>
              <a:t>គំរូកំណត់ហេតុកិច្ចប្រជុំដំបូង)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ក.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សេចក្តីផ្តើម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27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7307" y="164957"/>
            <a:ext cx="7851387" cy="536402"/>
          </a:xfrm>
          <a:prstGeom prst="rect">
            <a:avLst/>
          </a:prstGeom>
          <a:noFill/>
        </p:spPr>
        <p:txBody>
          <a:bodyPr wrap="square" lIns="104493" tIns="52247" rIns="104493" bIns="52247" rtlCol="0">
            <a:spAutoFit/>
          </a:bodyPr>
          <a:lstStyle/>
          <a:p>
            <a:r>
              <a:rPr lang="km-KH" sz="28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ក. </a:t>
            </a:r>
            <a:r>
              <a:rPr lang="ca-ES" sz="28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សេចក្តីផ្តើម</a:t>
            </a:r>
            <a:endParaRPr lang="en-US" sz="28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9213" y="6941572"/>
            <a:ext cx="8458201" cy="369328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r"/>
            <a:r>
              <a:rPr lang="ca-ES" b="1" dirty="0" smtClean="0">
                <a:solidFill>
                  <a:schemeClr val="accent6">
                    <a:lumMod val="75000"/>
                  </a:schemeClr>
                </a:solidFill>
                <a:latin typeface="Khmer MEF1" pitchFamily="2" charset="0"/>
                <a:cs typeface="Khmer MEF1" pitchFamily="2" charset="0"/>
              </a:rPr>
              <a:t>(ពិ</a:t>
            </a:r>
            <a:r>
              <a:rPr lang="ca-ES" b="1" dirty="0">
                <a:solidFill>
                  <a:schemeClr val="accent6">
                    <a:lumMod val="75000"/>
                  </a:schemeClr>
                </a:solidFill>
                <a:latin typeface="Khmer MEF1" pitchFamily="2" charset="0"/>
                <a:cs typeface="Khmer MEF1" pitchFamily="2" charset="0"/>
              </a:rPr>
              <a:t>និត្យកំណត់ហេតុកិច្ចប្រជុំ</a:t>
            </a:r>
            <a:r>
              <a:rPr lang="ca-ES" b="1" dirty="0" smtClean="0">
                <a:solidFill>
                  <a:schemeClr val="accent6">
                    <a:lumMod val="75000"/>
                  </a:schemeClr>
                </a:solidFill>
                <a:latin typeface="Khmer MEF1" pitchFamily="2" charset="0"/>
                <a:cs typeface="Khmer MEF1" pitchFamily="2" charset="0"/>
              </a:rPr>
              <a:t>ដំបូងលម្អិត)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119" y="754775"/>
            <a:ext cx="9989820" cy="618630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km-KH" dirty="0">
                <a:latin typeface="Khmer MEF2" pitchFamily="2" charset="0"/>
                <a:cs typeface="Khmer MEF2" pitchFamily="2" charset="0"/>
              </a:rPr>
              <a:t>កំណត់ហេតុកិច្ចប្រជុំដំបូង</a:t>
            </a:r>
            <a:endParaRPr lang="en-US" dirty="0">
              <a:latin typeface="Khmer MEF2" pitchFamily="2" charset="0"/>
              <a:cs typeface="Khmer MEF2" pitchFamily="2" charset="0"/>
            </a:endParaRPr>
          </a:p>
          <a:p>
            <a:r>
              <a:rPr lang="en-US" dirty="0">
                <a:latin typeface="Khmer MEF1" pitchFamily="2" charset="0"/>
                <a:cs typeface="Khmer MEF1" pitchFamily="2" charset="0"/>
              </a:rPr>
              <a:t> </a:t>
            </a:r>
          </a:p>
          <a:p>
            <a:r>
              <a:rPr lang="km-KH" dirty="0">
                <a:latin typeface="Khmer MEF1" pitchFamily="2" charset="0"/>
                <a:cs typeface="Khmer MEF1" pitchFamily="2" charset="0"/>
              </a:rPr>
              <a:t>ឆ្នាំពីរពាន់ដប់បួន ខែ មេសា ថ្ងៃទី ពីរ វេលាម៉ោងដប់ គណៈប្រតិភូសវនកម្មផ្ទៃក្នុង ដឹកនាំដោយលោក ...............បានជួបប្រជុំជាមួយថ្នាក់ដឹកនាំនាយកដ្ឋាន.................. ដើម្បីពិភាក្សាលើការអនុវត្តការងារសវនកម្ម។ សមាសភាពចូលរួមមានដូចខាងក្រោម ៖</a:t>
            </a:r>
            <a:endParaRPr lang="en-US" dirty="0">
              <a:latin typeface="Khmer MEF1" pitchFamily="2" charset="0"/>
              <a:cs typeface="Khmer MEF1" pitchFamily="2" charset="0"/>
            </a:endParaRPr>
          </a:p>
          <a:p>
            <a:r>
              <a:rPr lang="en-US" dirty="0">
                <a:latin typeface="Khmer MEF1" pitchFamily="2" charset="0"/>
                <a:cs typeface="Khmer MEF1" pitchFamily="2" charset="0"/>
              </a:rPr>
              <a:t> </a:t>
            </a:r>
          </a:p>
          <a:p>
            <a:r>
              <a:rPr lang="km-KH" b="1" dirty="0">
                <a:latin typeface="Khmer MEF1" pitchFamily="2" charset="0"/>
                <a:cs typeface="Khmer MEF1" pitchFamily="2" charset="0"/>
              </a:rPr>
              <a:t>ក. </a:t>
            </a:r>
            <a:r>
              <a:rPr lang="km-KH" b="1" u="sng" dirty="0">
                <a:latin typeface="Khmer MEF1" pitchFamily="2" charset="0"/>
                <a:cs typeface="Khmer MEF1" pitchFamily="2" charset="0"/>
              </a:rPr>
              <a:t>សមាសភាពប្រតិភូសវនកម្មផ្ទៃក្នុង</a:t>
            </a:r>
            <a:endParaRPr lang="en-US" dirty="0">
              <a:latin typeface="Khmer MEF1" pitchFamily="2" charset="0"/>
              <a:cs typeface="Khmer MEF1" pitchFamily="2" charset="0"/>
            </a:endParaRPr>
          </a:p>
          <a:p>
            <a:r>
              <a:rPr lang="km-KH" dirty="0">
                <a:latin typeface="Khmer MEF1" pitchFamily="2" charset="0"/>
                <a:cs typeface="Khmer MEF1" pitchFamily="2" charset="0"/>
              </a:rPr>
              <a:t>១. លោក </a:t>
            </a:r>
            <a:r>
              <a:rPr lang="ca-ES" dirty="0" smtClean="0">
                <a:latin typeface="Khmer MEF1" pitchFamily="2" charset="0"/>
                <a:cs typeface="Khmer MEF1" pitchFamily="2" charset="0"/>
              </a:rPr>
              <a:t>	</a:t>
            </a:r>
            <a:r>
              <a:rPr lang="en-US" dirty="0">
                <a:latin typeface="Khmer MEF1" pitchFamily="2" charset="0"/>
                <a:cs typeface="Khmer MEF1" pitchFamily="2" charset="0"/>
              </a:rPr>
              <a:t>	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...........................</a:t>
            </a:r>
            <a:r>
              <a:rPr lang="en-US" dirty="0">
                <a:latin typeface="Khmer MEF1" pitchFamily="2" charset="0"/>
                <a:cs typeface="Khmer MEF1" pitchFamily="2" charset="0"/>
              </a:rPr>
              <a:t>	</a:t>
            </a:r>
            <a:r>
              <a:rPr lang="km-KH" dirty="0" smtClean="0">
                <a:latin typeface="Khmer MEF1" pitchFamily="2" charset="0"/>
                <a:cs typeface="Khmer MEF1" pitchFamily="2" charset="0"/>
              </a:rPr>
              <a:t>ប្រធាន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ប្រតិភូសវនកម្មផ្ទៃក្នុង</a:t>
            </a:r>
            <a:endParaRPr lang="en-US" dirty="0">
              <a:latin typeface="Khmer MEF1" pitchFamily="2" charset="0"/>
              <a:cs typeface="Khmer MEF1" pitchFamily="2" charset="0"/>
            </a:endParaRPr>
          </a:p>
          <a:p>
            <a:r>
              <a:rPr lang="km-KH" dirty="0">
                <a:latin typeface="Khmer MEF1" pitchFamily="2" charset="0"/>
                <a:cs typeface="Khmer MEF1" pitchFamily="2" charset="0"/>
              </a:rPr>
              <a:t>២. លោក </a:t>
            </a:r>
            <a:r>
              <a:rPr lang="en-US" dirty="0">
                <a:latin typeface="Khmer MEF1" pitchFamily="2" charset="0"/>
                <a:cs typeface="Khmer MEF1" pitchFamily="2" charset="0"/>
              </a:rPr>
              <a:t>	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...........................</a:t>
            </a:r>
            <a:r>
              <a:rPr lang="en-US" dirty="0">
                <a:latin typeface="Khmer MEF1" pitchFamily="2" charset="0"/>
                <a:cs typeface="Khmer MEF1" pitchFamily="2" charset="0"/>
              </a:rPr>
              <a:t>	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អនុប្រធានប្រតិភូសវនកម្មផ្ទៃក្នុង​ </a:t>
            </a:r>
            <a:endParaRPr lang="en-US" dirty="0">
              <a:latin typeface="Khmer MEF1" pitchFamily="2" charset="0"/>
              <a:cs typeface="Khmer MEF1" pitchFamily="2" charset="0"/>
            </a:endParaRPr>
          </a:p>
          <a:p>
            <a:r>
              <a:rPr lang="km-KH" dirty="0">
                <a:latin typeface="Khmer MEF1" pitchFamily="2" charset="0"/>
                <a:cs typeface="Khmer MEF1" pitchFamily="2" charset="0"/>
              </a:rPr>
              <a:t>៣. លោក 	...........................</a:t>
            </a:r>
            <a:r>
              <a:rPr lang="en-US" dirty="0">
                <a:latin typeface="Khmer MEF1" pitchFamily="2" charset="0"/>
                <a:cs typeface="Khmer MEF1" pitchFamily="2" charset="0"/>
              </a:rPr>
              <a:t>	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ជាសមាជិក</a:t>
            </a:r>
            <a:endParaRPr lang="en-US" dirty="0">
              <a:latin typeface="Khmer MEF1" pitchFamily="2" charset="0"/>
              <a:cs typeface="Khmer MEF1" pitchFamily="2" charset="0"/>
            </a:endParaRPr>
          </a:p>
          <a:p>
            <a:r>
              <a:rPr lang="km-KH" b="1" dirty="0" smtClean="0">
                <a:latin typeface="Khmer MEF1" pitchFamily="2" charset="0"/>
                <a:cs typeface="Khmer MEF1" pitchFamily="2" charset="0"/>
              </a:rPr>
              <a:t>ខ</a:t>
            </a:r>
            <a:r>
              <a:rPr lang="km-KH" b="1" dirty="0">
                <a:latin typeface="Khmer MEF1" pitchFamily="2" charset="0"/>
                <a:cs typeface="Khmer MEF1" pitchFamily="2" charset="0"/>
              </a:rPr>
              <a:t>. </a:t>
            </a:r>
            <a:r>
              <a:rPr lang="km-KH" b="1" u="sng" dirty="0">
                <a:latin typeface="Khmer MEF1" pitchFamily="2" charset="0"/>
                <a:cs typeface="Khmer MEF1" pitchFamily="2" charset="0"/>
              </a:rPr>
              <a:t>សមាស</a:t>
            </a:r>
            <a:r>
              <a:rPr lang="km-KH" b="1" u="sng" dirty="0" smtClean="0">
                <a:latin typeface="Khmer MEF1" pitchFamily="2" charset="0"/>
                <a:cs typeface="Khmer MEF1" pitchFamily="2" charset="0"/>
              </a:rPr>
              <a:t>ភាព</a:t>
            </a:r>
            <a:r>
              <a:rPr lang="ca-ES" b="1" u="sng" dirty="0" smtClean="0">
                <a:latin typeface="Khmer MEF1" pitchFamily="2" charset="0"/>
                <a:cs typeface="Khmer MEF1" pitchFamily="2" charset="0"/>
              </a:rPr>
              <a:t>សវនដ្ឋាន</a:t>
            </a:r>
            <a:r>
              <a:rPr lang="km-KH" b="1" u="sng" dirty="0" smtClean="0">
                <a:latin typeface="Khmer MEF1" pitchFamily="2" charset="0"/>
                <a:cs typeface="Khmer MEF1" pitchFamily="2" charset="0"/>
              </a:rPr>
              <a:t>...........................</a:t>
            </a:r>
            <a:endParaRPr lang="en-US" dirty="0">
              <a:latin typeface="Khmer MEF1" pitchFamily="2" charset="0"/>
              <a:cs typeface="Khmer MEF1" pitchFamily="2" charset="0"/>
            </a:endParaRPr>
          </a:p>
          <a:p>
            <a:r>
              <a:rPr lang="km-KH" dirty="0">
                <a:latin typeface="Khmer MEF1" pitchFamily="2" charset="0"/>
                <a:cs typeface="Khmer MEF1" pitchFamily="2" charset="0"/>
              </a:rPr>
              <a:t>១. លោក </a:t>
            </a:r>
            <a:r>
              <a:rPr lang="en-US" dirty="0">
                <a:latin typeface="Khmer MEF1" pitchFamily="2" charset="0"/>
                <a:cs typeface="Khmer MEF1" pitchFamily="2" charset="0"/>
              </a:rPr>
              <a:t>	</a:t>
            </a:r>
            <a:r>
              <a:rPr lang="km-KH" b="1" dirty="0">
                <a:latin typeface="Khmer MEF1" pitchFamily="2" charset="0"/>
                <a:cs typeface="Khmer MEF1" pitchFamily="2" charset="0"/>
              </a:rPr>
              <a:t>	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...........................	ប្រធាននាយកដ្ឋាន</a:t>
            </a:r>
            <a:r>
              <a:rPr lang="km-KH" dirty="0" smtClean="0">
                <a:latin typeface="Khmer MEF1" pitchFamily="2" charset="0"/>
                <a:cs typeface="Khmer MEF1" pitchFamily="2" charset="0"/>
              </a:rPr>
              <a:t>.............................</a:t>
            </a:r>
            <a:endParaRPr lang="en-US" dirty="0">
              <a:latin typeface="Khmer MEF1" pitchFamily="2" charset="0"/>
              <a:cs typeface="Khmer MEF1" pitchFamily="2" charset="0"/>
            </a:endParaRPr>
          </a:p>
          <a:p>
            <a:r>
              <a:rPr lang="km-KH" dirty="0">
                <a:latin typeface="Khmer MEF1" pitchFamily="2" charset="0"/>
                <a:cs typeface="Khmer MEF1" pitchFamily="2" charset="0"/>
              </a:rPr>
              <a:t>២. លោក </a:t>
            </a:r>
            <a:r>
              <a:rPr lang="en-US" dirty="0">
                <a:latin typeface="Khmer MEF1" pitchFamily="2" charset="0"/>
                <a:cs typeface="Khmer MEF1" pitchFamily="2" charset="0"/>
              </a:rPr>
              <a:t>	</a:t>
            </a:r>
            <a:r>
              <a:rPr lang="km-KH" dirty="0" smtClean="0">
                <a:latin typeface="Khmer MEF1" pitchFamily="2" charset="0"/>
                <a:cs typeface="Khmer MEF1" pitchFamily="2" charset="0"/>
              </a:rPr>
              <a:t>...........................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	អនុប្រធាននាយកដ្ឋាន</a:t>
            </a:r>
            <a:r>
              <a:rPr lang="km-KH" dirty="0" smtClean="0">
                <a:latin typeface="Khmer MEF1" pitchFamily="2" charset="0"/>
                <a:cs typeface="Khmer MEF1" pitchFamily="2" charset="0"/>
              </a:rPr>
              <a:t>........................</a:t>
            </a:r>
            <a:endParaRPr lang="en-US" dirty="0">
              <a:latin typeface="Khmer MEF1" pitchFamily="2" charset="0"/>
              <a:cs typeface="Khmer MEF1" pitchFamily="2" charset="0"/>
            </a:endParaRPr>
          </a:p>
          <a:p>
            <a:r>
              <a:rPr lang="km-KH" dirty="0">
                <a:latin typeface="Khmer MEF1" pitchFamily="2" charset="0"/>
                <a:cs typeface="Khmer MEF1" pitchFamily="2" charset="0"/>
              </a:rPr>
              <a:t>៣. លោក </a:t>
            </a:r>
            <a:r>
              <a:rPr lang="en-US" dirty="0">
                <a:latin typeface="Khmer MEF1" pitchFamily="2" charset="0"/>
                <a:cs typeface="Khmer MEF1" pitchFamily="2" charset="0"/>
              </a:rPr>
              <a:t>	</a:t>
            </a:r>
            <a:r>
              <a:rPr lang="km-KH" dirty="0" smtClean="0">
                <a:latin typeface="Khmer MEF1" pitchFamily="2" charset="0"/>
                <a:cs typeface="Khmer MEF1" pitchFamily="2" charset="0"/>
              </a:rPr>
              <a:t>...........................</a:t>
            </a:r>
            <a:r>
              <a:rPr lang="en-US" dirty="0">
                <a:latin typeface="Khmer MEF1" pitchFamily="2" charset="0"/>
                <a:cs typeface="Khmer MEF1" pitchFamily="2" charset="0"/>
              </a:rPr>
              <a:t>	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ប្រធាន</a:t>
            </a:r>
            <a:r>
              <a:rPr lang="km-KH" dirty="0" smtClean="0">
                <a:latin typeface="Khmer MEF1" pitchFamily="2" charset="0"/>
                <a:cs typeface="Khmer MEF1" pitchFamily="2" charset="0"/>
              </a:rPr>
              <a:t>ការិយាល័យ</a:t>
            </a:r>
            <a:r>
              <a:rPr lang="ca-ES" dirty="0" smtClean="0">
                <a:latin typeface="Khmer MEF1" pitchFamily="2" charset="0"/>
                <a:cs typeface="Khmer MEF1" pitchFamily="2" charset="0"/>
              </a:rPr>
              <a:t>...........................</a:t>
            </a:r>
            <a:endParaRPr lang="en-US" dirty="0">
              <a:latin typeface="Khmer MEF1" pitchFamily="2" charset="0"/>
              <a:cs typeface="Khmer MEF1" pitchFamily="2" charset="0"/>
            </a:endParaRPr>
          </a:p>
          <a:p>
            <a:r>
              <a:rPr lang="ca-ES" dirty="0" smtClean="0"/>
              <a:t>	</a:t>
            </a:r>
            <a:r>
              <a:rPr lang="km-KH" dirty="0" smtClean="0">
                <a:latin typeface="Khmer MEF1" pitchFamily="2" charset="0"/>
                <a:cs typeface="Khmer MEF1" pitchFamily="2" charset="0"/>
              </a:rPr>
              <a:t>ជា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កិច្ចចាប់ផ្តើមលោក </a:t>
            </a:r>
            <a:r>
              <a:rPr lang="km-KH" dirty="0" smtClean="0">
                <a:latin typeface="Khmer MEF1" pitchFamily="2" charset="0"/>
                <a:cs typeface="Khmer MEF1" pitchFamily="2" charset="0"/>
              </a:rPr>
              <a:t>.................................</a:t>
            </a:r>
            <a:r>
              <a:rPr lang="ca-ES" dirty="0" smtClean="0">
                <a:latin typeface="Khmer MEF1" pitchFamily="2" charset="0"/>
                <a:cs typeface="Khmer MEF1" pitchFamily="2" charset="0"/>
              </a:rPr>
              <a:t>............................................</a:t>
            </a:r>
          </a:p>
          <a:p>
            <a:r>
              <a:rPr lang="ca-ES" dirty="0">
                <a:latin typeface="Khmer MEF1" pitchFamily="2" charset="0"/>
                <a:cs typeface="Khmer MEF1" pitchFamily="2" charset="0"/>
              </a:rPr>
              <a:t>	</a:t>
            </a:r>
            <a:r>
              <a:rPr lang="km-KH" dirty="0" smtClean="0">
                <a:latin typeface="Khmer MEF1" pitchFamily="2" charset="0"/>
                <a:cs typeface="Khmer MEF1" pitchFamily="2" charset="0"/>
              </a:rPr>
              <a:t>ចំណុច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សំខា</a:t>
            </a:r>
            <a:r>
              <a:rPr lang="km-KH" dirty="0" smtClean="0">
                <a:latin typeface="Khmer MEF1" pitchFamily="2" charset="0"/>
                <a:cs typeface="Khmer MEF1" pitchFamily="2" charset="0"/>
              </a:rPr>
              <a:t>ន់ៗ</a:t>
            </a:r>
            <a:r>
              <a:rPr lang="ca-ES" dirty="0" smtClean="0">
                <a:latin typeface="Khmer MEF1" pitchFamily="2" charset="0"/>
                <a:cs typeface="Khmer MEF1" pitchFamily="2" charset="0"/>
              </a:rPr>
              <a:t>ត្រូវលើកឡើងនៅក្នុងកិច្ចប្រជុំដំបូង៖</a:t>
            </a:r>
          </a:p>
          <a:p>
            <a:r>
              <a:rPr lang="ca-ES" dirty="0">
                <a:latin typeface="Khmer MEF1" pitchFamily="2" charset="0"/>
                <a:cs typeface="Khmer MEF1" pitchFamily="2" charset="0"/>
              </a:rPr>
              <a:t>	</a:t>
            </a:r>
            <a:r>
              <a:rPr lang="ca-ES" dirty="0" smtClean="0">
                <a:latin typeface="Khmer MEF1" pitchFamily="2" charset="0"/>
                <a:cs typeface="Khmer MEF1" pitchFamily="2" charset="0"/>
              </a:rPr>
              <a:t>១. គោលបំណងសវនកម្ម</a:t>
            </a:r>
          </a:p>
          <a:p>
            <a:r>
              <a:rPr lang="ca-ES" dirty="0" smtClean="0">
                <a:latin typeface="Khmer MEF1" pitchFamily="2" charset="0"/>
                <a:cs typeface="Khmer MEF1" pitchFamily="2" charset="0"/>
              </a:rPr>
              <a:t>	២. វិសាលភាពសវនកម្ម</a:t>
            </a:r>
          </a:p>
          <a:p>
            <a:r>
              <a:rPr lang="ca-ES" dirty="0">
                <a:latin typeface="Khmer MEF1" pitchFamily="2" charset="0"/>
                <a:cs typeface="Khmer MEF1" pitchFamily="2" charset="0"/>
              </a:rPr>
              <a:t>	</a:t>
            </a:r>
            <a:r>
              <a:rPr lang="ca-ES" dirty="0" smtClean="0">
                <a:latin typeface="Khmer MEF1" pitchFamily="2" charset="0"/>
                <a:cs typeface="Khmer MEF1" pitchFamily="2" charset="0"/>
              </a:rPr>
              <a:t>៣.នីតិវិធីសវនកម្ម</a:t>
            </a:r>
          </a:p>
          <a:p>
            <a:r>
              <a:rPr lang="ca-ES" dirty="0">
                <a:latin typeface="Khmer MEF1" pitchFamily="2" charset="0"/>
                <a:cs typeface="Khmer MEF1" pitchFamily="2" charset="0"/>
              </a:rPr>
              <a:t>	</a:t>
            </a:r>
            <a:r>
              <a:rPr lang="ca-ES" dirty="0" smtClean="0">
                <a:latin typeface="Khmer MEF1" pitchFamily="2" charset="0"/>
                <a:cs typeface="Khmer MEF1" pitchFamily="2" charset="0"/>
              </a:rPr>
              <a:t>៤. រយៈពេលសវនកម្ម</a:t>
            </a:r>
          </a:p>
          <a:p>
            <a:r>
              <a:rPr lang="ca-ES" dirty="0">
                <a:latin typeface="Khmer MEF1" pitchFamily="2" charset="0"/>
                <a:cs typeface="Khmer MEF1" pitchFamily="2" charset="0"/>
              </a:rPr>
              <a:t>	</a:t>
            </a:r>
            <a:r>
              <a:rPr lang="ca-ES" dirty="0" smtClean="0">
                <a:latin typeface="Khmer MEF1" pitchFamily="2" charset="0"/>
                <a:cs typeface="Khmer MEF1" pitchFamily="2" charset="0"/>
              </a:rPr>
              <a:t>៥. ការព្រួយបារម្មរបស់សវនដ្ឋាន</a:t>
            </a:r>
          </a:p>
          <a:p>
            <a:r>
              <a:rPr lang="ca-ES" dirty="0">
                <a:latin typeface="Khmer MEF1" pitchFamily="2" charset="0"/>
                <a:cs typeface="Khmer MEF1" pitchFamily="2" charset="0"/>
              </a:rPr>
              <a:t>	</a:t>
            </a:r>
            <a:r>
              <a:rPr lang="ca-ES" dirty="0" smtClean="0">
                <a:latin typeface="Khmer MEF1" pitchFamily="2" charset="0"/>
                <a:cs typeface="Khmer MEF1" pitchFamily="2" charset="0"/>
              </a:rPr>
              <a:t>​៦. តម្រូវការនានារបស់សវនករ</a:t>
            </a:r>
            <a:endParaRPr lang="en-US" dirty="0">
              <a:latin typeface="Khmer MEF1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55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525780" y="2072641"/>
            <a:ext cx="9338481" cy="328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498" tIns="52249" rIns="104498" bIns="52249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95495" lvl="2" indent="-391866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ក្រោយ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ការស្វែងយល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់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អំពី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សវនដ្ឋាន សវនករត្រូវផ្តោតជាសំខាន់ទៅលើការស្វែងយល់អំពីដំណើរការ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ដែលខ្លួនទទួលមកធ្វើសវនកម្ម  </a:t>
            </a:r>
            <a:r>
              <a:rPr lang="ca-ES" sz="2400" dirty="0" smtClean="0">
                <a:latin typeface="Khmer MEF1" pitchFamily="2" charset="0"/>
                <a:cs typeface="Khmer MEF1" pitchFamily="2" charset="0"/>
              </a:rPr>
              <a:t>ជាមួយ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​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ម្ចាស់ដំណើរការ ព្រោះថាហានិភ័យអាចកើតចេញពី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ស្ថានភាពកុងត្រូលដែលមាន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ក្នុងដំណើរការនីមួយ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ៗ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ជាជាងនៅក្នុង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កម្រិតសវនដ្ឋាន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។</a:t>
            </a:r>
          </a:p>
          <a:p>
            <a:pPr marL="395495" lvl="2" indent="-391866" eaLnBrk="1" hangingPunct="1">
              <a:lnSpc>
                <a:spcPct val="130000"/>
              </a:lnSpc>
              <a:buFont typeface="Arial" pitchFamily="34" charset="0"/>
              <a:buChar char="•"/>
            </a:pPr>
            <a:endParaRPr lang="ca-ES" sz="2400" dirty="0">
              <a:latin typeface="Khmer MEF1" pitchFamily="2" charset="0"/>
              <a:cs typeface="Khmer MEF1" pitchFamily="2" charset="0"/>
            </a:endParaRPr>
          </a:p>
          <a:p>
            <a:pPr marL="720236" lvl="2" indent="0" eaLnBrk="1" hangingPunct="1">
              <a:lnSpc>
                <a:spcPct val="130000"/>
              </a:lnSpc>
            </a:pPr>
            <a:endParaRPr lang="en-US" sz="2400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3410" y="1209041"/>
            <a:ext cx="5170170" cy="505628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6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១</a:t>
            </a:r>
            <a:r>
              <a:rPr lang="en-US" sz="26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</a:t>
            </a:r>
            <a:r>
              <a:rPr lang="en-US" sz="2600" b="1" u="sng" dirty="0" err="1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ស្វែងយល</a:t>
            </a:r>
            <a:r>
              <a:rPr lang="en-US" sz="26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់</a:t>
            </a:r>
            <a:r>
              <a:rPr lang="km-KH" sz="26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អំពីដំណើរការ</a:t>
            </a:r>
            <a:endParaRPr lang="en-US" sz="2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6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438150" y="1468121"/>
            <a:ext cx="9691616" cy="51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498" tIns="52249" rIns="104498" bIns="52249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95495" lvl="2" indent="-391866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400" dirty="0">
                <a:latin typeface="Khmer MEF1" pitchFamily="2" charset="0"/>
                <a:cs typeface="Khmer MEF1" pitchFamily="2" charset="0"/>
              </a:rPr>
              <a:t>តើអ្វីជា </a:t>
            </a:r>
            <a:r>
              <a:rPr lang="ca-ES" sz="2400" b="1" dirty="0">
                <a:latin typeface="Khmer MEF1" pitchFamily="2" charset="0"/>
                <a:cs typeface="Khmer MEF1" pitchFamily="2" charset="0"/>
              </a:rPr>
              <a:t>ដំណើរការ (</a:t>
            </a:r>
            <a:r>
              <a:rPr lang="en-US" sz="2400" b="1" dirty="0">
                <a:latin typeface="Khmer MEF1" pitchFamily="2" charset="0"/>
                <a:cs typeface="Khmer MEF1" pitchFamily="2" charset="0"/>
              </a:rPr>
              <a:t>Process)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? 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គឺ​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ជាការប្រមូល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​​សកម្មភាព 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ភារកិច្ច ឬជំហានតាមលំ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ដាប់​លំ​ដោយ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ដែលអនុវត្ត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​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ឡើង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ដើម្បី​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ផលិត​ចេញជាផលិតផលចុងក្រោយ </a:t>
            </a:r>
            <a:r>
              <a:rPr lang="ca-ES" sz="2400" dirty="0" smtClean="0">
                <a:latin typeface="Khmer MEF1" pitchFamily="2" charset="0"/>
                <a:cs typeface="Khmer MEF1" pitchFamily="2" charset="0"/>
              </a:rPr>
              <a:t>ឬ</a:t>
            </a:r>
            <a:r>
              <a:rPr lang="km-KH" sz="2400" dirty="0" smtClean="0">
                <a:latin typeface="Khmer MEF1" pitchFamily="2" charset="0"/>
                <a:cs typeface="Khmer MEF1" pitchFamily="2" charset="0"/>
              </a:rPr>
              <a:t>    </a:t>
            </a:r>
            <a:r>
              <a:rPr lang="ca-ES" sz="2400" dirty="0" smtClean="0">
                <a:latin typeface="Khmer MEF1" pitchFamily="2" charset="0"/>
                <a:cs typeface="Khmer MEF1" pitchFamily="2" charset="0"/>
              </a:rPr>
              <a:t>ផ្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តល់សេវាកម្មមួយ 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 </a:t>
            </a:r>
            <a:endParaRPr lang="ca-ES" sz="2400" dirty="0">
              <a:latin typeface="Khmer MEF1" pitchFamily="2" charset="0"/>
              <a:cs typeface="Khmer MEF1" pitchFamily="2" charset="0"/>
            </a:endParaRPr>
          </a:p>
          <a:p>
            <a:pPr marL="395495" lvl="2" indent="-391866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ចំពោះ​ដំណើរការ​នីមួយ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​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ៗ វា​មានអនុ​ដំណើរការ​បន្ទាប់​បន្សំ​ជា​ច្រើន ហើយចំពោះ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អនុ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​ដំណើរ​នីមួយៗ​មានសកម្មភាព​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តាម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លំដាប់​លំដោយ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ជាច្រើនដែលធ្វើឡើងដោយ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​មនុស្ស </a:t>
            </a:r>
            <a:endParaRPr lang="ca-ES" sz="2400" dirty="0">
              <a:latin typeface="Khmer MEF1" pitchFamily="2" charset="0"/>
              <a:cs typeface="Khmer MEF1" pitchFamily="2" charset="0"/>
            </a:endParaRPr>
          </a:p>
          <a:p>
            <a:pPr marL="391866" indent="-391866">
              <a:lnSpc>
                <a:spcPct val="150000"/>
              </a:lnSpc>
              <a:spcBef>
                <a:spcPts val="686"/>
              </a:spcBef>
              <a:buFont typeface="Arial" pitchFamily="34" charset="0"/>
              <a:buChar char="•"/>
            </a:pPr>
            <a:r>
              <a:rPr lang="ca-ES" sz="2400" dirty="0">
                <a:latin typeface="Khmer MEF1" pitchFamily="2" charset="0"/>
                <a:cs typeface="Khmer MEF1" pitchFamily="2" charset="0"/>
              </a:rPr>
              <a:t>ការធ្វើសវនកម្មគឺផ្តោតលើ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ការ​ត្រួត​ពិនិត្យ​ផ្ទៃ​ក្នុង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ដែល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​ពាក់​ព័ន្ធ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នឹង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​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ដំណើរការ ឬ</a:t>
            </a:r>
            <a:r>
              <a:rPr lang="ca-ES" sz="2400" dirty="0" smtClean="0">
                <a:latin typeface="Khmer MEF1" pitchFamily="2" charset="0"/>
                <a:cs typeface="Khmer MEF1" pitchFamily="2" charset="0"/>
              </a:rPr>
              <a:t>​</a:t>
            </a:r>
            <a:r>
              <a:rPr lang="km-KH" sz="2400" dirty="0" smtClean="0">
                <a:latin typeface="Khmer MEF1" pitchFamily="2" charset="0"/>
                <a:cs typeface="Khmer MEF1" pitchFamily="2" charset="0"/>
              </a:rPr>
              <a:t>  </a:t>
            </a:r>
            <a:r>
              <a:rPr lang="ca-ES" sz="2400" dirty="0" smtClean="0">
                <a:latin typeface="Khmer MEF1" pitchFamily="2" charset="0"/>
                <a:cs typeface="Khmer MEF1" pitchFamily="2" charset="0"/>
              </a:rPr>
              <a:t>អនុ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ដំណើរការ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​ ដើម្បី​ធានា​ថា តើសកម្មភាពទាំង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ឡាយ​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​ត្រូវ​បានធ្វើ​ឡើង</a:t>
            </a:r>
            <a:r>
              <a:rPr lang="km-KH" sz="2400" dirty="0" smtClean="0">
                <a:latin typeface="Khmer MEF1" pitchFamily="2" charset="0"/>
                <a:cs typeface="Khmer MEF1" pitchFamily="2" charset="0"/>
              </a:rPr>
              <a:t>តាម   </a:t>
            </a:r>
            <a:r>
              <a:rPr lang="ca-ES" sz="2400" dirty="0" smtClean="0">
                <a:latin typeface="Khmer MEF1" pitchFamily="2" charset="0"/>
                <a:cs typeface="Khmer MEF1" pitchFamily="2" charset="0"/>
              </a:rPr>
              <a:t>គោល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បំណងរបស់អង្គភាព​ដែល​បា​ន​កំណត់ដែរឬទេ</a:t>
            </a:r>
            <a:endParaRPr lang="en-US" sz="2400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1040" y="949961"/>
            <a:ext cx="517017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១</a:t>
            </a:r>
            <a:r>
              <a:rPr lang="en-U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</a:t>
            </a:r>
            <a:r>
              <a:rPr lang="en-US" sz="2700" b="1" u="sng" dirty="0" err="1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ស្វែងយល</a:t>
            </a:r>
            <a:r>
              <a:rPr lang="en-U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់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អំពីដំណើរការ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(ត)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151" y="17272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40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473464" y="2209800"/>
            <a:ext cx="9691616" cy="504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498" tIns="52249" rIns="104498" bIns="52249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400" dirty="0">
                <a:latin typeface="Khmer MEF1" pitchFamily="2" charset="0"/>
                <a:cs typeface="Khmer MEF1" pitchFamily="2" charset="0"/>
              </a:rPr>
              <a:t>ការស្វែងយល់អំពីដំណើរការ សវនករអាចប្រើវិធី​សាស្ត្រ​ពីលើមកក្រោម (Top-down approach) ​និងពីក្រោមឡើងលើ (Bottom-up approach) ។ </a:t>
            </a:r>
          </a:p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400" dirty="0">
                <a:latin typeface="Khmer MEF1" pitchFamily="2" charset="0"/>
                <a:cs typeface="Khmer MEF1" pitchFamily="2" charset="0"/>
              </a:rPr>
              <a:t>វិធី​សាស្ត្រ​ពីលើមកក្រោម (Top-down approach) គឺស្វែងយល់ដោយចាប់ផ្តើមនៅកម្រិតអង្គភាពជាមួយនឹង​គោល​បំណង​រួមរបស់អង្គភាពទាំងមូល និងបន្ទាប់មកកំណត់ដំណើរការគន្លឹះនៅក្នុងសកម្មភាពឬអនុសកម្មភាពនីមួយៗ ថា​តើវាឆ្លើយតប​ទៅនឹងគោលបំណងរបស់អង្គភាពដែរ ឬទេ ។</a:t>
            </a:r>
          </a:p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400" dirty="0">
                <a:latin typeface="Khmer MEF1" pitchFamily="2" charset="0"/>
                <a:cs typeface="Khmer MEF1" pitchFamily="2" charset="0"/>
              </a:rPr>
              <a:t>វិធី​សាស្ត្រពីក្រោមឡើងលើ (Bottom-up approach)គឺចាប់ផ្តើម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      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ពិនិត្យមើលគ្រប់ដំណើរការនៅកម្រិតសកម្មភាពនីមួយៗ ហើយបន្ទាប់មកប្រមូលផ្តុំបញ្ចូលគ្នាជា​ដំណើរការ​នៃអង្គភាពទាំងមូល ។</a:t>
            </a:r>
            <a:endParaRPr lang="en-US" sz="5400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263" y="1339684"/>
            <a:ext cx="517017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១</a:t>
            </a:r>
            <a:r>
              <a:rPr lang="en-U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</a:t>
            </a:r>
            <a:r>
              <a:rPr lang="en-US" sz="2700" b="1" u="sng" dirty="0" err="1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ស្វែងយល</a:t>
            </a:r>
            <a:r>
              <a:rPr lang="en-U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់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អំពីដំណើរការ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(ត)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42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484580" y="1986281"/>
            <a:ext cx="9691616" cy="308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498" tIns="52249" rIns="104498" bIns="52249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700" dirty="0">
                <a:latin typeface="Khmer MEF1" pitchFamily="2" charset="0"/>
                <a:cs typeface="Khmer MEF1" pitchFamily="2" charset="0"/>
              </a:rPr>
              <a:t>មធ្យោបាយ​ក្នុង​ការស្វែង</a:t>
            </a:r>
            <a:r>
              <a:rPr lang="km-KH" sz="2700" dirty="0">
                <a:latin typeface="Khmer MEF1" pitchFamily="2" charset="0"/>
                <a:cs typeface="Khmer MEF1" pitchFamily="2" charset="0"/>
              </a:rPr>
              <a:t>យល់</a:t>
            </a:r>
            <a:r>
              <a:rPr lang="ca-ES" sz="2700" dirty="0">
                <a:latin typeface="Khmer MEF1" pitchFamily="2" charset="0"/>
                <a:cs typeface="Khmer MEF1" pitchFamily="2" charset="0"/>
              </a:rPr>
              <a:t>អំពីដំណើរការ​នីមួយៗឱ្យបានល្អ </a:t>
            </a:r>
            <a:r>
              <a:rPr lang="km-KH" sz="2700" dirty="0">
                <a:latin typeface="Khmer MEF1" pitchFamily="2" charset="0"/>
                <a:cs typeface="Khmer MEF1" pitchFamily="2" charset="0"/>
              </a:rPr>
              <a:t>     </a:t>
            </a:r>
            <a:r>
              <a:rPr lang="km-KH" sz="2700" dirty="0" smtClean="0">
                <a:latin typeface="Khmer MEF1" pitchFamily="2" charset="0"/>
                <a:cs typeface="Khmer MEF1" pitchFamily="2" charset="0"/>
              </a:rPr>
              <a:t> </a:t>
            </a:r>
            <a:r>
              <a:rPr lang="ca-ES" sz="2700" dirty="0" smtClean="0">
                <a:latin typeface="Khmer MEF1" pitchFamily="2" charset="0"/>
                <a:cs typeface="Khmer MEF1" pitchFamily="2" charset="0"/>
              </a:rPr>
              <a:t>សវន</a:t>
            </a:r>
            <a:r>
              <a:rPr lang="ca-ES" sz="2700" dirty="0">
                <a:latin typeface="Khmer MEF1" pitchFamily="2" charset="0"/>
                <a:cs typeface="Khmer MEF1" pitchFamily="2" charset="0"/>
              </a:rPr>
              <a:t>ករគួរកត់ត្រា​ដំណើរ​ដោយប្រើវិធីសាស្រ្ត​ចំនួនបី ​ដូចជា៖ </a:t>
            </a:r>
          </a:p>
          <a:p>
            <a:pPr marL="1240909" lvl="1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500" dirty="0">
                <a:latin typeface="Khmer MEF1" pitchFamily="2" charset="0"/>
                <a:cs typeface="Khmer MEF1" pitchFamily="2" charset="0"/>
              </a:rPr>
              <a:t>រៀបចំផែនទី​ដំណើរការ </a:t>
            </a:r>
            <a:r>
              <a:rPr lang="en-US" sz="2500" dirty="0">
                <a:latin typeface="Khmer MEF1" pitchFamily="2" charset="0"/>
                <a:cs typeface="Khmer MEF1" pitchFamily="2" charset="0"/>
              </a:rPr>
              <a:t> (Process mapping) </a:t>
            </a:r>
          </a:p>
          <a:p>
            <a:pPr marL="1240909" lvl="1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500" dirty="0">
                <a:latin typeface="Khmer MEF1" pitchFamily="2" charset="0"/>
                <a:cs typeface="Khmer MEF1" pitchFamily="2" charset="0"/>
              </a:rPr>
              <a:t>សំណួរ​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ប្រព័ន្ធ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ត្រួតពិនិត្យ​ផ្ទៃក្នុង</a:t>
            </a:r>
            <a:r>
              <a:rPr lang="en-US" sz="2500" dirty="0">
                <a:latin typeface="Khmer MEF1" pitchFamily="2" charset="0"/>
                <a:cs typeface="Khmer MEF1" pitchFamily="2" charset="0"/>
              </a:rPr>
              <a:t> (ICQ) </a:t>
            </a:r>
            <a:r>
              <a:rPr lang="ca-ES" sz="2500" dirty="0">
                <a:latin typeface="Khmer MEF1" pitchFamily="2" charset="0"/>
                <a:cs typeface="Khmer MEF1" pitchFamily="2" charset="0"/>
              </a:rPr>
              <a:t>និង</a:t>
            </a:r>
          </a:p>
          <a:p>
            <a:pPr marL="1240909" lvl="1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dirty="0" err="1">
                <a:latin typeface="Khmer MEF1" pitchFamily="2" charset="0"/>
                <a:cs typeface="Khmer MEF1" pitchFamily="2" charset="0"/>
              </a:rPr>
              <a:t>និមិត្តសញ្ញាលំហូរការងារ</a:t>
            </a:r>
            <a:r>
              <a:rPr lang="en-US" sz="2500" dirty="0">
                <a:latin typeface="Khmer MEF1" pitchFamily="2" charset="0"/>
                <a:cs typeface="Khmer MEF1" pitchFamily="2" charset="0"/>
              </a:rPr>
              <a:t>​ (Flowcharts)។</a:t>
            </a:r>
            <a:endParaRPr lang="ca-ES" sz="2500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263" y="1078074"/>
            <a:ext cx="517017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១</a:t>
            </a:r>
            <a:r>
              <a:rPr lang="en-U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</a:t>
            </a:r>
            <a:r>
              <a:rPr lang="en-US" sz="2700" b="1" u="sng" dirty="0" err="1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ស្វែងយល</a:t>
            </a:r>
            <a:r>
              <a:rPr lang="en-U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់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អំពីដំណើរការ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(ត)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59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434226" y="2677160"/>
            <a:ext cx="9691616" cy="287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498" tIns="52249" rIns="104498" bIns="52249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400" b="1" dirty="0">
                <a:latin typeface="Khmer MEF1" pitchFamily="2" charset="0"/>
                <a:cs typeface="Khmer MEF1" pitchFamily="2" charset="0"/>
              </a:rPr>
              <a:t>ផែនទីដំណើរការ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 (Process mapping)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គឺពាក់ព័ន្ធនឹងការកត់ត្រាដំណើរការ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​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តាម</a:t>
            </a:r>
            <a:r>
              <a:rPr lang="en-US" sz="2400" dirty="0" smtClean="0">
                <a:latin typeface="Khmer MEF1" pitchFamily="2" charset="0"/>
                <a:cs typeface="Khmer MEF1" pitchFamily="2" charset="0"/>
              </a:rPr>
              <a:t>​</a:t>
            </a:r>
            <a:r>
              <a:rPr lang="km-KH" sz="2400" dirty="0" smtClean="0">
                <a:latin typeface="Khmer MEF1" pitchFamily="2" charset="0"/>
                <a:cs typeface="Khmer MEF1" pitchFamily="2" charset="0"/>
              </a:rPr>
              <a:t> </a:t>
            </a:r>
            <a:r>
              <a:rPr lang="en-US" sz="2400" dirty="0" err="1" smtClean="0">
                <a:latin typeface="Khmer MEF1" pitchFamily="2" charset="0"/>
                <a:cs typeface="Khmer MEF1" pitchFamily="2" charset="0"/>
              </a:rPr>
              <a:t>រ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យៈការប្រើនិមិត្តសញ្ញា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​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រួមផ្សំ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​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ជាមួយនឹងការរៀបរាប់ជាលាយលក្ខណ៍អក្សរ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(Narrative)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អំពី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សកម្មភាពដែលជាធាតុចូល ជំហាន ភារកិច្ច លំហូរការងារ​តាម​លំដាប់លំដោយ និងធាតុ​ចេញ ។</a:t>
            </a:r>
          </a:p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endParaRPr lang="ca-ES" sz="2400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263" y="1078074"/>
            <a:ext cx="517017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១</a:t>
            </a:r>
            <a:r>
              <a:rPr lang="en-U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</a:t>
            </a:r>
            <a:r>
              <a:rPr lang="en-US" sz="2700" b="1" u="sng" dirty="0" err="1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ស្វែងយល</a:t>
            </a:r>
            <a:r>
              <a:rPr lang="en-U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់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អំពីដំណើរការ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(ត)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5263" y="1852908"/>
            <a:ext cx="8370627" cy="47485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ca-E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</a:t>
            </a:r>
            <a:r>
              <a:rPr lang="ca-E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ផែនទីដំណើរការ </a:t>
            </a:r>
            <a:r>
              <a:rPr lang="en-U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(Process mapping)</a:t>
            </a:r>
          </a:p>
        </p:txBody>
      </p:sp>
    </p:spTree>
    <p:extLst>
      <p:ext uri="{BB962C8B-B14F-4D97-AF65-F5344CB8AC3E}">
        <p14:creationId xmlns:p14="http://schemas.microsoft.com/office/powerpoint/2010/main" val="277575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5263" y="1078074"/>
            <a:ext cx="517017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១</a:t>
            </a:r>
            <a:r>
              <a:rPr lang="en-U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</a:t>
            </a:r>
            <a:r>
              <a:rPr lang="en-US" sz="2700" b="1" u="sng" dirty="0" err="1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ស្វែងយល</a:t>
            </a:r>
            <a:r>
              <a:rPr lang="en-U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់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អំពីដំណើរការ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(ត)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5263" y="1653406"/>
            <a:ext cx="9422187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</a:t>
            </a:r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ផែនទីដំណើរការ </a:t>
            </a:r>
            <a:r>
              <a:rPr lang="en-U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(Process mapping) -</a:t>
            </a:r>
            <a:r>
              <a:rPr lang="ca-ES" sz="2700" b="1" dirty="0">
                <a:latin typeface="Khmer MEF1" pitchFamily="2" charset="0"/>
                <a:cs typeface="Khmer MEF1" pitchFamily="2" charset="0"/>
              </a:rPr>
              <a:t> អត្ថប្រយោជន៍</a:t>
            </a:r>
            <a:r>
              <a:rPr lang="en-U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5263" y="2418080"/>
            <a:ext cx="9597447" cy="4777567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391866" indent="-391866">
              <a:lnSpc>
                <a:spcPct val="120000"/>
              </a:lnSpc>
              <a:buFont typeface="Arial" pitchFamily="34" charset="0"/>
              <a:buChar char="•"/>
            </a:pPr>
            <a:r>
              <a:rPr lang="ca-ES" sz="2300" dirty="0">
                <a:latin typeface="Khmer MEF1" pitchFamily="2" charset="0"/>
                <a:cs typeface="Khmer MEF1" pitchFamily="2" charset="0"/>
              </a:rPr>
              <a:t>បង្កើនការយល់ដឹងនៅក្នុងដំណើរការទាំងមូល</a:t>
            </a:r>
            <a:endParaRPr lang="en-US" sz="2300" dirty="0">
              <a:latin typeface="Khmer MEF1" pitchFamily="2" charset="0"/>
              <a:cs typeface="Khmer MEF1" pitchFamily="2" charset="0"/>
            </a:endParaRPr>
          </a:p>
          <a:p>
            <a:pPr marL="391866" indent="-391866">
              <a:lnSpc>
                <a:spcPct val="120000"/>
              </a:lnSpc>
              <a:buFont typeface="Arial" pitchFamily="34" charset="0"/>
              <a:buChar char="•"/>
            </a:pPr>
            <a:r>
              <a:rPr lang="ca-ES" sz="2300" dirty="0">
                <a:latin typeface="Khmer MEF1" pitchFamily="2" charset="0"/>
                <a:cs typeface="Khmer MEF1" pitchFamily="2" charset="0"/>
              </a:rPr>
              <a:t>អាចប្រើជាឧបករណ៍វាយតម្លៃហានិភ័យ</a:t>
            </a:r>
            <a:endParaRPr lang="en-US" sz="2300" dirty="0">
              <a:latin typeface="Khmer MEF1" pitchFamily="2" charset="0"/>
              <a:cs typeface="Khmer MEF1" pitchFamily="2" charset="0"/>
            </a:endParaRPr>
          </a:p>
          <a:p>
            <a:pPr marL="391866" indent="-391866">
              <a:lnSpc>
                <a:spcPct val="120000"/>
              </a:lnSpc>
              <a:buFont typeface="Arial" pitchFamily="34" charset="0"/>
              <a:buChar char="•"/>
            </a:pPr>
            <a:r>
              <a:rPr lang="km-KH" sz="2300" dirty="0">
                <a:latin typeface="Khmer MEF1" pitchFamily="2" charset="0"/>
                <a:cs typeface="Khmer MEF1" pitchFamily="2" charset="0"/>
              </a:rPr>
              <a:t>ផ្តល់នូវការយល់ដឹងសាមញ្ញជាមួយម្ចាស់ដំណើរការ</a:t>
            </a:r>
            <a:endParaRPr lang="en-US" sz="2300" dirty="0">
              <a:latin typeface="Khmer MEF1" pitchFamily="2" charset="0"/>
              <a:cs typeface="Khmer MEF1" pitchFamily="2" charset="0"/>
            </a:endParaRPr>
          </a:p>
          <a:p>
            <a:pPr marL="391866" indent="-391866">
              <a:lnSpc>
                <a:spcPct val="120000"/>
              </a:lnSpc>
              <a:buFont typeface="Arial" pitchFamily="34" charset="0"/>
              <a:buChar char="•"/>
            </a:pPr>
            <a:r>
              <a:rPr lang="km-KH" sz="2300" dirty="0">
                <a:latin typeface="Khmer MEF1" pitchFamily="2" charset="0"/>
                <a:cs typeface="Khmer MEF1" pitchFamily="2" charset="0"/>
              </a:rPr>
              <a:t>អាចប្រើជាឯកសារគាំទ្រនៅក្នុងករណីខ្លះ</a:t>
            </a:r>
            <a:endParaRPr lang="en-US" sz="2300" dirty="0">
              <a:latin typeface="Khmer MEF1" pitchFamily="2" charset="0"/>
              <a:cs typeface="Khmer MEF1" pitchFamily="2" charset="0"/>
            </a:endParaRPr>
          </a:p>
          <a:p>
            <a:pPr marL="391866" indent="-391866">
              <a:lnSpc>
                <a:spcPct val="120000"/>
              </a:lnSpc>
              <a:buFont typeface="Arial" pitchFamily="34" charset="0"/>
              <a:buChar char="•"/>
            </a:pPr>
            <a:r>
              <a:rPr lang="km-KH" sz="2300" dirty="0">
                <a:latin typeface="Khmer MEF1" pitchFamily="2" charset="0"/>
                <a:cs typeface="Khmer MEF1" pitchFamily="2" charset="0"/>
              </a:rPr>
              <a:t>អាចប្រើជាឧបករណ៍សម្រាប់ជួយកែលម្អដំណើរការ</a:t>
            </a:r>
            <a:endParaRPr lang="ca-ES" sz="2300" dirty="0">
              <a:latin typeface="Khmer MEF1" pitchFamily="2" charset="0"/>
              <a:cs typeface="Khmer MEF1" pitchFamily="2" charset="0"/>
            </a:endParaRPr>
          </a:p>
          <a:p>
            <a:pPr marL="391866" indent="-391866">
              <a:lnSpc>
                <a:spcPct val="120000"/>
              </a:lnSpc>
              <a:buFont typeface="Arial" pitchFamily="34" charset="0"/>
              <a:buChar char="•"/>
            </a:pPr>
            <a:r>
              <a:rPr lang="km-KH" sz="2300" dirty="0">
                <a:latin typeface="Khmer MEF1" pitchFamily="2" charset="0"/>
                <a:cs typeface="Khmer MEF1" pitchFamily="2" charset="0"/>
              </a:rPr>
              <a:t>តាមដានលំហូរការងារ និងកំណត់នូវកុងត្រូល និងនីតិវិធីខ្វះចន្លោះ 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ឬ 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ស្ទួន</a:t>
            </a:r>
            <a:endParaRPr lang="en-US" sz="2300" dirty="0">
              <a:latin typeface="Khmer MEF1" pitchFamily="2" charset="0"/>
              <a:cs typeface="Khmer MEF1" pitchFamily="2" charset="0"/>
            </a:endParaRPr>
          </a:p>
          <a:p>
            <a:pPr marL="391866" indent="-391866">
              <a:lnSpc>
                <a:spcPct val="120000"/>
              </a:lnSpc>
              <a:buFont typeface="Arial" pitchFamily="34" charset="0"/>
              <a:buChar char="•"/>
            </a:pPr>
            <a:r>
              <a:rPr lang="km-KH" sz="2300" dirty="0">
                <a:latin typeface="Khmer MEF1" pitchFamily="2" charset="0"/>
                <a:cs typeface="Khmer MEF1" pitchFamily="2" charset="0"/>
              </a:rPr>
              <a:t>កំណត់បាននូវមុខងារដែលដាច់ និងរំលង</a:t>
            </a:r>
            <a:endParaRPr lang="en-US" sz="2300" dirty="0">
              <a:latin typeface="Khmer MEF1" pitchFamily="2" charset="0"/>
              <a:cs typeface="Khmer MEF1" pitchFamily="2" charset="0"/>
            </a:endParaRPr>
          </a:p>
          <a:p>
            <a:pPr marL="391866" indent="-391866">
              <a:lnSpc>
                <a:spcPct val="120000"/>
              </a:lnSpc>
              <a:buFont typeface="Arial" pitchFamily="34" charset="0"/>
              <a:buChar char="•"/>
            </a:pPr>
            <a:r>
              <a:rPr lang="km-KH" sz="2300" dirty="0">
                <a:latin typeface="Khmer MEF1" pitchFamily="2" charset="0"/>
                <a:cs typeface="Khmer MEF1" pitchFamily="2" charset="0"/>
              </a:rPr>
              <a:t>ជួយសម្រួល​ក្នុងការ​បង្កើត​អនុសាសន៍​សវនកម្មដែលត្រូវ​ពិចារណា​លើ​ដំណើរការ​​រួម</a:t>
            </a:r>
            <a:endParaRPr lang="en-US" sz="2300" dirty="0">
              <a:latin typeface="Khmer MEF1" pitchFamily="2" charset="0"/>
              <a:cs typeface="Khmer MEF1" pitchFamily="2" charset="0"/>
            </a:endParaRPr>
          </a:p>
          <a:p>
            <a:pPr marL="391866" indent="-391866">
              <a:lnSpc>
                <a:spcPct val="120000"/>
              </a:lnSpc>
              <a:buFont typeface="Arial" pitchFamily="34" charset="0"/>
              <a:buChar char="•"/>
            </a:pPr>
            <a:r>
              <a:rPr lang="km-KH" sz="2300" dirty="0">
                <a:latin typeface="Khmer MEF1" pitchFamily="2" charset="0"/>
                <a:cs typeface="Khmer MEF1" pitchFamily="2" charset="0"/>
              </a:rPr>
              <a:t>ផ្តល់ការ​យល់អំ​ពី​ការ​បែងចែកធនធាននៅ​ក្នុង​ដំណើរការ​នីមួយៗ </a:t>
            </a:r>
            <a:endParaRPr lang="en-US" sz="2300" dirty="0">
              <a:latin typeface="Khmer MEF1" pitchFamily="2" charset="0"/>
              <a:cs typeface="Khmer MEF1" pitchFamily="2" charset="0"/>
            </a:endParaRPr>
          </a:p>
          <a:p>
            <a:pPr marL="391866" indent="-391866">
              <a:lnSpc>
                <a:spcPct val="120000"/>
              </a:lnSpc>
              <a:buFont typeface="Arial" pitchFamily="34" charset="0"/>
              <a:buChar char="•"/>
            </a:pPr>
            <a:r>
              <a:rPr lang="km-KH" sz="2300" dirty="0">
                <a:latin typeface="Khmer MEF1" pitchFamily="2" charset="0"/>
                <a:cs typeface="Khmer MEF1" pitchFamily="2" charset="0"/>
              </a:rPr>
              <a:t>កំណត់​នូវមូលហេតុ​នៃ​ការ​ពន្យារ​ពេល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/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ការ​ត្រួត​ពិនិត្យ​ដែលមិន​ចាំ​បាច់</a:t>
            </a:r>
            <a:endParaRPr lang="en-US" sz="2300" dirty="0">
              <a:latin typeface="Khmer MEF1" pitchFamily="2" charset="0"/>
              <a:cs typeface="Khmer MEF1" pitchFamily="2" charset="0"/>
            </a:endParaRPr>
          </a:p>
          <a:p>
            <a:pPr marL="391866" indent="-391866">
              <a:lnSpc>
                <a:spcPct val="120000"/>
              </a:lnSpc>
              <a:buFont typeface="Arial" pitchFamily="34" charset="0"/>
              <a:buChar char="•"/>
            </a:pPr>
            <a:r>
              <a:rPr lang="km-KH" sz="2300" dirty="0">
                <a:latin typeface="Khmer MEF1" pitchFamily="2" charset="0"/>
                <a:cs typeface="Khmer MEF1" pitchFamily="2" charset="0"/>
              </a:rPr>
              <a:t>ជួយកំណត់អត្តសញ្ញាណនៃដំណើរការឯកសារដែលមិនចាំបាច់ ។</a:t>
            </a:r>
            <a:endParaRPr lang="en-US" sz="2300" dirty="0">
              <a:latin typeface="Khmer MEF1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21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5263" y="1078074"/>
            <a:ext cx="517017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១</a:t>
            </a:r>
            <a:r>
              <a:rPr lang="en-U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</a:t>
            </a:r>
            <a:r>
              <a:rPr lang="en-US" sz="2700" b="1" u="sng" dirty="0" err="1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ស្វែងយល</a:t>
            </a:r>
            <a:r>
              <a:rPr lang="en-U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់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អំពីដំណើរការ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(ត)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5263" y="1828800"/>
            <a:ext cx="8370627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</a:t>
            </a:r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ផែនទីដំណើរការ </a:t>
            </a:r>
            <a:r>
              <a:rPr lang="en-U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(Process mapping) -</a:t>
            </a:r>
            <a:r>
              <a:rPr lang="ca-ES" sz="2700" b="1" dirty="0">
                <a:latin typeface="Khmer MEF1" pitchFamily="2" charset="0"/>
                <a:cs typeface="Khmer MEF1" pitchFamily="2" charset="0"/>
              </a:rPr>
              <a:t>ការរៀបចំ</a:t>
            </a:r>
            <a:endParaRPr lang="en-US" sz="2700" b="1" dirty="0">
              <a:solidFill>
                <a:srgbClr val="0000CC"/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2430" y="2590800"/>
            <a:ext cx="9464040" cy="3937337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ជ្រើសរើសដំណើរការ ដោយយកចេញពីផែនការសវនកម្មប្រចាំឆ្នាំ ឬផែនការយុទ្ធសាស្រ្ត </a:t>
            </a:r>
            <a:endParaRPr lang="en-US" sz="2400" dirty="0">
              <a:latin typeface="Khmer MEF1" pitchFamily="2" charset="0"/>
              <a:cs typeface="Khmer MEF1" pitchFamily="2" charset="0"/>
            </a:endParaRPr>
          </a:p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កំណត់វិសាលភាពដំណើរការ 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(ផែនការចុះសវនកម្ម)</a:t>
            </a:r>
            <a:endParaRPr lang="en-US" sz="2400" dirty="0">
              <a:latin typeface="Khmer MEF1" pitchFamily="2" charset="0"/>
              <a:cs typeface="Khmer MEF1" pitchFamily="2" charset="0"/>
            </a:endParaRPr>
          </a:p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ប្រមូលព័ត៌មានតាមរយៈការស្រាវជ្រាវនៅក្នុងការិយាល័យ និងការ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ជួប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សម្ភាសន៍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ជាមួយម្ចាស់ដំណើរការ</a:t>
            </a:r>
          </a:p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រៀបចំផែនទីដំណើរការ និង</a:t>
            </a:r>
            <a:endParaRPr lang="en-US" sz="2400" dirty="0">
              <a:latin typeface="Khmer MEF1" pitchFamily="2" charset="0"/>
              <a:cs typeface="Khmer MEF1" pitchFamily="2" charset="0"/>
            </a:endParaRPr>
          </a:p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បញ្ជាក់ភាពត្រឹមត្រូវនៃការស្វែងយល់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ជាមួយម្ចាស់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ដំំណើរការ ។</a:t>
            </a:r>
            <a:endParaRPr lang="en-US" sz="2400" dirty="0">
              <a:latin typeface="Khmer MEF1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94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5263" y="1078074"/>
            <a:ext cx="517017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១</a:t>
            </a:r>
            <a:r>
              <a:rPr lang="en-U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</a:t>
            </a:r>
            <a:r>
              <a:rPr lang="en-US" sz="2700" b="1" u="sng" dirty="0" err="1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ស្វែងយល</a:t>
            </a:r>
            <a:r>
              <a:rPr lang="en-U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់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អំពីដំណើរការ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(ត)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5263" y="1752600"/>
            <a:ext cx="8370627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</a:t>
            </a:r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ផែនទីដំណើរការ </a:t>
            </a:r>
            <a:r>
              <a:rPr lang="en-U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(Process mapping)-</a:t>
            </a:r>
            <a:r>
              <a:rPr lang="ca-ES" sz="2700" b="1" dirty="0">
                <a:latin typeface="Khmer MEF1" pitchFamily="2" charset="0"/>
                <a:cs typeface="Khmer MEF1" pitchFamily="2" charset="0"/>
              </a:rPr>
              <a:t> ទម្រង់</a:t>
            </a:r>
            <a:endParaRPr lang="en-US" sz="2700" b="1" dirty="0">
              <a:solidFill>
                <a:srgbClr val="0000CC"/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03" y="2504441"/>
            <a:ext cx="9464040" cy="397647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700" dirty="0">
                <a:latin typeface="Khmer MEF1" pitchFamily="2" charset="0"/>
                <a:cs typeface="Khmer MEF1" pitchFamily="2" charset="0"/>
              </a:rPr>
              <a:t>ទម្រង់ផែនទីដំណើរការ រួមបញ្ចូលនូវចំណុចសំខាន់ ដែលសវនករត្រូវបំពេញ ដូចជា៖ </a:t>
            </a:r>
            <a:r>
              <a:rPr lang="km-KH" sz="2700" dirty="0">
                <a:latin typeface="Khmer MEF1" pitchFamily="2" charset="0"/>
                <a:cs typeface="Khmer MEF1" pitchFamily="2" charset="0"/>
              </a:rPr>
              <a:t> </a:t>
            </a:r>
            <a:endParaRPr lang="ca-ES" sz="2700" dirty="0">
              <a:latin typeface="Khmer MEF1" pitchFamily="2" charset="0"/>
              <a:cs typeface="Khmer MEF1" pitchFamily="2" charset="0"/>
            </a:endParaRPr>
          </a:p>
          <a:p>
            <a:pPr marL="914354" lvl="1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300" dirty="0">
                <a:latin typeface="Khmer MEF1" pitchFamily="2" charset="0"/>
                <a:cs typeface="Khmer MEF1" pitchFamily="2" charset="0"/>
              </a:rPr>
              <a:t>សវនដ្ឋាន/ទីសវនកម្ម</a:t>
            </a:r>
          </a:p>
          <a:p>
            <a:pPr marL="914354" lvl="1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300" dirty="0">
                <a:latin typeface="Khmer MEF1" pitchFamily="2" charset="0"/>
                <a:cs typeface="Khmer MEF1" pitchFamily="2" charset="0"/>
              </a:rPr>
              <a:t>កម្មវត្ថុសវន</a:t>
            </a:r>
            <a:r>
              <a:rPr lang="ca-ES" sz="2300" dirty="0" smtClean="0">
                <a:latin typeface="Khmer MEF1" pitchFamily="2" charset="0"/>
                <a:cs typeface="Khmer MEF1" pitchFamily="2" charset="0"/>
              </a:rPr>
              <a:t>កម្</a:t>
            </a:r>
            <a:r>
              <a:rPr lang="km-KH" sz="2300" dirty="0" smtClean="0">
                <a:latin typeface="Khmer MEF1" pitchFamily="2" charset="0"/>
                <a:cs typeface="Khmer MEF1" pitchFamily="2" charset="0"/>
              </a:rPr>
              <a:t>ម</a:t>
            </a:r>
            <a:endParaRPr lang="ca-ES" sz="2300" dirty="0">
              <a:latin typeface="Khmer MEF1" pitchFamily="2" charset="0"/>
              <a:cs typeface="Khmer MEF1" pitchFamily="2" charset="0"/>
            </a:endParaRPr>
          </a:p>
          <a:p>
            <a:pPr marL="914354" lvl="1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300" dirty="0">
                <a:latin typeface="Khmer MEF1" pitchFamily="2" charset="0"/>
                <a:cs typeface="Khmer MEF1" pitchFamily="2" charset="0"/>
              </a:rPr>
              <a:t>គោលបំណងសវនកម្ម</a:t>
            </a:r>
          </a:p>
          <a:p>
            <a:pPr marL="914354" lvl="1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300" dirty="0">
                <a:latin typeface="Khmer MEF1" pitchFamily="2" charset="0"/>
                <a:cs typeface="Khmer MEF1" pitchFamily="2" charset="0"/>
              </a:rPr>
              <a:t>កាលបរិច្ឆេទសវនកម្ម</a:t>
            </a:r>
          </a:p>
          <a:p>
            <a:pPr marL="914354" lvl="1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300" dirty="0">
                <a:latin typeface="Khmer MEF1" pitchFamily="2" charset="0"/>
                <a:cs typeface="Khmer MEF1" pitchFamily="2" charset="0"/>
              </a:rPr>
              <a:t>បំពេញកូឡោនចាំបាច់  ។</a:t>
            </a:r>
            <a:endParaRPr lang="en-US" sz="2300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156" y="6833131"/>
            <a:ext cx="5257800" cy="459462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ca-ES" sz="2300" b="1" dirty="0">
                <a:solidFill>
                  <a:schemeClr val="accent6">
                    <a:lumMod val="75000"/>
                  </a:schemeClr>
                </a:solidFill>
                <a:latin typeface="Khmer MEF1" pitchFamily="2" charset="0"/>
                <a:cs typeface="Khmer MEF1" pitchFamily="2" charset="0"/>
              </a:rPr>
              <a:t>(ពិនិត្យគំរូរផែនទីដំណើរការ)</a:t>
            </a:r>
            <a:endParaRPr lang="en-US" sz="2300" b="1" dirty="0">
              <a:solidFill>
                <a:schemeClr val="accent6">
                  <a:lumMod val="75000"/>
                </a:schemeClr>
              </a:solidFill>
              <a:latin typeface="Khmer MEF1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16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143000" y="838200"/>
            <a:ext cx="7596425" cy="1306195"/>
          </a:xfrm>
        </p:spPr>
        <p:txBody>
          <a:bodyPr/>
          <a:lstStyle/>
          <a:p>
            <a:pPr eaLnBrk="1" hangingPunct="1"/>
            <a:r>
              <a:rPr lang="km-KH" sz="2300" dirty="0"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គោល</a:t>
            </a:r>
            <a:r>
              <a:rPr lang="km-KH" sz="2300" dirty="0" smtClean="0"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បំណងដំណើរការ  </a:t>
            </a:r>
            <a:r>
              <a:rPr lang="km-KH" sz="2300" dirty="0"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ហានិភ័យ  និងកុងត្រូល</a:t>
            </a:r>
            <a:endParaRPr lang="en-GB" sz="2300" dirty="0">
              <a:latin typeface="Khmer OS Muol Light" pitchFamily="2" charset="0"/>
              <a:ea typeface="Khmer OS Muol Light" pitchFamily="2" charset="0"/>
              <a:cs typeface="Khmer OS Muol Light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633148"/>
              </p:ext>
            </p:extLst>
          </p:nvPr>
        </p:nvGraphicFramePr>
        <p:xfrm>
          <a:off x="513572" y="2120628"/>
          <a:ext cx="9464040" cy="445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Arrow 4"/>
          <p:cNvSpPr/>
          <p:nvPr/>
        </p:nvSpPr>
        <p:spPr>
          <a:xfrm>
            <a:off x="538561" y="2009670"/>
            <a:ext cx="9202975" cy="80422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4498" tIns="52249" rIns="104498" bIns="522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m-KH" dirty="0"/>
              <a:t>ការគ្រប់គ្រងហានិភ័យ</a:t>
            </a:r>
            <a:endParaRPr lang="en-GB" dirty="0"/>
          </a:p>
        </p:txBody>
      </p:sp>
      <p:sp>
        <p:nvSpPr>
          <p:cNvPr id="44037" name="TextBox 7"/>
          <p:cNvSpPr txBox="1">
            <a:spLocks noChangeArrowheads="1"/>
          </p:cNvSpPr>
          <p:nvPr/>
        </p:nvSpPr>
        <p:spPr bwMode="auto">
          <a:xfrm>
            <a:off x="701040" y="4022937"/>
            <a:ext cx="1907779" cy="53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98" tIns="52249" rIns="104498" bIns="5224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km-KH" sz="1400">
                <a:latin typeface="Khmer OS System" pitchFamily="2" charset="0"/>
              </a:rPr>
              <a:t>បើកបររថយន្តពីទីតាំង ក ដល់ ខ</a:t>
            </a:r>
            <a:endParaRPr lang="en-GB" sz="1400">
              <a:latin typeface="Khmer OS System" pitchFamily="2" charset="0"/>
            </a:endParaRPr>
          </a:p>
        </p:txBody>
      </p:sp>
      <p:sp>
        <p:nvSpPr>
          <p:cNvPr id="44038" name="Rectangle 9"/>
          <p:cNvSpPr>
            <a:spLocks noChangeArrowheads="1"/>
          </p:cNvSpPr>
          <p:nvPr/>
        </p:nvSpPr>
        <p:spPr bwMode="auto">
          <a:xfrm>
            <a:off x="2939256" y="4022937"/>
            <a:ext cx="1796415" cy="225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98" tIns="52249" rIns="104498" bIns="52249">
            <a:spAutoFit/>
          </a:bodyPr>
          <a:lstStyle/>
          <a:p>
            <a:pPr>
              <a:lnSpc>
                <a:spcPct val="200000"/>
              </a:lnSpc>
            </a:pPr>
            <a:r>
              <a:rPr lang="km-KH" sz="1400">
                <a:latin typeface="Khmer OS System" pitchFamily="2" charset="0"/>
              </a:rPr>
              <a:t>ឧ. ការបាត់បង់អាយុជីវិតរបស់អ្នកថ្មើរជើង (ម៉ាស៊ីនមិនដំណើរការ ឬការបើកបរពុំបានល្អ</a:t>
            </a:r>
            <a:r>
              <a:rPr lang="en-US" sz="1400">
                <a:latin typeface="Khmer OS System" pitchFamily="2" charset="0"/>
              </a:rPr>
              <a:t>​</a:t>
            </a:r>
            <a:r>
              <a:rPr lang="km-KH" sz="1400">
                <a:latin typeface="Khmer OS System" pitchFamily="2" charset="0"/>
              </a:rPr>
              <a:t>)</a:t>
            </a:r>
            <a:endParaRPr lang="en-GB" sz="1400">
              <a:latin typeface="Khmer OS System" pitchFamily="2" charset="0"/>
            </a:endParaRPr>
          </a:p>
        </p:txBody>
      </p:sp>
      <p:sp>
        <p:nvSpPr>
          <p:cNvPr id="44039" name="Rectangle 10"/>
          <p:cNvSpPr>
            <a:spLocks noChangeArrowheads="1"/>
          </p:cNvSpPr>
          <p:nvPr/>
        </p:nvSpPr>
        <p:spPr bwMode="auto">
          <a:xfrm>
            <a:off x="5221288" y="4109297"/>
            <a:ext cx="1975326" cy="182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98" tIns="52249" rIns="104498" bIns="52249">
            <a:spAutoFit/>
          </a:bodyPr>
          <a:lstStyle/>
          <a:p>
            <a:pPr>
              <a:lnSpc>
                <a:spcPct val="200000"/>
              </a:lnSpc>
            </a:pPr>
            <a:r>
              <a:rPr lang="km-KH" sz="1400">
                <a:latin typeface="Khmer OS System" pitchFamily="2" charset="0"/>
              </a:rPr>
              <a:t>ឧ</a:t>
            </a:r>
            <a:r>
              <a:rPr lang="en-GB" sz="1400">
                <a:latin typeface="Khmer OS System" pitchFamily="2" charset="0"/>
              </a:rPr>
              <a:t>.</a:t>
            </a:r>
            <a:r>
              <a:rPr lang="km-KH" sz="1400">
                <a:latin typeface="Khmer OS System" pitchFamily="2" charset="0"/>
              </a:rPr>
              <a:t>ច្បាប់ចរាចរ និងបញ្ញត្តិនៃការត្រួតពិនិត្យយានយន្ត  នគរបាលចរាចរ</a:t>
            </a:r>
            <a:endParaRPr lang="en-GB" sz="1400">
              <a:latin typeface="Khmer OS System" pitchFamily="2" charset="0"/>
            </a:endParaRPr>
          </a:p>
        </p:txBody>
      </p:sp>
      <p:sp>
        <p:nvSpPr>
          <p:cNvPr id="44040" name="Rectangle 11"/>
          <p:cNvSpPr>
            <a:spLocks noChangeArrowheads="1"/>
          </p:cNvSpPr>
          <p:nvPr/>
        </p:nvSpPr>
        <p:spPr bwMode="auto">
          <a:xfrm>
            <a:off x="7404735" y="4109297"/>
            <a:ext cx="2336800" cy="96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98" tIns="52249" rIns="104498" bIns="52249">
            <a:spAutoFit/>
          </a:bodyPr>
          <a:lstStyle/>
          <a:p>
            <a:pPr>
              <a:lnSpc>
                <a:spcPct val="200000"/>
              </a:lnSpc>
            </a:pPr>
            <a:r>
              <a:rPr lang="km-KH" sz="1400">
                <a:latin typeface="Khmer OS System" pitchFamily="2" charset="0"/>
              </a:rPr>
              <a:t>តើអ្នកនឹងឆ្លងថ្នល់ដោយមិនបានពិនិត្យចរាចរដែរឬ?</a:t>
            </a:r>
            <a:endParaRPr lang="en-GB" sz="1400">
              <a:latin typeface="Khmer OS System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16/09/2013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25780" y="172720"/>
            <a:ext cx="5036820" cy="1459735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pPr marL="571500" indent="-571500">
              <a:buAutoNum type="romanUcPeriod"/>
            </a:pPr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សេ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ចក្តីផ្តើ</a:t>
            </a:r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ម</a:t>
            </a:r>
          </a:p>
          <a:p>
            <a:r>
              <a:rPr lang="km-KH" sz="2400" dirty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២. និយមន័យ សញ្ញាណ និងពាក្យគន្លឹះ</a:t>
            </a:r>
            <a:endParaRPr lang="km-KH" sz="2400" dirty="0" smtClean="0">
              <a:solidFill>
                <a:srgbClr val="0000CC"/>
              </a:solidFill>
              <a:latin typeface="Khmer MEF2" pitchFamily="2" charset="0"/>
              <a:ea typeface="Khmer MEF1" pitchFamily="2" charset="0"/>
              <a:cs typeface="Khmer MEF2" pitchFamily="2" charset="0"/>
            </a:endParaRPr>
          </a:p>
          <a:p>
            <a:pPr marL="571500" indent="-571500">
              <a:buAutoNum type="romanU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54457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0528" y="1261779"/>
            <a:ext cx="9464040" cy="9310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km-KH" sz="2100" dirty="0">
                <a:latin typeface="Khmer OS Muol" pitchFamily="2" charset="0"/>
                <a:cs typeface="Khmer OS Muol" pitchFamily="2" charset="0"/>
              </a:rPr>
              <a:t>និមិត្តសញ្ញាទូទៅនៃផែនទីដំណើរការ</a:t>
            </a:r>
            <a:endParaRPr lang="en-US" sz="21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813561"/>
            <a:ext cx="9464040" cy="5336328"/>
          </a:xfrm>
        </p:spPr>
        <p:txBody>
          <a:bodyPr/>
          <a:lstStyle/>
          <a:p>
            <a:pPr eaLnBrk="1" hangingPunct="1"/>
            <a:r>
              <a:rPr lang="en-US" sz="2300" b="1">
                <a:solidFill>
                  <a:srgbClr val="628296"/>
                </a:solidFill>
              </a:rPr>
              <a:t>.</a:t>
            </a:r>
            <a:endParaRPr lang="en-US" sz="2300"/>
          </a:p>
        </p:txBody>
      </p:sp>
      <p:pic>
        <p:nvPicPr>
          <p:cNvPr id="1146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9448800" cy="517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761305"/>
            <a:ext cx="517017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១</a:t>
            </a:r>
            <a:r>
              <a:rPr lang="en-U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</a:t>
            </a:r>
            <a:r>
              <a:rPr lang="en-US" sz="2700" b="1" u="sng" dirty="0" err="1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ស្វែងយល</a:t>
            </a:r>
            <a:r>
              <a:rPr lang="en-U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់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អំពីដំណើរការ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(ត)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524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79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7030A0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7030A0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156" y="6833131"/>
            <a:ext cx="5257800" cy="382517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algn="ctr"/>
            <a:r>
              <a:rPr lang="ca-ES" b="1" dirty="0">
                <a:solidFill>
                  <a:schemeClr val="accent6">
                    <a:lumMod val="75000"/>
                  </a:schemeClr>
                </a:solidFill>
                <a:latin typeface="Khmer MEF1" pitchFamily="2" charset="0"/>
                <a:cs typeface="Khmer MEF1" pitchFamily="2" charset="0"/>
              </a:rPr>
              <a:t>(ពិនិត្យគំរូរផែនទីដំណើរ</a:t>
            </a:r>
            <a:r>
              <a:rPr lang="ca-ES" b="1" dirty="0" smtClean="0">
                <a:solidFill>
                  <a:schemeClr val="accent6">
                    <a:lumMod val="75000"/>
                  </a:schemeClr>
                </a:solidFill>
                <a:latin typeface="Khmer MEF1" pitchFamily="2" charset="0"/>
                <a:cs typeface="Khmer MEF1" pitchFamily="2" charset="0"/>
              </a:rPr>
              <a:t>ការលម្អិត)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3464" y="1024783"/>
            <a:ext cx="9203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dirty="0">
                <a:latin typeface="Khmer MEF2" pitchFamily="2" charset="0"/>
                <a:cs typeface="Khmer MEF2" pitchFamily="2" charset="0"/>
              </a:rPr>
              <a:t>ផែនទីដំណើរការ</a:t>
            </a:r>
            <a:endParaRPr lang="en-US" dirty="0">
              <a:latin typeface="Khmer MEF2" pitchFamily="2" charset="0"/>
              <a:cs typeface="Khmer MEF2" pitchFamily="2" charset="0"/>
            </a:endParaRPr>
          </a:p>
          <a:p>
            <a:r>
              <a:rPr lang="en-US" dirty="0">
                <a:latin typeface="Khmer MEF1" pitchFamily="2" charset="0"/>
                <a:cs typeface="Khmer MEF1" pitchFamily="2" charset="0"/>
              </a:rPr>
              <a:t> </a:t>
            </a:r>
          </a:p>
          <a:p>
            <a:r>
              <a:rPr lang="km-KH" dirty="0">
                <a:latin typeface="Khmer MEF1" pitchFamily="2" charset="0"/>
                <a:cs typeface="Khmer MEF1" pitchFamily="2" charset="0"/>
              </a:rPr>
              <a:t>សវនដ្ឋាន		</a:t>
            </a:r>
            <a:r>
              <a:rPr lang="en-US" dirty="0" smtClean="0">
                <a:latin typeface="Khmer MEF1" pitchFamily="2" charset="0"/>
                <a:cs typeface="Khmer MEF1" pitchFamily="2" charset="0"/>
              </a:rPr>
              <a:t>:</a:t>
            </a:r>
            <a:r>
              <a:rPr lang="km-KH" dirty="0" smtClean="0">
                <a:latin typeface="Khmer MEF1" pitchFamily="2" charset="0"/>
                <a:cs typeface="Khmer MEF1" pitchFamily="2" charset="0"/>
              </a:rPr>
              <a:t> </a:t>
            </a:r>
            <a:r>
              <a:rPr lang="ca-ES" dirty="0" smtClean="0">
                <a:latin typeface="Khmer MEF1" pitchFamily="2" charset="0"/>
                <a:cs typeface="Khmer MEF1" pitchFamily="2" charset="0"/>
              </a:rPr>
              <a:t>..............................</a:t>
            </a:r>
          </a:p>
          <a:p>
            <a:r>
              <a:rPr lang="km-KH" dirty="0" smtClean="0">
                <a:latin typeface="Khmer MEF1" pitchFamily="2" charset="0"/>
                <a:cs typeface="Khmer MEF1" pitchFamily="2" charset="0"/>
              </a:rPr>
              <a:t>កម្ម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វត្ថុសវនកម្ម	</a:t>
            </a:r>
            <a:r>
              <a:rPr lang="en-US" dirty="0" smtClean="0">
                <a:latin typeface="Khmer MEF1" pitchFamily="2" charset="0"/>
                <a:cs typeface="Khmer MEF1" pitchFamily="2" charset="0"/>
              </a:rPr>
              <a:t>: ..............................</a:t>
            </a:r>
            <a:endParaRPr lang="en-US" dirty="0">
              <a:latin typeface="Khmer MEF1" pitchFamily="2" charset="0"/>
              <a:cs typeface="Khmer MEF1" pitchFamily="2" charset="0"/>
            </a:endParaRPr>
          </a:p>
          <a:p>
            <a:r>
              <a:rPr lang="km-KH" dirty="0">
                <a:latin typeface="Khmer MEF1" pitchFamily="2" charset="0"/>
                <a:cs typeface="Khmer MEF1" pitchFamily="2" charset="0"/>
              </a:rPr>
              <a:t>គោលបំណងសវកម្ម	</a:t>
            </a:r>
            <a:r>
              <a:rPr lang="en-US" dirty="0">
                <a:latin typeface="Khmer MEF1" pitchFamily="2" charset="0"/>
                <a:cs typeface="Khmer MEF1" pitchFamily="2" charset="0"/>
              </a:rPr>
              <a:t>: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 </a:t>
            </a:r>
            <a:r>
              <a:rPr lang="ca-ES" dirty="0" smtClean="0">
                <a:latin typeface="Khmer MEF1" pitchFamily="2" charset="0"/>
                <a:cs typeface="Khmer MEF1" pitchFamily="2" charset="0"/>
              </a:rPr>
              <a:t>..............................</a:t>
            </a:r>
            <a:endParaRPr lang="en-US" dirty="0">
              <a:latin typeface="Khmer MEF1" pitchFamily="2" charset="0"/>
              <a:cs typeface="Khmer MEF1" pitchFamily="2" charset="0"/>
            </a:endParaRPr>
          </a:p>
          <a:p>
            <a:r>
              <a:rPr lang="km-KH" dirty="0">
                <a:latin typeface="Khmer MEF1" pitchFamily="2" charset="0"/>
                <a:cs typeface="Khmer MEF1" pitchFamily="2" charset="0"/>
              </a:rPr>
              <a:t>កាលបរិច្ឆេទ	</a:t>
            </a:r>
            <a:r>
              <a:rPr lang="en-US" dirty="0" smtClean="0">
                <a:latin typeface="Khmer MEF1" pitchFamily="2" charset="0"/>
                <a:cs typeface="Khmer MEF1" pitchFamily="2" charset="0"/>
              </a:rPr>
              <a:t>:</a:t>
            </a:r>
            <a:r>
              <a:rPr lang="km-KH" dirty="0" smtClean="0">
                <a:latin typeface="Khmer MEF1" pitchFamily="2" charset="0"/>
                <a:cs typeface="Khmer MEF1" pitchFamily="2" charset="0"/>
              </a:rPr>
              <a:t> </a:t>
            </a:r>
            <a:r>
              <a:rPr lang="ca-ES" dirty="0" smtClean="0">
                <a:latin typeface="Khmer MEF1" pitchFamily="2" charset="0"/>
                <a:cs typeface="Khmer MEF1" pitchFamily="2" charset="0"/>
              </a:rPr>
              <a:t>... </a:t>
            </a:r>
            <a:r>
              <a:rPr lang="km-KH" dirty="0" smtClean="0">
                <a:latin typeface="Khmer MEF1" pitchFamily="2" charset="0"/>
                <a:cs typeface="Khmer MEF1" pitchFamily="2" charset="0"/>
              </a:rPr>
              <a:t>/</a:t>
            </a:r>
            <a:r>
              <a:rPr lang="ca-ES" dirty="0" smtClean="0">
                <a:latin typeface="Khmer MEF1" pitchFamily="2" charset="0"/>
                <a:cs typeface="Khmer MEF1" pitchFamily="2" charset="0"/>
              </a:rPr>
              <a:t>.... 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/ </a:t>
            </a:r>
            <a:r>
              <a:rPr lang="km-KH" dirty="0" smtClean="0">
                <a:latin typeface="Khmer MEF1" pitchFamily="2" charset="0"/>
                <a:cs typeface="Khmer MEF1" pitchFamily="2" charset="0"/>
              </a:rPr>
              <a:t>២០១</a:t>
            </a:r>
            <a:r>
              <a:rPr lang="ca-ES" dirty="0" smtClean="0">
                <a:latin typeface="Khmer MEF1" pitchFamily="2" charset="0"/>
                <a:cs typeface="Khmer MEF1" pitchFamily="2" charset="0"/>
              </a:rPr>
              <a:t>...</a:t>
            </a:r>
            <a:r>
              <a:rPr lang="en-US" dirty="0" smtClean="0">
                <a:latin typeface="Khmer MEF1" pitchFamily="2" charset="0"/>
                <a:cs typeface="Khmer MEF1" pitchFamily="2" charset="0"/>
              </a:rPr>
              <a:t> </a:t>
            </a:r>
            <a:endParaRPr lang="en-US" dirty="0">
              <a:latin typeface="Khmer MEF1" pitchFamily="2" charset="0"/>
              <a:cs typeface="Khmer MEF1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910199"/>
              </p:ext>
            </p:extLst>
          </p:nvPr>
        </p:nvGraphicFramePr>
        <p:xfrm>
          <a:off x="685800" y="2819400"/>
          <a:ext cx="92964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1828800"/>
                <a:gridCol w="4533900"/>
                <a:gridCol w="2324100"/>
              </a:tblGrid>
              <a:tr h="12031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ca-ES" sz="1800" dirty="0" smtClean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m-KH" sz="1800" dirty="0" smtClean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ល</a:t>
                      </a:r>
                      <a:r>
                        <a:rPr lang="km-KH" sz="18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.រ</a:t>
                      </a:r>
                      <a:endParaRPr lang="en-US" sz="18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a-ES" sz="1800" dirty="0" smtClean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m-KH" sz="1800" dirty="0" smtClean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និមិត្ត</a:t>
                      </a:r>
                      <a:r>
                        <a:rPr lang="km-KH" sz="18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សញ្ញា</a:t>
                      </a:r>
                      <a:endParaRPr lang="en-US" sz="18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a-ES" sz="1800" dirty="0" smtClean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m-KH" sz="1800" dirty="0" smtClean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អធិប្បាយ</a:t>
                      </a:r>
                      <a:endParaRPr lang="en-US" sz="18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a-ES" sz="1800" dirty="0" smtClean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 smtClean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ការ</a:t>
                      </a:r>
                      <a:r>
                        <a:rPr lang="km-KH" sz="1800" dirty="0">
                          <a:effectLst/>
                          <a:latin typeface="Khmer MEF1" pitchFamily="2" charset="0"/>
                          <a:ea typeface="Times New Roman"/>
                          <a:cs typeface="Khmer MEF1" pitchFamily="2" charset="0"/>
                        </a:rPr>
                        <a:t>កត់សំគាល់</a:t>
                      </a:r>
                      <a:endParaRPr lang="en-US" sz="1800" dirty="0">
                        <a:effectLst/>
                        <a:latin typeface="Khmer MEF1" pitchFamily="2" charset="0"/>
                        <a:ea typeface="Times New Roman"/>
                        <a:cs typeface="Khmer MEF1" pitchFamily="2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4842">
                <a:tc>
                  <a:txBody>
                    <a:bodyPr/>
                    <a:lstStyle/>
                    <a:p>
                      <a:endParaRPr lang="en-US" sz="1800" dirty="0"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800" y="6172200"/>
            <a:ext cx="929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dirty="0">
                <a:latin typeface="Khmer MEF1" pitchFamily="2" charset="0"/>
                <a:cs typeface="Khmer MEF1" pitchFamily="2" charset="0"/>
              </a:rPr>
              <a:t>រៀបចំដោយ</a:t>
            </a:r>
            <a:r>
              <a:rPr lang="en-US" dirty="0">
                <a:latin typeface="Khmer MEF1" pitchFamily="2" charset="0"/>
                <a:cs typeface="Khmer MEF1" pitchFamily="2" charset="0"/>
              </a:rPr>
              <a:t> 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៖ </a:t>
            </a:r>
            <a:r>
              <a:rPr lang="ca-ES" b="1" dirty="0" smtClean="0">
                <a:latin typeface="Khmer MEF1" pitchFamily="2" charset="0"/>
                <a:cs typeface="Khmer MEF1" pitchFamily="2" charset="0"/>
              </a:rPr>
              <a:t>.......................</a:t>
            </a:r>
            <a:r>
              <a:rPr lang="km-KH" dirty="0" smtClean="0">
                <a:latin typeface="Khmer MEF1" pitchFamily="2" charset="0"/>
                <a:cs typeface="Khmer MEF1" pitchFamily="2" charset="0"/>
              </a:rPr>
              <a:t> </a:t>
            </a:r>
            <a:r>
              <a:rPr lang="en-US" dirty="0">
                <a:latin typeface="Khmer MEF1" pitchFamily="2" charset="0"/>
                <a:cs typeface="Khmer MEF1" pitchFamily="2" charset="0"/>
              </a:rPr>
              <a:t>		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		ពិនិត្យដោយ</a:t>
            </a:r>
            <a:r>
              <a:rPr lang="en-US" dirty="0">
                <a:latin typeface="Khmer MEF1" pitchFamily="2" charset="0"/>
                <a:cs typeface="Khmer MEF1" pitchFamily="2" charset="0"/>
              </a:rPr>
              <a:t> </a:t>
            </a:r>
            <a:r>
              <a:rPr lang="km-KH" dirty="0">
                <a:latin typeface="Khmer MEF1" pitchFamily="2" charset="0"/>
                <a:cs typeface="Khmer MEF1" pitchFamily="2" charset="0"/>
              </a:rPr>
              <a:t>៖ </a:t>
            </a:r>
            <a:r>
              <a:rPr lang="km-KH" dirty="0" smtClean="0">
                <a:latin typeface="Khmer MEF1" pitchFamily="2" charset="0"/>
                <a:cs typeface="Khmer MEF1" pitchFamily="2" charset="0"/>
              </a:rPr>
              <a:t>..................</a:t>
            </a:r>
            <a:endParaRPr lang="en-US" dirty="0">
              <a:latin typeface="Khmer MEF1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62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5263" y="1078074"/>
            <a:ext cx="517017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១</a:t>
            </a:r>
            <a:r>
              <a:rPr lang="en-U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</a:t>
            </a:r>
            <a:r>
              <a:rPr lang="en-US" sz="2700" b="1" u="sng" dirty="0" err="1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ស្វែងយល</a:t>
            </a:r>
            <a:r>
              <a:rPr lang="en-U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់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អំពីដំណើរការ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(ត)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5262" y="1894352"/>
            <a:ext cx="8808777" cy="47485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ca-E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</a:t>
            </a:r>
            <a:r>
              <a:rPr lang="ca-E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ផែនទីដំណើរការ </a:t>
            </a:r>
            <a:r>
              <a:rPr lang="en-U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(Process mapping)- </a:t>
            </a:r>
            <a:r>
              <a:rPr lang="km-KH" sz="2400" b="1" dirty="0">
                <a:latin typeface="Khmer MEF1" pitchFamily="2" charset="0"/>
                <a:cs typeface="Khmer MEF1" pitchFamily="2" charset="0"/>
              </a:rPr>
              <a:t>និងកុងត្រូល</a:t>
            </a:r>
            <a:endParaRPr lang="en-US" sz="2400" b="1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833" y="2504440"/>
            <a:ext cx="9464040" cy="394657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391866" indent="-391866">
              <a:lnSpc>
                <a:spcPct val="130000"/>
              </a:lnSpc>
              <a:buFont typeface="Arial" pitchFamily="34" charset="0"/>
              <a:buChar char="•"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ព័ត៌មានអំពីកុងត្រូលអាចត្រូវបានប្រមូលនៅពេលជាមួយគ្នា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នឹង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ព័ត៌មាន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ពី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ប្រតិបតិ្តការដំណើរការ</a:t>
            </a:r>
            <a:endParaRPr lang="en-GB" sz="2400" dirty="0">
              <a:latin typeface="Khmer MEF1" pitchFamily="2" charset="0"/>
              <a:cs typeface="Khmer MEF1" pitchFamily="2" charset="0"/>
            </a:endParaRPr>
          </a:p>
          <a:p>
            <a:pPr marL="391866" indent="-391866">
              <a:lnSpc>
                <a:spcPct val="130000"/>
              </a:lnSpc>
              <a:buFont typeface="Arial" pitchFamily="34" charset="0"/>
              <a:buChar char="•"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ចំពោះកុងត្រូល 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គួរ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ផ្តោតការយកចិត្តទុកដាក់លើៈ</a:t>
            </a:r>
            <a:endParaRPr lang="en-GB" sz="2400" dirty="0">
              <a:latin typeface="Khmer MEF1" pitchFamily="2" charset="0"/>
              <a:cs typeface="Khmer MEF1" pitchFamily="2" charset="0"/>
            </a:endParaRPr>
          </a:p>
          <a:p>
            <a:pPr marL="985108" indent="-391866">
              <a:lnSpc>
                <a:spcPct val="130000"/>
              </a:lnSpc>
              <a:buFont typeface="Arial" pitchFamily="34" charset="0"/>
              <a:buChar char="•"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សិទ្ធិសម្រេច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 (Authorization)</a:t>
            </a:r>
            <a:endParaRPr lang="en-GB" sz="2400" dirty="0">
              <a:latin typeface="Khmer MEF1" pitchFamily="2" charset="0"/>
              <a:cs typeface="Khmer MEF1" pitchFamily="2" charset="0"/>
            </a:endParaRPr>
          </a:p>
          <a:p>
            <a:pPr marL="985108" indent="-391866">
              <a:lnSpc>
                <a:spcPct val="130000"/>
              </a:lnSpc>
              <a:buFont typeface="Arial" pitchFamily="34" charset="0"/>
              <a:buChar char="•"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ការកត់ត្រា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 (Recording)</a:t>
            </a:r>
            <a:endParaRPr lang="en-GB" sz="2400" dirty="0">
              <a:latin typeface="Khmer MEF1" pitchFamily="2" charset="0"/>
              <a:cs typeface="Khmer MEF1" pitchFamily="2" charset="0"/>
            </a:endParaRPr>
          </a:p>
          <a:p>
            <a:pPr marL="985108" indent="-391866">
              <a:lnSpc>
                <a:spcPct val="130000"/>
              </a:lnSpc>
              <a:buFont typeface="Arial" pitchFamily="34" charset="0"/>
              <a:buChar char="•"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សុវត្ថិភាពនៃទ្រព្យសម្បត្តិ 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(</a:t>
            </a:r>
            <a:r>
              <a:rPr lang="en-GB" sz="2400" dirty="0"/>
              <a:t>Safeguarding assets)</a:t>
            </a:r>
            <a:endParaRPr lang="en-GB" sz="2400" dirty="0">
              <a:latin typeface="Khmer MEF1" pitchFamily="2" charset="0"/>
              <a:cs typeface="Khmer MEF1" pitchFamily="2" charset="0"/>
            </a:endParaRPr>
          </a:p>
          <a:p>
            <a:pPr marL="985108" indent="-391866">
              <a:lnSpc>
                <a:spcPct val="130000"/>
              </a:lnSpc>
              <a:buFont typeface="Arial" pitchFamily="34" charset="0"/>
              <a:buChar char="•"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ការផ្ទៀងផ្ទាត់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 (</a:t>
            </a:r>
            <a:r>
              <a:rPr lang="en-GB" sz="2400" dirty="0"/>
              <a:t>Reconciliations)</a:t>
            </a:r>
            <a:endParaRPr lang="km-KH" sz="2400" dirty="0"/>
          </a:p>
          <a:p>
            <a:pPr marL="985108" indent="-391866">
              <a:lnSpc>
                <a:spcPct val="130000"/>
              </a:lnSpc>
              <a:buFont typeface="Arial" pitchFamily="34" charset="0"/>
              <a:buChar char="•"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ការបែងចែកភារកិច្ច (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Job segregation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)</a:t>
            </a:r>
            <a:endParaRPr lang="en-US" sz="2400" dirty="0">
              <a:latin typeface="Khmer MEF1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28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3890" y="2046604"/>
            <a:ext cx="6221730" cy="47485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en-U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</a:t>
            </a:r>
            <a:r>
              <a:rPr lang="ca-E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សំណួរ​</a:t>
            </a:r>
            <a:r>
              <a:rPr lang="km-KH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ប្រព័ន្ធ</a:t>
            </a:r>
            <a:r>
              <a:rPr lang="ca-E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ត្រួតពិនិត្យ​ផ្ទៃក្នុង</a:t>
            </a:r>
            <a:r>
              <a:rPr lang="en-U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 (ICQ)</a:t>
            </a:r>
            <a:r>
              <a:rPr lang="ca-E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​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718" y="2819400"/>
            <a:ext cx="9464040" cy="2875508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400" b="1" dirty="0">
                <a:latin typeface="Khmer MEF1" pitchFamily="2" charset="0"/>
                <a:cs typeface="Khmer MEF1" pitchFamily="2" charset="0"/>
              </a:rPr>
              <a:t>សំណួរ​</a:t>
            </a:r>
            <a:r>
              <a:rPr lang="km-KH" sz="2400" b="1" dirty="0">
                <a:latin typeface="Khmer MEF1" pitchFamily="2" charset="0"/>
                <a:cs typeface="Khmer MEF1" pitchFamily="2" charset="0"/>
              </a:rPr>
              <a:t>ប្រព័ន្ធ</a:t>
            </a:r>
            <a:r>
              <a:rPr lang="ca-ES" sz="2400" b="1" dirty="0">
                <a:latin typeface="Khmer MEF1" pitchFamily="2" charset="0"/>
                <a:cs typeface="Khmer MEF1" pitchFamily="2" charset="0"/>
              </a:rPr>
              <a:t>ត្រួតពិនិត្យ​ផ្ទៃក្នុង</a:t>
            </a:r>
            <a:r>
              <a:rPr lang="en-US" sz="2400" b="1" dirty="0">
                <a:latin typeface="Khmer MEF1" pitchFamily="2" charset="0"/>
                <a:cs typeface="Khmer MEF1" pitchFamily="2" charset="0"/>
              </a:rPr>
              <a:t> (ICQ)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ត្រូវបានរៀបចំឡើងដើម្បីពិពណ៌នា​និងវិភាគការគ្រប់គ្រងផ្ទៃក្នុង(Internal Control)​របស់​សវនដ្ឋាន </a:t>
            </a:r>
          </a:p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400" dirty="0">
                <a:latin typeface="Khmer MEF1" pitchFamily="2" charset="0"/>
                <a:cs typeface="Khmer MEF1" pitchFamily="2" charset="0"/>
              </a:rPr>
              <a:t>វាត្រូវបានប្រើ</a:t>
            </a:r>
            <a:r>
              <a:rPr lang="ca-ES" sz="2400" dirty="0" smtClean="0">
                <a:latin typeface="Khmer MEF1" pitchFamily="2" charset="0"/>
                <a:cs typeface="Khmer MEF1" pitchFamily="2" charset="0"/>
              </a:rPr>
              <a:t>ជា</a:t>
            </a:r>
            <a:r>
              <a:rPr lang="km-KH" sz="2400" dirty="0" smtClean="0">
                <a:latin typeface="Khmer MEF1" pitchFamily="2" charset="0"/>
                <a:cs typeface="Khmer MEF1" pitchFamily="2" charset="0"/>
              </a:rPr>
              <a:t>ប្រភេទ</a:t>
            </a:r>
            <a:r>
              <a:rPr lang="ca-ES" sz="2400" dirty="0" smtClean="0">
                <a:latin typeface="Khmer MEF1" pitchFamily="2" charset="0"/>
                <a:cs typeface="Khmer MEF1" pitchFamily="2" charset="0"/>
              </a:rPr>
              <a:t>តារាង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ត្រួតពិនិត្យ (Check list)ដើម្បីរំលឹកសវនករអំពីប្រភេទផ្សេងៗគ្នា​នៃការ​គ្រប់គ្រងផ្ទៃក្នុងដែលកើតមាននៅក្នុងសវនដ្ឋាន ។</a:t>
            </a:r>
            <a:endParaRPr lang="en-US" sz="2400" dirty="0">
              <a:latin typeface="Khmer MEF1" pitchFamily="2" charset="0"/>
              <a:cs typeface="Khmer MEF1" pitchFamily="2" charset="0"/>
            </a:endParaRPr>
          </a:p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endParaRPr lang="ca-ES" sz="2400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263" y="1219200"/>
            <a:ext cx="517017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១</a:t>
            </a:r>
            <a:r>
              <a:rPr lang="en-U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</a:t>
            </a:r>
            <a:r>
              <a:rPr lang="en-US" sz="2700" b="1" u="sng" dirty="0" err="1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ស្វែងយល</a:t>
            </a:r>
            <a:r>
              <a:rPr lang="en-U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់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អំពីដំណើរការ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(ត)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1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073" y="2573882"/>
            <a:ext cx="9641916" cy="3429505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400" dirty="0">
                <a:latin typeface="Khmer MEF1" pitchFamily="2" charset="0"/>
                <a:cs typeface="Khmer MEF1" pitchFamily="2" charset="0"/>
              </a:rPr>
              <a:t>សំណួរ​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 ប្រព័ន្ធ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ត្រួតពិនិត្យ​ផ្ទៃក្នុងត្រូវបានតាក់តែងឡើងដើម្បីប្រមូលចម្លើយ (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Yes) 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និង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 (No)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ចេញពីការឆ្លើយ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​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របស់ម្ចាស់ដំណើរការនីមួយ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ៗ </a:t>
            </a:r>
            <a:endParaRPr lang="ca-ES" sz="2400" dirty="0">
              <a:latin typeface="Khmer MEF1" pitchFamily="2" charset="0"/>
              <a:cs typeface="Khmer MEF1" pitchFamily="2" charset="0"/>
            </a:endParaRPr>
          </a:p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400" dirty="0">
                <a:latin typeface="Khmer MEF1" pitchFamily="2" charset="0"/>
                <a:cs typeface="Khmer MEF1" pitchFamily="2" charset="0"/>
              </a:rPr>
              <a:t>បើចម្លើយ 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Yesបង្ហាញថាទីសវនកម្មមាន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ការគ្រប់គ្រងផ្ទៃក្នុងសមស្រប និង ចម្លើយ 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No 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បង្ហាញថាទីសវនកម្មមាន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ការគ្រប់គ្រងផ្ទៃក្នុងទន់ខ្សោយ​ដែលសវនករត្រូវពិចារណាផ្តល់យោបល់ </a:t>
            </a:r>
          </a:p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400" dirty="0">
                <a:latin typeface="Khmer MEF1" pitchFamily="2" charset="0"/>
                <a:cs typeface="Khmer MEF1" pitchFamily="2" charset="0"/>
              </a:rPr>
              <a:t>​ចម្លើយ​នៅ​លើសំណួរ​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ប្រព័ន្ធ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ត្រួតពិនិត្យ​ផ្ទៃក្នុង ត្រូវគាំទ្រដោយភស្តុតាងសមស្រប​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7418" y="1969362"/>
            <a:ext cx="9125291" cy="47485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en-U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</a:t>
            </a:r>
            <a:r>
              <a:rPr lang="ca-E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សំណួរ​</a:t>
            </a:r>
            <a:r>
              <a:rPr lang="km-KH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ប្រព័ន្ធ</a:t>
            </a:r>
            <a:r>
              <a:rPr lang="ca-E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ត្រួតពិនិត្យ​ផ្ទៃក្នុង</a:t>
            </a:r>
            <a:r>
              <a:rPr lang="en-U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 (ICQ)-</a:t>
            </a:r>
            <a:r>
              <a:rPr lang="ca-ES" sz="2400" b="1" dirty="0">
                <a:latin typeface="Khmer MEF1" pitchFamily="2" charset="0"/>
                <a:cs typeface="Khmer MEF1" pitchFamily="2" charset="0"/>
                <a:sym typeface="Wingdings"/>
              </a:rPr>
              <a:t> លក្ខណៈ នៃ </a:t>
            </a:r>
            <a:r>
              <a:rPr lang="en-US" sz="2400" b="1" dirty="0">
                <a:latin typeface="Khmer MEF1" pitchFamily="2" charset="0"/>
                <a:cs typeface="Khmer MEF1" pitchFamily="2" charset="0"/>
                <a:sym typeface="Wingdings"/>
              </a:rPr>
              <a:t>ICQ</a:t>
            </a:r>
            <a:r>
              <a:rPr lang="en-US" sz="2400" b="1" dirty="0">
                <a:latin typeface="Khmer MEF1" pitchFamily="2" charset="0"/>
                <a:cs typeface="Khmer MEF1" pitchFamily="2" charset="0"/>
              </a:rPr>
              <a:t> </a:t>
            </a:r>
            <a:r>
              <a:rPr lang="ca-E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​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263" y="1219200"/>
            <a:ext cx="7231437" cy="47485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4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១</a:t>
            </a:r>
            <a:r>
              <a:rPr lang="en-US" sz="24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</a:t>
            </a:r>
            <a:r>
              <a:rPr lang="en-US" sz="2400" b="1" u="sng" dirty="0" err="1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ស្វែងយល</a:t>
            </a:r>
            <a:r>
              <a:rPr lang="en-US" sz="24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់</a:t>
            </a:r>
            <a:r>
              <a:rPr lang="km-KH" sz="24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អំពីដំណើរការ</a:t>
            </a:r>
            <a:r>
              <a:rPr lang="ca-ES" sz="24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(ត)</a:t>
            </a:r>
            <a:endParaRPr lang="en-US" sz="1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9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263" y="2763520"/>
            <a:ext cx="9464040" cy="227534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>
                <a:latin typeface="Khmer MEF1" pitchFamily="2" charset="0"/>
                <a:cs typeface="Khmer MEF1" pitchFamily="2" charset="0"/>
              </a:rPr>
              <a:t>ជួយការងារសវនករ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រក្សា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សណ្តាប់ធ្នាប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់ 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និងហ្មត់ចត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់</a:t>
            </a:r>
          </a:p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>
                <a:latin typeface="Khmer MEF1" pitchFamily="2" charset="0"/>
                <a:cs typeface="Khmer MEF1" pitchFamily="2" charset="0"/>
              </a:rPr>
              <a:t>បង្ហាញផ្លូវឆ្ពោះទៅរកភាពខ្សោយនៅក្នុងប្រព័ន្ធ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ត្រួតពិនិត្យ​ផ្ទៃក្នុង</a:t>
            </a:r>
            <a:endParaRPr lang="en-US" sz="2400" dirty="0">
              <a:latin typeface="Khmer MEF1" pitchFamily="2" charset="0"/>
              <a:cs typeface="Khmer MEF1" pitchFamily="2" charset="0"/>
            </a:endParaRPr>
          </a:p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>
                <a:latin typeface="Khmer MEF1" pitchFamily="2" charset="0"/>
                <a:cs typeface="Khmer MEF1" pitchFamily="2" charset="0"/>
              </a:rPr>
              <a:t>ផ្តល់ជាភស្តុតាងផ្ទាល់សម្រាប់គាំទ្រការងារសវនកម្ម</a:t>
            </a:r>
            <a:endParaRPr lang="en-US" sz="2400" dirty="0">
              <a:latin typeface="Khmer MEF1" pitchFamily="2" charset="0"/>
              <a:cs typeface="Khmer MEF1" pitchFamily="2" charset="0"/>
            </a:endParaRPr>
          </a:p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>
                <a:latin typeface="Khmer MEF1" pitchFamily="2" charset="0"/>
                <a:cs typeface="Khmer MEF1" pitchFamily="2" charset="0"/>
              </a:rPr>
              <a:t>ទទួលបាននូវគ្រប់ព័ត៌មានចាំបាច់អំពីរចនាសម្ព័ន្ធនៃប្រព័ន្ធ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ត្រួតពិនិត្យ​ផ្ទៃក្នុង ។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4638" y="1865695"/>
            <a:ext cx="9125291" cy="47485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en-U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</a:t>
            </a:r>
            <a:r>
              <a:rPr lang="ca-E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សំណួរ​</a:t>
            </a:r>
            <a:r>
              <a:rPr lang="km-KH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ប្រព័ន្ធ</a:t>
            </a:r>
            <a:r>
              <a:rPr lang="ca-E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ត្រួតពិនិត្យ​ផ្ទៃក្នុង</a:t>
            </a:r>
            <a:r>
              <a:rPr lang="en-U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 (ICQ)- </a:t>
            </a:r>
            <a:r>
              <a:rPr lang="ca-ES" sz="2400" b="1" dirty="0">
                <a:latin typeface="Khmer MEF1" pitchFamily="2" charset="0"/>
                <a:cs typeface="Khmer MEF1" pitchFamily="2" charset="0"/>
                <a:sym typeface="Wingdings"/>
              </a:rPr>
              <a:t>អត្ថប្រយោជន៍ </a:t>
            </a:r>
            <a:r>
              <a:rPr lang="ca-E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​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263" y="1078074"/>
            <a:ext cx="7231437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១</a:t>
            </a:r>
            <a:r>
              <a:rPr lang="en-U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</a:t>
            </a:r>
            <a:r>
              <a:rPr lang="en-US" sz="2700" b="1" u="sng" dirty="0" err="1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ស្វែងយល</a:t>
            </a:r>
            <a:r>
              <a:rPr lang="en-U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់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អំពីដំណើរការ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(ត)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8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939" y="2766667"/>
            <a:ext cx="9464040" cy="2875508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400" dirty="0">
                <a:latin typeface="Khmer MEF1" pitchFamily="2" charset="0"/>
                <a:cs typeface="Khmer MEF1" pitchFamily="2" charset="0"/>
              </a:rPr>
              <a:t>សម្ភាសន៍ជាមួយអ្នកគ្រប់គ្រងជាន់ខ្ពស់ និងម្ចាស់ដំណើរការ ដែលពាក់ព័ន្ធផ្ទាល់ដល់សកម្មភាព</a:t>
            </a:r>
            <a:r>
              <a:rPr lang="ca-ES" sz="2400" dirty="0" smtClean="0">
                <a:latin typeface="Khmer MEF1" pitchFamily="2" charset="0"/>
                <a:cs typeface="Khmer MEF1" pitchFamily="2" charset="0"/>
              </a:rPr>
              <a:t>នៃ</a:t>
            </a:r>
            <a:r>
              <a:rPr lang="en-US" sz="2400" dirty="0" err="1" smtClean="0">
                <a:latin typeface="Khmer MEF1" pitchFamily="2" charset="0"/>
                <a:cs typeface="Khmer MEF1" pitchFamily="2" charset="0"/>
              </a:rPr>
              <a:t>ប្រព័ន្ធ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​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ត្រួតពិនិត្យ​ផ្ទៃក្នុងពីចំណុចចាប់ផ្តើមដល់ចុងបញ្ចប់នៃដំណើរការ ដើម្បីបញ្ជាក់ថាតើនីតិវិធីនិងគោលនយោបាយ​ត្រូវបានគោរពតាមដែរឬទេ នៅពេលពួកគេអនុវត្តនូវមុខងារ​និងភារកិច្ចរបស់របស់ខ្លួន ។</a:t>
            </a:r>
          </a:p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400" dirty="0">
                <a:latin typeface="Khmer MEF1" pitchFamily="2" charset="0"/>
                <a:cs typeface="Khmer MEF1" pitchFamily="2" charset="0"/>
              </a:rPr>
              <a:t>កត់ត្រារាល់ព័ត៌មានដែលប្រមូលបាននាពេលធ្វើសម្ភាសន៍ ។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1090" y="2075788"/>
            <a:ext cx="9125291" cy="47485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en-U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</a:t>
            </a:r>
            <a:r>
              <a:rPr lang="ca-E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សំណួរ​</a:t>
            </a:r>
            <a:r>
              <a:rPr lang="km-KH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ប្រព័ន្ធ</a:t>
            </a:r>
            <a:r>
              <a:rPr lang="ca-E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ត្រួតពិនិត្យ​ផ្ទៃក្នុង</a:t>
            </a:r>
            <a:r>
              <a:rPr lang="en-U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 (ICQ)- </a:t>
            </a:r>
            <a:r>
              <a:rPr lang="ca-ES" sz="2400" b="1" dirty="0">
                <a:latin typeface="Khmer MEF1" pitchFamily="2" charset="0"/>
                <a:cs typeface="Khmer MEF1" pitchFamily="2" charset="0"/>
                <a:sym typeface="Wingdings"/>
              </a:rPr>
              <a:t>នីតិវិធី</a:t>
            </a:r>
            <a:r>
              <a:rPr lang="en-US" sz="2400" b="1" dirty="0">
                <a:latin typeface="Khmer MEF1" pitchFamily="2" charset="0"/>
                <a:cs typeface="Khmer MEF1" pitchFamily="2" charset="0"/>
              </a:rPr>
              <a:t> </a:t>
            </a:r>
            <a:r>
              <a:rPr lang="ca-E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​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263" y="1078074"/>
            <a:ext cx="7231437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b="1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១</a:t>
            </a:r>
            <a:r>
              <a:rPr lang="en-U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</a:t>
            </a:r>
            <a:r>
              <a:rPr lang="en-US" sz="2700" b="1" u="sng" dirty="0" err="1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ស្វែងយល</a:t>
            </a:r>
            <a:r>
              <a:rPr lang="en-U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់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អំពីដំណើរការ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(ត)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2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263" y="2504440"/>
            <a:ext cx="9464040" cy="4081117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700" dirty="0">
                <a:latin typeface="Khmer MEF1" pitchFamily="2" charset="0"/>
                <a:cs typeface="Khmer MEF1" pitchFamily="2" charset="0"/>
              </a:rPr>
              <a:t>រាល់</a:t>
            </a:r>
            <a:r>
              <a:rPr lang="ca-ES" sz="2700" dirty="0" smtClean="0">
                <a:latin typeface="Khmer MEF1" pitchFamily="2" charset="0"/>
                <a:cs typeface="Khmer MEF1" pitchFamily="2" charset="0"/>
              </a:rPr>
              <a:t>ព័ត៌មាន</a:t>
            </a:r>
            <a:r>
              <a:rPr lang="km-KH" sz="2700" dirty="0" smtClean="0">
                <a:latin typeface="Khmer MEF1" pitchFamily="2" charset="0"/>
                <a:cs typeface="Khmer MEF1" pitchFamily="2" charset="0"/>
              </a:rPr>
              <a:t>អំពីប្រព័ន្ធត្រួតពិនិត្យផ្ទៃក្នុង</a:t>
            </a:r>
            <a:r>
              <a:rPr lang="ca-ES" sz="2700" dirty="0" smtClean="0">
                <a:latin typeface="Khmer MEF1" pitchFamily="2" charset="0"/>
                <a:cs typeface="Khmer MEF1" pitchFamily="2" charset="0"/>
              </a:rPr>
              <a:t>ដែល</a:t>
            </a:r>
            <a:r>
              <a:rPr lang="ca-ES" sz="2700" dirty="0">
                <a:latin typeface="Khmer MEF1" pitchFamily="2" charset="0"/>
                <a:cs typeface="Khmer MEF1" pitchFamily="2" charset="0"/>
              </a:rPr>
              <a:t>ប្រមូលបាននាពេលធ្វើសម្ភាសន៍ ត្រូវកត់ត្រាចូលតារាង</a:t>
            </a:r>
            <a:r>
              <a:rPr lang="ca-ES" sz="2700" dirty="0" smtClean="0">
                <a:latin typeface="Khmer MEF1" pitchFamily="2" charset="0"/>
                <a:cs typeface="Khmer MEF1" pitchFamily="2" charset="0"/>
              </a:rPr>
              <a:t>សំណួរ</a:t>
            </a:r>
            <a:r>
              <a:rPr lang="km-KH" sz="2700" dirty="0" smtClean="0">
                <a:latin typeface="Khmer MEF1" pitchFamily="2" charset="0"/>
                <a:cs typeface="Khmer MEF1" pitchFamily="2" charset="0"/>
              </a:rPr>
              <a:t>ប្រព័ន្ធ</a:t>
            </a:r>
            <a:r>
              <a:rPr lang="ca-ES" sz="2700" dirty="0" smtClean="0">
                <a:latin typeface="Khmer MEF1" pitchFamily="2" charset="0"/>
                <a:cs typeface="Khmer MEF1" pitchFamily="2" charset="0"/>
              </a:rPr>
              <a:t>ត្រួត</a:t>
            </a:r>
            <a:r>
              <a:rPr lang="ca-ES" sz="2700" dirty="0">
                <a:latin typeface="Khmer MEF1" pitchFamily="2" charset="0"/>
                <a:cs typeface="Khmer MEF1" pitchFamily="2" charset="0"/>
              </a:rPr>
              <a:t>ពិនិត្យផ្ទៃក្នុង</a:t>
            </a:r>
          </a:p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700" dirty="0">
                <a:latin typeface="Khmer MEF1" pitchFamily="2" charset="0"/>
                <a:cs typeface="Khmer MEF1" pitchFamily="2" charset="0"/>
              </a:rPr>
              <a:t>តារាងសំណួរ</a:t>
            </a:r>
            <a:r>
              <a:rPr lang="km-KH" sz="2700" dirty="0">
                <a:latin typeface="Khmer MEF1" pitchFamily="2" charset="0"/>
                <a:cs typeface="Khmer MEF1" pitchFamily="2" charset="0"/>
              </a:rPr>
              <a:t>ប្រព័ន្ធ</a:t>
            </a:r>
            <a:r>
              <a:rPr lang="ca-ES" sz="2700" dirty="0">
                <a:latin typeface="Khmer MEF1" pitchFamily="2" charset="0"/>
                <a:cs typeface="Khmer MEF1" pitchFamily="2" charset="0"/>
              </a:rPr>
              <a:t>ត្រួតពិនិត្យផ្ទៃក្នុង រួមមាន៖</a:t>
            </a:r>
          </a:p>
          <a:p>
            <a:pPr marL="914354" lvl="1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300" dirty="0">
                <a:latin typeface="Khmer MEF1" pitchFamily="2" charset="0"/>
                <a:cs typeface="Khmer MEF1" pitchFamily="2" charset="0"/>
              </a:rPr>
              <a:t>សវនដ្ឋាន/ទីសវនកម្ម</a:t>
            </a:r>
          </a:p>
          <a:p>
            <a:pPr marL="914354" lvl="1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300" dirty="0">
                <a:latin typeface="Khmer MEF1" pitchFamily="2" charset="0"/>
                <a:cs typeface="Khmer MEF1" pitchFamily="2" charset="0"/>
              </a:rPr>
              <a:t>កម្មវត្ថុសវនកម្ម</a:t>
            </a:r>
          </a:p>
          <a:p>
            <a:pPr marL="914354" lvl="1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300" dirty="0">
                <a:latin typeface="Khmer MEF1" pitchFamily="2" charset="0"/>
                <a:cs typeface="Khmer MEF1" pitchFamily="2" charset="0"/>
              </a:rPr>
              <a:t>កាលបរិច្ឆេទសវនកម្ម</a:t>
            </a:r>
          </a:p>
          <a:p>
            <a:pPr marL="914354" lvl="1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300" dirty="0">
                <a:latin typeface="Khmer MEF1" pitchFamily="2" charset="0"/>
                <a:cs typeface="Khmer MEF1" pitchFamily="2" charset="0"/>
              </a:rPr>
              <a:t>បំពេញដោយ... និងពិនិត្យដោយ....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88457" y="6724858"/>
            <a:ext cx="4469130" cy="382517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ca-ES" b="1" dirty="0" smtClean="0">
                <a:solidFill>
                  <a:schemeClr val="accent6">
                    <a:lumMod val="75000"/>
                  </a:schemeClr>
                </a:solidFill>
                <a:latin typeface="Khmer MEF1" pitchFamily="2" charset="0"/>
                <a:cs typeface="Khmer MEF1" pitchFamily="2" charset="0"/>
              </a:rPr>
              <a:t>(ពិនិត្យទម្រង់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Khmer MEF1" pitchFamily="2" charset="0"/>
                <a:cs typeface="Khmer MEF1" pitchFamily="2" charset="0"/>
              </a:rPr>
              <a:t> ICQ)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3793" y="1680512"/>
            <a:ext cx="9125291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en-U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</a:t>
            </a:r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សំណួរ​</a:t>
            </a:r>
            <a:r>
              <a:rPr lang="km-KH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ប្រព័ន្ធ</a:t>
            </a:r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ត្រួតពិនិត្យ​ផ្ទៃក្នុង</a:t>
            </a:r>
            <a:r>
              <a:rPr lang="en-U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 (ICQ) - </a:t>
            </a:r>
            <a:r>
              <a:rPr lang="ca-ES" sz="2700" b="1" dirty="0">
                <a:latin typeface="Khmer MEF1" pitchFamily="2" charset="0"/>
                <a:cs typeface="Khmer MEF1" pitchFamily="2" charset="0"/>
                <a:sym typeface="Wingdings"/>
              </a:rPr>
              <a:t>ទម្រង់  ICQ</a:t>
            </a:r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​</a:t>
            </a:r>
            <a:endParaRPr lang="en-US" sz="2700" b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263" y="1078074"/>
            <a:ext cx="7231437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១</a:t>
            </a:r>
            <a:r>
              <a:rPr lang="en-U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</a:t>
            </a:r>
            <a:r>
              <a:rPr lang="en-US" sz="2700" b="1" u="sng" dirty="0" err="1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ស្វែងយល</a:t>
            </a:r>
            <a:r>
              <a:rPr lang="en-U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់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អំពីដំណើរការ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(ត)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80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7030A0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7030A0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8457" y="6724858"/>
            <a:ext cx="4469130" cy="382517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ca-ES" b="1" dirty="0" smtClean="0">
                <a:solidFill>
                  <a:schemeClr val="accent6">
                    <a:lumMod val="75000"/>
                  </a:schemeClr>
                </a:solidFill>
                <a:latin typeface="Khmer MEF1" pitchFamily="2" charset="0"/>
                <a:cs typeface="Khmer MEF1" pitchFamily="2" charset="0"/>
              </a:rPr>
              <a:t>(ពិនិត្យទម្រង់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Khmer MEF1" pitchFamily="2" charset="0"/>
                <a:cs typeface="Khmer MEF1" pitchFamily="2" charset="0"/>
              </a:rPr>
              <a:t> ICQ)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2192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>
                <a:latin typeface="Khmer MEF2" pitchFamily="2" charset="0"/>
                <a:cs typeface="Khmer MEF2" pitchFamily="2" charset="0"/>
              </a:rPr>
              <a:t>សំណួរ</a:t>
            </a:r>
            <a:r>
              <a:rPr lang="km-KH" dirty="0" smtClean="0">
                <a:latin typeface="Khmer MEF2" pitchFamily="2" charset="0"/>
                <a:cs typeface="Khmer MEF2" pitchFamily="2" charset="0"/>
              </a:rPr>
              <a:t>ប្រព័ន្ធ</a:t>
            </a:r>
            <a:r>
              <a:rPr lang="ca-ES" dirty="0" smtClean="0">
                <a:latin typeface="Khmer MEF2" pitchFamily="2" charset="0"/>
                <a:cs typeface="Khmer MEF2" pitchFamily="2" charset="0"/>
              </a:rPr>
              <a:t>ត្រួត</a:t>
            </a:r>
            <a:r>
              <a:rPr lang="ca-ES" dirty="0">
                <a:latin typeface="Khmer MEF2" pitchFamily="2" charset="0"/>
                <a:cs typeface="Khmer MEF2" pitchFamily="2" charset="0"/>
              </a:rPr>
              <a:t>ពិនិត្យផ្ទៃក្នុង</a:t>
            </a:r>
            <a:endParaRPr lang="en-US" dirty="0">
              <a:latin typeface="Khmer MEF2" pitchFamily="2" charset="0"/>
              <a:cs typeface="Khmer MEF2" pitchFamily="2" charset="0"/>
            </a:endParaRPr>
          </a:p>
          <a:p>
            <a:r>
              <a:rPr lang="ca-ES" dirty="0">
                <a:latin typeface="Khmer MEF1" pitchFamily="2" charset="0"/>
                <a:cs typeface="Khmer MEF1" pitchFamily="2" charset="0"/>
              </a:rPr>
              <a:t>សវនដ្ឋានៈ................					</a:t>
            </a:r>
            <a:endParaRPr lang="en-US" dirty="0">
              <a:latin typeface="Khmer MEF1" pitchFamily="2" charset="0"/>
              <a:cs typeface="Khmer MEF1" pitchFamily="2" charset="0"/>
            </a:endParaRPr>
          </a:p>
          <a:p>
            <a:r>
              <a:rPr lang="en-US" b="1" dirty="0" err="1" smtClean="0">
                <a:latin typeface="Khmer MEF1" pitchFamily="2" charset="0"/>
                <a:cs typeface="Khmer MEF1" pitchFamily="2" charset="0"/>
              </a:rPr>
              <a:t>កម្ម</a:t>
            </a:r>
            <a:r>
              <a:rPr lang="en-US" b="1" dirty="0" err="1">
                <a:latin typeface="Khmer MEF1" pitchFamily="2" charset="0"/>
                <a:cs typeface="Khmer MEF1" pitchFamily="2" charset="0"/>
              </a:rPr>
              <a:t>វត្ថុសវនកម្ម</a:t>
            </a:r>
            <a:r>
              <a:rPr lang="en-US" b="1" dirty="0">
                <a:latin typeface="Khmer MEF1" pitchFamily="2" charset="0"/>
                <a:cs typeface="Khmer MEF1" pitchFamily="2" charset="0"/>
              </a:rPr>
              <a:t>៖  ICQ </a:t>
            </a:r>
            <a:r>
              <a:rPr lang="en-US" dirty="0" err="1">
                <a:latin typeface="Khmer MEF1" pitchFamily="2" charset="0"/>
                <a:cs typeface="Khmer MEF1" pitchFamily="2" charset="0"/>
              </a:rPr>
              <a:t>សម្រាប</a:t>
            </a:r>
            <a:r>
              <a:rPr lang="en-US" dirty="0">
                <a:latin typeface="Khmer MEF1" pitchFamily="2" charset="0"/>
                <a:cs typeface="Khmer MEF1" pitchFamily="2" charset="0"/>
              </a:rPr>
              <a:t>់​</a:t>
            </a:r>
            <a:r>
              <a:rPr lang="en-US" dirty="0" err="1">
                <a:latin typeface="Khmer MEF1" pitchFamily="2" charset="0"/>
                <a:cs typeface="Khmer MEF1" pitchFamily="2" charset="0"/>
              </a:rPr>
              <a:t>បរិស្ថានកុំព្យូទ័</a:t>
            </a:r>
            <a:r>
              <a:rPr lang="en-US" dirty="0" err="1" smtClean="0">
                <a:latin typeface="Khmer MEF1" pitchFamily="2" charset="0"/>
                <a:cs typeface="Khmer MEF1" pitchFamily="2" charset="0"/>
              </a:rPr>
              <a:t>រ</a:t>
            </a:r>
            <a:endParaRPr lang="en-US" dirty="0" smtClean="0">
              <a:latin typeface="Khmer MEF1" pitchFamily="2" charset="0"/>
              <a:cs typeface="Khmer MEF1" pitchFamily="2" charset="0"/>
            </a:endParaRPr>
          </a:p>
          <a:p>
            <a:r>
              <a:rPr lang="ca-ES" dirty="0">
                <a:latin typeface="Khmer MEF1" pitchFamily="2" charset="0"/>
                <a:cs typeface="Khmer MEF1" pitchFamily="2" charset="0"/>
              </a:rPr>
              <a:t>ការិយបរិច្ឆេទៈ......../..../.....</a:t>
            </a:r>
            <a:endParaRPr lang="en-US" dirty="0">
              <a:latin typeface="Khmer MEF1" pitchFamily="2" charset="0"/>
              <a:cs typeface="Khmer MEF1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673059"/>
              </p:ext>
            </p:extLst>
          </p:nvPr>
        </p:nvGraphicFramePr>
        <p:xfrm>
          <a:off x="500760" y="2419529"/>
          <a:ext cx="9561396" cy="3066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394"/>
                <a:gridCol w="4114800"/>
                <a:gridCol w="838200"/>
                <a:gridCol w="762000"/>
                <a:gridCol w="838200"/>
                <a:gridCol w="2209802"/>
              </a:tblGrid>
              <a:tr h="69789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endParaRPr lang="ca-ES" sz="1800" b="1" dirty="0" smtClean="0">
                        <a:effectLst/>
                        <a:latin typeface="Calibri"/>
                        <a:ea typeface="Calibri"/>
                        <a:cs typeface="Khmer MEF1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km-KH" sz="1800" b="1" dirty="0" smtClean="0">
                          <a:effectLst/>
                          <a:latin typeface="Calibri"/>
                          <a:ea typeface="Calibri"/>
                          <a:cs typeface="Khmer MEF1"/>
                        </a:rPr>
                        <a:t>ល</a:t>
                      </a:r>
                      <a:r>
                        <a:rPr lang="ca-ES" sz="1800" b="1" dirty="0">
                          <a:effectLst/>
                          <a:latin typeface="Khmer MEF1"/>
                          <a:ea typeface="Calibri"/>
                          <a:cs typeface="DaunPenh"/>
                        </a:rPr>
                        <a:t>.</a:t>
                      </a:r>
                      <a:r>
                        <a:rPr lang="km-KH" sz="1800" b="1" dirty="0">
                          <a:effectLst/>
                          <a:latin typeface="Calibri"/>
                          <a:ea typeface="Calibri"/>
                          <a:cs typeface="Khmer MEF1"/>
                        </a:rPr>
                        <a:t>រ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DaunPenh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endParaRPr lang="ca-ES" sz="1800" b="1" dirty="0" smtClean="0">
                        <a:effectLst/>
                        <a:latin typeface="Calibri"/>
                        <a:ea typeface="Calibri"/>
                        <a:cs typeface="Khmer MEF1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km-KH" sz="1800" b="1" dirty="0" smtClean="0">
                          <a:effectLst/>
                          <a:latin typeface="Calibri"/>
                          <a:ea typeface="Calibri"/>
                          <a:cs typeface="Khmer MEF1"/>
                        </a:rPr>
                        <a:t>បរិយាយ</a:t>
                      </a:r>
                      <a:r>
                        <a:rPr lang="km-KH" sz="1800" b="1" dirty="0">
                          <a:effectLst/>
                          <a:latin typeface="Calibri"/>
                          <a:ea typeface="Calibri"/>
                          <a:cs typeface="Khmer MEF1"/>
                        </a:rPr>
                        <a:t>សំណួរត្រួតពិនិត្យ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DaunPenh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endParaRPr lang="en-US" sz="1800" b="1" dirty="0" smtClean="0">
                        <a:effectLst/>
                        <a:latin typeface="Khmer MEF1"/>
                        <a:ea typeface="Calibri"/>
                        <a:cs typeface="DaunPenh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smtClean="0">
                          <a:effectLst/>
                          <a:latin typeface="Khmer MEF1"/>
                          <a:ea typeface="Calibri"/>
                          <a:cs typeface="DaunPenh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Khmer MEF1"/>
                          <a:ea typeface="Calibri"/>
                          <a:cs typeface="DaunPenh"/>
                        </a:rPr>
                        <a:t>Yes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DaunPenh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endParaRPr lang="ca-ES" sz="1800" b="1" dirty="0" smtClean="0">
                        <a:effectLst/>
                        <a:latin typeface="Khmer MEF1"/>
                        <a:ea typeface="Calibri"/>
                        <a:cs typeface="DaunPenh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ca-ES" sz="1800" b="1" dirty="0" smtClean="0">
                          <a:effectLst/>
                          <a:latin typeface="Khmer MEF1"/>
                          <a:ea typeface="Calibri"/>
                          <a:cs typeface="DaunPenh"/>
                        </a:rPr>
                        <a:t>No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DaunPenh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endParaRPr lang="ca-ES" sz="1800" b="1" dirty="0" smtClean="0">
                        <a:effectLst/>
                        <a:latin typeface="Khmer MEF1"/>
                        <a:ea typeface="Calibri"/>
                        <a:cs typeface="DaunPenh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ca-ES" sz="1800" b="1" dirty="0" smtClean="0">
                          <a:effectLst/>
                          <a:latin typeface="Khmer MEF1"/>
                          <a:ea typeface="Calibri"/>
                          <a:cs typeface="DaunPenh"/>
                        </a:rPr>
                        <a:t>NA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DaunPenh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endParaRPr lang="ca-ES" sz="1800" b="1" dirty="0" smtClean="0">
                        <a:effectLst/>
                        <a:latin typeface="Khmer MEF1"/>
                        <a:ea typeface="Calibri"/>
                        <a:cs typeface="DaunPenh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300"/>
                        </a:spcAft>
                      </a:pPr>
                      <a:r>
                        <a:rPr lang="ca-ES" sz="1800" b="1" dirty="0" smtClean="0">
                          <a:effectLst/>
                          <a:latin typeface="Khmer MEF1"/>
                          <a:ea typeface="Calibri"/>
                          <a:cs typeface="DaunPenh"/>
                        </a:rPr>
                        <a:t>​</a:t>
                      </a:r>
                      <a:r>
                        <a:rPr lang="ca-ES" sz="1800" b="1" dirty="0">
                          <a:effectLst/>
                          <a:latin typeface="Khmer MEF1"/>
                          <a:ea typeface="Calibri"/>
                          <a:cs typeface="DaunPenh"/>
                        </a:rPr>
                        <a:t>យោបល់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DaunPenh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381"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>
                          <a:latin typeface="Khmer MEF1" pitchFamily="2" charset="0"/>
                          <a:cs typeface="Khmer MEF1" pitchFamily="2" charset="0"/>
                        </a:rPr>
                        <a:t>១</a:t>
                      </a:r>
                      <a:endParaRPr lang="en-US" dirty="0"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>
                          <a:latin typeface="Khmer MEF1" pitchFamily="2" charset="0"/>
                          <a:cs typeface="Khmer MEF1" pitchFamily="2" charset="0"/>
                        </a:rPr>
                        <a:t>២</a:t>
                      </a:r>
                      <a:endParaRPr lang="en-US" dirty="0"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959"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>
                          <a:latin typeface="Khmer MEF1" pitchFamily="2" charset="0"/>
                          <a:cs typeface="Khmer MEF1" pitchFamily="2" charset="0"/>
                        </a:rPr>
                        <a:t>៣</a:t>
                      </a:r>
                      <a:endParaRPr lang="en-US" dirty="0"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241"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>
                          <a:latin typeface="Khmer MEF1" pitchFamily="2" charset="0"/>
                          <a:cs typeface="Khmer MEF1" pitchFamily="2" charset="0"/>
                        </a:rPr>
                        <a:t>៤</a:t>
                      </a:r>
                      <a:endParaRPr lang="en-US" dirty="0"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Khmer MEF1" pitchFamily="2" charset="0"/>
                        <a:cs typeface="Khmer MEF1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3464" y="5777888"/>
            <a:ext cx="952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>
                <a:latin typeface="Khmer MEF1" pitchFamily="2" charset="0"/>
                <a:cs typeface="Khmer MEF1" pitchFamily="2" charset="0"/>
              </a:rPr>
              <a:t>បំពេញដោយៈ...........................			</a:t>
            </a:r>
            <a:r>
              <a:rPr lang="en-US" dirty="0" err="1" smtClean="0">
                <a:latin typeface="Khmer MEF1" pitchFamily="2" charset="0"/>
                <a:cs typeface="Khmer MEF1" pitchFamily="2" charset="0"/>
              </a:rPr>
              <a:t>ពិ</a:t>
            </a:r>
            <a:r>
              <a:rPr lang="en-US" dirty="0">
                <a:latin typeface="Khmer MEF1" pitchFamily="2" charset="0"/>
                <a:cs typeface="Khmer MEF1" pitchFamily="2" charset="0"/>
              </a:rPr>
              <a:t>​</a:t>
            </a:r>
            <a:r>
              <a:rPr lang="en-US" dirty="0" err="1">
                <a:latin typeface="Khmer MEF1" pitchFamily="2" charset="0"/>
                <a:cs typeface="Khmer MEF1" pitchFamily="2" charset="0"/>
              </a:rPr>
              <a:t>និត្យដោយៈ</a:t>
            </a:r>
            <a:r>
              <a:rPr lang="en-US" dirty="0">
                <a:latin typeface="Khmer MEF1" pitchFamily="2" charset="0"/>
                <a:cs typeface="Khmer MEF1" pitchFamily="2" charset="0"/>
              </a:rPr>
              <a:t>..............................</a:t>
            </a:r>
          </a:p>
          <a:p>
            <a:r>
              <a:rPr lang="ca-ES" dirty="0">
                <a:latin typeface="Khmer MEF1" pitchFamily="2" charset="0"/>
                <a:cs typeface="Khmer MEF1" pitchFamily="2" charset="0"/>
              </a:rPr>
              <a:t>កាលបរិច្ឆេទៈ...../......../..............			</a:t>
            </a:r>
            <a:r>
              <a:rPr lang="ca-ES" dirty="0" smtClean="0">
                <a:latin typeface="Khmer MEF1" pitchFamily="2" charset="0"/>
                <a:cs typeface="Khmer MEF1" pitchFamily="2" charset="0"/>
              </a:rPr>
              <a:t>កាល</a:t>
            </a:r>
            <a:r>
              <a:rPr lang="ca-ES" dirty="0">
                <a:latin typeface="Khmer MEF1" pitchFamily="2" charset="0"/>
                <a:cs typeface="Khmer MEF1" pitchFamily="2" charset="0"/>
              </a:rPr>
              <a:t>បរិច្ឆេទៈ.....</a:t>
            </a:r>
            <a:r>
              <a:rPr lang="ca-ES" dirty="0" smtClean="0">
                <a:latin typeface="Khmer MEF1" pitchFamily="2" charset="0"/>
                <a:cs typeface="Khmer MEF1" pitchFamily="2" charset="0"/>
              </a:rPr>
              <a:t>/......../..............</a:t>
            </a:r>
            <a:endParaRPr lang="en-US" dirty="0">
              <a:latin typeface="Khmer MEF1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19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3464" y="304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4636" y="2590800"/>
            <a:ext cx="9686386" cy="1721345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a-ES" sz="2400" b="1" dirty="0">
                <a:latin typeface="Khmer MEF1" pitchFamily="2" charset="0"/>
                <a:cs typeface="Khmer MEF1" pitchFamily="2" charset="0"/>
              </a:rPr>
              <a:t>​</a:t>
            </a:r>
            <a:r>
              <a:rPr lang="en-US" sz="2400" b="1" dirty="0">
                <a:latin typeface="Khmer MEF1" pitchFamily="2" charset="0"/>
                <a:cs typeface="Khmer MEF1" pitchFamily="2" charset="0"/>
              </a:rPr>
              <a:t>Flowcharts 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គឺជាដ្យាក្រាម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អមដោយ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និមិត្តសញ្ញា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តំណាងឱ្យដំណើរការឯកសារ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និងលំហូរ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​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ការងារនៅក្នុងអង្គភាពមួយ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 ។​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វាផ្តល់ជាទិដ្ឋភាពរួមបែបសង្ខ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េ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បអំពីប្រព័ន្ធ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​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ត្រួតពិនិត្យ​ផ្ទៃក្នុងរបស់សវនដ្ឋាន ។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5183" y="1813561"/>
            <a:ext cx="9125291" cy="47485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en-U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</a:t>
            </a:r>
            <a:r>
              <a:rPr lang="en-U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km-KH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ដ្យាក្រាម</a:t>
            </a:r>
            <a:r>
              <a:rPr lang="en-US" sz="2400" b="1" dirty="0" err="1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លំហូរការងារ</a:t>
            </a:r>
            <a:r>
              <a:rPr lang="en-U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​ (Flowcharts)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263" y="1078074"/>
            <a:ext cx="7231437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១</a:t>
            </a:r>
            <a:r>
              <a:rPr lang="en-U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</a:t>
            </a:r>
            <a:r>
              <a:rPr lang="en-US" sz="2700" b="1" u="sng" dirty="0" err="1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ស្វែងយល</a:t>
            </a:r>
            <a:r>
              <a:rPr lang="en-U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់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អំពីដំណើរការ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(ត)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4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905000" y="1264525"/>
            <a:ext cx="6459061" cy="735860"/>
          </a:xfrm>
        </p:spPr>
        <p:txBody>
          <a:bodyPr/>
          <a:lstStyle/>
          <a:p>
            <a:pPr eaLnBrk="1" hangingPunct="1"/>
            <a:r>
              <a:rPr lang="km-KH" sz="2700" dirty="0"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មុខងារធុរកិច្ច</a:t>
            </a:r>
            <a:endParaRPr lang="en-GB" sz="2700" dirty="0">
              <a:latin typeface="Khmer OS Muol Light" pitchFamily="2" charset="0"/>
              <a:ea typeface="Khmer OS Muol Light" pitchFamily="2" charset="0"/>
              <a:cs typeface="Khmer OS Muol Light" pitchFamily="2" charset="0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576898" y="2133600"/>
            <a:ext cx="9464040" cy="4280217"/>
          </a:xfrm>
        </p:spPr>
        <p:txBody>
          <a:bodyPr/>
          <a:lstStyle/>
          <a:p>
            <a:pPr marL="0" indent="0" eaLnBrk="1" hangingPunct="1">
              <a:lnSpc>
                <a:spcPct val="200000"/>
              </a:lnSpc>
            </a:pPr>
            <a:r>
              <a:rPr lang="km-KH" sz="21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 </a:t>
            </a:r>
            <a:r>
              <a:rPr lang="km-KH" sz="27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ជាសំណុំនៃដំណើរការធុរកិច្ចដែលបានអនុវត្តជាប់ជាបន្តដើម្បីបង្កើតឬ​ចូលរួមបង្កើតបានជាផលិតលទ្ធផល និងសេវា។</a:t>
            </a:r>
            <a:endParaRPr lang="en-US" sz="2700" dirty="0">
              <a:latin typeface="Khmer MEF1" pitchFamily="2" charset="0"/>
              <a:ea typeface="Khmer OS System" pitchFamily="2" charset="0"/>
              <a:cs typeface="Khmer MEF1" pitchFamily="2" charset="0"/>
            </a:endParaRPr>
          </a:p>
          <a:p>
            <a:pPr marL="0" indent="0" eaLnBrk="1" hangingPunct="1">
              <a:lnSpc>
                <a:spcPct val="200000"/>
              </a:lnSpc>
            </a:pPr>
            <a:r>
              <a:rPr lang="km-KH" sz="2700" dirty="0">
                <a:latin typeface="Khmer MEF1" pitchFamily="2" charset="0"/>
                <a:ea typeface="DaunPenh"/>
                <a:cs typeface="Khmer MEF1" pitchFamily="2" charset="0"/>
              </a:rPr>
              <a:t> ឧ. </a:t>
            </a:r>
            <a:r>
              <a:rPr lang="km-KH" sz="27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នាយកដ្ឋានសវនកម្មផ្ទៃ</a:t>
            </a:r>
            <a:r>
              <a:rPr lang="km-KH" sz="2700" dirty="0">
                <a:latin typeface="Khmer MEF1" pitchFamily="2" charset="0"/>
                <a:ea typeface="DaunPenh"/>
                <a:cs typeface="Khmer MEF1" pitchFamily="2" charset="0"/>
              </a:rPr>
              <a:t>ក្នុង</a:t>
            </a:r>
            <a:endParaRPr lang="en-US" sz="2700" dirty="0">
              <a:latin typeface="Khmer MEF1" pitchFamily="2" charset="0"/>
              <a:ea typeface="DaunPenh"/>
              <a:cs typeface="Khmer MEF1" pitchFamily="2" charset="0"/>
            </a:endParaRPr>
          </a:p>
          <a:p>
            <a:pPr marL="0" indent="0" eaLnBrk="1" hangingPunct="1">
              <a:lnSpc>
                <a:spcPct val="200000"/>
              </a:lnSpc>
            </a:pPr>
            <a:r>
              <a:rPr lang="km-KH" sz="2700" dirty="0">
                <a:latin typeface="Khmer MEF1" pitchFamily="2" charset="0"/>
                <a:ea typeface="Khmer OS System" pitchFamily="2" charset="0"/>
                <a:cs typeface="Khmer MEF1" pitchFamily="2" charset="0"/>
              </a:rPr>
              <a:t> មុខងាររបស់ក្រសួង និងនាយកដ្ឋាននីមួយៗត្រូវចេញដោយអនុក្រឹត្យនិងប្រកាស</a:t>
            </a:r>
            <a:endParaRPr lang="en-GB" sz="2700" dirty="0">
              <a:latin typeface="Khmer MEF1" pitchFamily="2" charset="0"/>
              <a:ea typeface="Khmer OS System" pitchFamily="2" charset="0"/>
              <a:cs typeface="Khmer MEF1" pitchFamily="2" charset="0"/>
            </a:endParaRPr>
          </a:p>
          <a:p>
            <a:pPr marL="0" indent="0" eaLnBrk="1" hangingPunct="1">
              <a:lnSpc>
                <a:spcPct val="200000"/>
              </a:lnSpc>
              <a:buNone/>
            </a:pPr>
            <a:endParaRPr lang="en-GB" sz="2100" dirty="0"/>
          </a:p>
          <a:p>
            <a:pPr marL="0" indent="0" eaLnBrk="1" hangingPunct="1">
              <a:lnSpc>
                <a:spcPct val="200000"/>
              </a:lnSpc>
              <a:buNone/>
            </a:pPr>
            <a:endParaRPr lang="km-KH" sz="2100" dirty="0">
              <a:latin typeface="Khmer OS System" pitchFamily="2" charset="0"/>
              <a:ea typeface="Khmer OS System" pitchFamily="2" charset="0"/>
              <a:cs typeface="Khmer OS System" pitchFamily="2" charset="0"/>
            </a:endParaRPr>
          </a:p>
          <a:p>
            <a:pPr marL="0" indent="0" eaLnBrk="1" hangingPunct="1">
              <a:lnSpc>
                <a:spcPct val="200000"/>
              </a:lnSpc>
              <a:buNone/>
            </a:pPr>
            <a:endParaRPr lang="en-GB" sz="2100" dirty="0">
              <a:latin typeface="Khmer OS System" pitchFamily="2" charset="0"/>
              <a:ea typeface="Khmer OS System" pitchFamily="2" charset="0"/>
              <a:cs typeface="Khmer OS System" pitchFamily="2" charset="0"/>
            </a:endParaRPr>
          </a:p>
          <a:p>
            <a:pPr marL="0" indent="0" eaLnBrk="1" hangingPunct="1">
              <a:lnSpc>
                <a:spcPct val="200000"/>
              </a:lnSpc>
              <a:buNone/>
            </a:pPr>
            <a:endParaRPr lang="en-GB" sz="2100" dirty="0"/>
          </a:p>
        </p:txBody>
      </p:sp>
      <p:sp>
        <p:nvSpPr>
          <p:cNvPr id="45060" name="TextBox 4"/>
          <p:cNvSpPr txBox="1">
            <a:spLocks noChangeArrowheads="1"/>
          </p:cNvSpPr>
          <p:nvPr/>
        </p:nvSpPr>
        <p:spPr bwMode="auto">
          <a:xfrm>
            <a:off x="576898" y="4864947"/>
            <a:ext cx="9027716" cy="38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98" tIns="52249" rIns="104498" bIns="5224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>
              <a:latin typeface="Khmer OS System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16/09/2013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25780" y="172720"/>
            <a:ext cx="5341620" cy="967293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pPr marL="571500" indent="-571500">
              <a:buAutoNum type="romanUcPeriod"/>
            </a:pPr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សេ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ចក្តីផ្តើ</a:t>
            </a:r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ម</a:t>
            </a:r>
          </a:p>
          <a:p>
            <a:r>
              <a:rPr lang="km-KH" sz="2400" dirty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២. និយមន័យ សញ្ញាណ និងពាក្យគន្លឹះ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82223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4636" y="2590800"/>
            <a:ext cx="9686386" cy="2829341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a-ES" sz="2400" b="1" dirty="0">
                <a:latin typeface="Khmer MEF1" pitchFamily="2" charset="0"/>
                <a:cs typeface="Khmer MEF1" pitchFamily="2" charset="0"/>
              </a:rPr>
              <a:t>​</a:t>
            </a:r>
            <a:r>
              <a:rPr lang="en-US" sz="2400" b="1" dirty="0">
                <a:latin typeface="Khmer MEF1" pitchFamily="2" charset="0"/>
                <a:cs typeface="Khmer MEF1" pitchFamily="2" charset="0"/>
              </a:rPr>
              <a:t>Flowcharts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មានអត្ថប្រយោជន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៍៖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Khmer MEF1" pitchFamily="2" charset="0"/>
                <a:cs typeface="Khmer MEF1" pitchFamily="2" charset="0"/>
              </a:rPr>
              <a:t>- 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ជួយសវនករក្នុងពិពណ៌នាអំពីជំហាន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ឬព្រឹត្តិការណ៍នានានៅក្នុងអង្គភាព</a:t>
            </a:r>
            <a:endParaRPr lang="en-US" sz="2400" dirty="0">
              <a:latin typeface="Khmer MEF1" pitchFamily="2" charset="0"/>
              <a:cs typeface="Khmer MEF1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Khmer MEF1" pitchFamily="2" charset="0"/>
                <a:cs typeface="Khmer MEF1" pitchFamily="2" charset="0"/>
              </a:rPr>
              <a:t>- 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ជាមធ្យោបាយមានប្រសិទ្ធភាពក្នុងការស្វែងយល់នីតិវិធី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និងប្រព័ន្ធ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​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ត្រួតពិនិត្យ​ផ្ទៃក្នុង</a:t>
            </a:r>
            <a:endParaRPr lang="en-US" sz="2400" dirty="0">
              <a:latin typeface="Khmer MEF1" pitchFamily="2" charset="0"/>
              <a:cs typeface="Khmer MEF1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Khmer MEF1" pitchFamily="2" charset="0"/>
                <a:cs typeface="Khmer MEF1" pitchFamily="2" charset="0"/>
              </a:rPr>
              <a:t>- ជួយណែនាំនូវអ្វីដែលសវនករត្រូវការដើម្បីស៊ើបអង្កេតនៅពេលពិនិត្យដំណើរការណាមួយ ។</a:t>
            </a:r>
            <a:endParaRPr lang="ca-ES" sz="2400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5183" y="1813561"/>
            <a:ext cx="9125291" cy="47485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en-U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</a:t>
            </a:r>
            <a:r>
              <a:rPr lang="en-U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km-KH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ដ្យាក្រាម</a:t>
            </a:r>
            <a:r>
              <a:rPr lang="en-US" sz="2400" b="1" dirty="0" err="1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លំហូរការងារ</a:t>
            </a:r>
            <a:r>
              <a:rPr lang="en-U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​ (Flowcharts)-</a:t>
            </a:r>
            <a:r>
              <a:rPr lang="ca-ES" sz="2400" b="1" dirty="0">
                <a:latin typeface="Khmer MEF1" pitchFamily="2" charset="0"/>
                <a:cs typeface="Khmer MEF1" pitchFamily="2" charset="0"/>
              </a:rPr>
              <a:t> អត្ថប្រយោជន៍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263" y="1078074"/>
            <a:ext cx="7231437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១</a:t>
            </a:r>
            <a:r>
              <a:rPr lang="en-U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</a:t>
            </a:r>
            <a:r>
              <a:rPr lang="en-US" sz="2700" b="1" u="sng" dirty="0" err="1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ស្វែងយល</a:t>
            </a:r>
            <a:r>
              <a:rPr lang="en-U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់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អំពីដំណើរការ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(ត)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16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260" y="2677160"/>
            <a:ext cx="9686386" cy="3383339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a-ES" sz="2400" b="1" dirty="0">
                <a:latin typeface="Khmer MEF1" pitchFamily="2" charset="0"/>
                <a:cs typeface="Khmer MEF1" pitchFamily="2" charset="0"/>
              </a:rPr>
              <a:t>​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កំណត់ដំណើរការជាក់លាក់ និងម្ចាស់ដំណើរ</a:t>
            </a:r>
          </a:p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400" dirty="0">
                <a:latin typeface="Khmer MEF1" pitchFamily="2" charset="0"/>
                <a:cs typeface="Khmer MEF1" pitchFamily="2" charset="0"/>
              </a:rPr>
              <a:t>រៀបចំកាលវិភាគណាត់ជួបម្ចាស់ដំណើរការ ដើម្បីធ្វើសម្ភាសន៍</a:t>
            </a:r>
          </a:p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400" dirty="0">
                <a:latin typeface="Khmer MEF1" pitchFamily="2" charset="0"/>
                <a:cs typeface="Khmer MEF1" pitchFamily="2" charset="0"/>
              </a:rPr>
              <a:t>ធ្វើសម្ភាសន៍ជាមួយម្ចាស់ដំណើរ</a:t>
            </a:r>
          </a:p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400" dirty="0">
                <a:latin typeface="Khmer MEF1" pitchFamily="2" charset="0"/>
                <a:cs typeface="Khmer MEF1" pitchFamily="2" charset="0"/>
              </a:rPr>
              <a:t>កត់ត្រាលទ្ធផលចេញពីការធ្វើសម្ភាសន៍</a:t>
            </a:r>
          </a:p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400" dirty="0">
                <a:latin typeface="Khmer MEF1" pitchFamily="2" charset="0"/>
                <a:cs typeface="Khmer MEF1" pitchFamily="2" charset="0"/>
              </a:rPr>
              <a:t>រៀបចំ 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Flowchartដោយប្រើនិមិត្តសញ្ញាសមស្របទៅតាមដំណើរការនៃសកម្មភាពនីមួយ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ៗ ។</a:t>
            </a:r>
            <a:endParaRPr lang="ca-ES" sz="2400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3810" y="1813561"/>
            <a:ext cx="9125291" cy="47485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en-U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</a:t>
            </a:r>
            <a:r>
              <a:rPr lang="en-U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km-KH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ដ្យាក្រាម</a:t>
            </a:r>
            <a:r>
              <a:rPr lang="en-US" sz="2400" b="1" dirty="0" err="1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លំហូរការងារ</a:t>
            </a:r>
            <a:r>
              <a:rPr lang="en-U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​ (Flowcharts)- </a:t>
            </a:r>
            <a:r>
              <a:rPr lang="ca-ES" sz="2400" b="1" dirty="0">
                <a:latin typeface="Khmer MEF1" pitchFamily="2" charset="0"/>
                <a:cs typeface="Khmer MEF1" pitchFamily="2" charset="0"/>
              </a:rPr>
              <a:t>នីតិវិធីរៀបចំ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263" y="1078074"/>
            <a:ext cx="7231437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១</a:t>
            </a:r>
            <a:r>
              <a:rPr lang="en-U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</a:t>
            </a:r>
            <a:r>
              <a:rPr lang="en-US" sz="2700" b="1" u="sng" dirty="0" err="1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ស្វែងយល</a:t>
            </a:r>
            <a:r>
              <a:rPr lang="en-U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់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អំពីដំណើរការ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(ត)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05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598" y="2504440"/>
            <a:ext cx="9686386" cy="3383339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a-ES" sz="2400" b="1" dirty="0">
                <a:latin typeface="Khmer MEF1" pitchFamily="2" charset="0"/>
                <a:cs typeface="Khmer MEF1" pitchFamily="2" charset="0"/>
              </a:rPr>
              <a:t>​ទម្រង់ </a:t>
            </a:r>
            <a:r>
              <a:rPr lang="en-US" sz="2400" b="1" dirty="0">
                <a:latin typeface="Khmer MEF1" pitchFamily="2" charset="0"/>
                <a:cs typeface="Khmer MEF1" pitchFamily="2" charset="0"/>
              </a:rPr>
              <a:t>Flowcharts៖</a:t>
            </a:r>
          </a:p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>
                <a:latin typeface="Khmer MEF1" pitchFamily="2" charset="0"/>
                <a:cs typeface="Khmer MEF1" pitchFamily="2" charset="0"/>
              </a:rPr>
              <a:t>លំហូរការងារតាម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 Flowcharts 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ទាមទារប្រើនិមិត្តសញ្ញាមួយចំនួនតំណាងឱ្យសកម្មភាព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ជំហាន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និងលំហូរតាមលំដាប់លំដោយពីចំណុចចាប់ផ្តើមដល់បញ្ចប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់ ។</a:t>
            </a:r>
          </a:p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>
                <a:latin typeface="Khmer MEF1" pitchFamily="2" charset="0"/>
                <a:cs typeface="Khmer MEF1" pitchFamily="2" charset="0"/>
              </a:rPr>
              <a:t>Flowchartsនេះជួយសវនករស្វែងយល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់ 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និងកំណត់បាននូវភាពខ្សោយ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ឬខ្វះចន្លោះនៃប្រព័ន្ធគ្រប់គ្រងផ្ទៃក្នុង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 ។</a:t>
            </a:r>
            <a:endParaRPr lang="ca-ES" sz="2400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5183" y="1813561"/>
            <a:ext cx="9125291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en-U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</a:t>
            </a:r>
            <a:r>
              <a:rPr lang="en-U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km-KH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ដ្យាក្រាម</a:t>
            </a:r>
            <a:r>
              <a:rPr lang="en-US" sz="2700" b="1" dirty="0" err="1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លំហូរការងារ</a:t>
            </a:r>
            <a:r>
              <a:rPr lang="en-U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​ (Flowcharts)</a:t>
            </a:r>
            <a:endParaRPr lang="en-US" sz="2700" b="1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263" y="1078074"/>
            <a:ext cx="7231437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១</a:t>
            </a:r>
            <a:r>
              <a:rPr lang="en-U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</a:t>
            </a:r>
            <a:r>
              <a:rPr lang="en-US" sz="2700" b="1" u="sng" dirty="0" err="1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ស្វែងយល</a:t>
            </a:r>
            <a:r>
              <a:rPr lang="en-U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់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អំពីដំណើរការ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(ត)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4450" y="6736080"/>
            <a:ext cx="5257800" cy="382517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ca-ES" b="1" dirty="0" smtClean="0">
                <a:solidFill>
                  <a:schemeClr val="accent6">
                    <a:lumMod val="75000"/>
                  </a:schemeClr>
                </a:solidFill>
                <a:latin typeface="Khmer MEF1" pitchFamily="2" charset="0"/>
                <a:cs typeface="Khmer MEF1" pitchFamily="2" charset="0"/>
              </a:rPr>
              <a:t>(ពិនិត្យទម្រង់ឧទាហរណ៍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Khmer MEF1" pitchFamily="2" charset="0"/>
                <a:cs typeface="Khmer MEF1" pitchFamily="2" charset="0"/>
              </a:rPr>
              <a:t> Flowcharts)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Khmer MEF1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72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7030A0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7030A0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752600"/>
            <a:ext cx="9125291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en-U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</a:t>
            </a:r>
            <a:r>
              <a:rPr lang="en-U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en-US" sz="2700" b="1" dirty="0" err="1" smtClean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ដ្យាក្រ</a:t>
            </a:r>
            <a:r>
              <a:rPr lang="km-KH" sz="2700" b="1" dirty="0" smtClean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ា</a:t>
            </a:r>
            <a:r>
              <a:rPr lang="en-US" sz="2700" b="1" dirty="0" err="1" smtClean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មលំ</a:t>
            </a:r>
            <a:r>
              <a:rPr lang="en-US" sz="2700" b="1" dirty="0" err="1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ហូរការងារ</a:t>
            </a:r>
            <a:r>
              <a:rPr lang="en-U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​ (Flowcharts)</a:t>
            </a:r>
            <a:endParaRPr lang="en-US" sz="2700" b="1" dirty="0">
              <a:solidFill>
                <a:srgbClr val="0000CC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479" y="2438400"/>
            <a:ext cx="5253355" cy="4724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55263" y="1078074"/>
            <a:ext cx="7231437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១</a:t>
            </a:r>
            <a:r>
              <a:rPr lang="en-U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</a:t>
            </a:r>
            <a:r>
              <a:rPr lang="en-US" sz="2700" b="1" u="sng" dirty="0" err="1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ស្វែងយល</a:t>
            </a:r>
            <a:r>
              <a:rPr lang="en-U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់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អំពីដំណើរការ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(ត)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6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463" y="2159001"/>
            <a:ext cx="9464040" cy="4329752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700" dirty="0">
                <a:latin typeface="Khmer MEF1" pitchFamily="2" charset="0"/>
                <a:cs typeface="Khmer MEF1" pitchFamily="2" charset="0"/>
              </a:rPr>
              <a:t>ហានិភ័យអាចកើតមានទាំងនៅក្នុងកម្រិតអង្គភាព និងកម្រិតដំណើរការ ។ ដូចនេះការវាយតម្លៃហានិភ័យក្នុងកម្រិតដំណើរការគឺជាការចាំបាច់ ។</a:t>
            </a:r>
          </a:p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700" dirty="0">
                <a:latin typeface="Khmer MEF1" pitchFamily="2" charset="0"/>
                <a:cs typeface="Khmer MEF1" pitchFamily="2" charset="0"/>
              </a:rPr>
              <a:t>គោលបំណងនៃការវាយតម្លៃហានិភ័យក្នុងដំណើរការគឺ៖</a:t>
            </a:r>
          </a:p>
          <a:p>
            <a:pPr marL="914354" lvl="1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500" dirty="0">
                <a:latin typeface="Khmer MEF1" pitchFamily="2" charset="0"/>
                <a:cs typeface="Khmer MEF1" pitchFamily="2" charset="0"/>
              </a:rPr>
              <a:t>បង្កើតការស្វែងយល់ហ្មត់ចត់អំពីហានិភ័យក្នុងដំណើរការ</a:t>
            </a:r>
          </a:p>
          <a:p>
            <a:pPr marL="914354" lvl="1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500" dirty="0">
                <a:latin typeface="Khmer MEF1" pitchFamily="2" charset="0"/>
                <a:cs typeface="Khmer MEF1" pitchFamily="2" charset="0"/>
              </a:rPr>
              <a:t>កំណត់នូវដំណើរ</a:t>
            </a:r>
            <a:r>
              <a:rPr lang="km-KH" sz="2500" dirty="0" smtClean="0">
                <a:latin typeface="Khmer MEF1" pitchFamily="2" charset="0"/>
                <a:cs typeface="Khmer MEF1" pitchFamily="2" charset="0"/>
              </a:rPr>
              <a:t>ការ/អនុដំណើរការជាក់លាក់ ដែលហានិភ័យស្ថិតនៅ</a:t>
            </a:r>
            <a:r>
              <a:rPr lang="ca-ES" sz="2500" dirty="0" smtClean="0">
                <a:latin typeface="Khmer MEF1" pitchFamily="2" charset="0"/>
                <a:cs typeface="Khmer MEF1" pitchFamily="2" charset="0"/>
              </a:rPr>
              <a:t>សម្រាប់</a:t>
            </a:r>
            <a:r>
              <a:rPr lang="km-KH" sz="2500" dirty="0" smtClean="0">
                <a:latin typeface="Khmer MEF1" pitchFamily="2" charset="0"/>
                <a:cs typeface="Khmer MEF1" pitchFamily="2" charset="0"/>
              </a:rPr>
              <a:t>បន្តជំហានសវន</a:t>
            </a:r>
            <a:r>
              <a:rPr lang="km-KH" sz="2500" dirty="0">
                <a:latin typeface="Khmer MEF1" pitchFamily="2" charset="0"/>
                <a:cs typeface="Khmer MEF1" pitchFamily="2" charset="0"/>
              </a:rPr>
              <a:t>កម្ម</a:t>
            </a:r>
            <a:endParaRPr lang="ca-ES" sz="2700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263" y="1339683"/>
            <a:ext cx="7231437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២</a:t>
            </a:r>
            <a:r>
              <a:rPr lang="en-U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</a:t>
            </a:r>
            <a:r>
              <a:rPr lang="km-KH" sz="2700" b="1" u="sng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ការវា</a:t>
            </a:r>
            <a:r>
              <a:rPr lang="en-US" sz="2700" b="1" u="sng" dirty="0" err="1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យ</a:t>
            </a:r>
            <a:r>
              <a:rPr lang="en-US" sz="2700" b="1" u="sng" dirty="0" err="1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តម្លៃហានិភ័យក្នុង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ដំណើរការ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 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01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56" y="2245360"/>
            <a:ext cx="10252710" cy="3562875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391866" indent="-391866">
              <a:lnSpc>
                <a:spcPct val="150000"/>
              </a:lnSpc>
              <a:spcAft>
                <a:spcPts val="1371"/>
              </a:spcAft>
              <a:buFont typeface="Arial" pitchFamily="34" charset="0"/>
              <a:buChar char="•"/>
            </a:pPr>
            <a:r>
              <a:rPr lang="km-KH" sz="2400" b="1" dirty="0">
                <a:latin typeface="Khmer MEF1" pitchFamily="2" charset="0"/>
                <a:cs typeface="Khmer MEF1" pitchFamily="2" charset="0"/>
              </a:rPr>
              <a:t>ហានិភ័យៈ 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ជា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លទ្ធភាពដែលព្រឹត្តិការណ៍មួយនឹងកើតឡើង និងមានឥទ្ធិពលអវិជ្ជមានដល់ការ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សម្រេច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បាននូវគោលបំណង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របស់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អង្គភាព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។</a:t>
            </a:r>
            <a:endParaRPr lang="en-PH" sz="2400" dirty="0">
              <a:latin typeface="Khmer MEF1" pitchFamily="2" charset="0"/>
              <a:cs typeface="Khmer MEF1" pitchFamily="2" charset="0"/>
            </a:endParaRPr>
          </a:p>
          <a:p>
            <a:pPr marL="391866" indent="-391866">
              <a:lnSpc>
                <a:spcPct val="150000"/>
              </a:lnSpc>
              <a:spcAft>
                <a:spcPts val="1371"/>
              </a:spcAft>
              <a:buFont typeface="Arial" pitchFamily="34" charset="0"/>
              <a:buChar char="•"/>
            </a:pPr>
            <a:r>
              <a:rPr lang="ca-ES" sz="2400" b="1" dirty="0">
                <a:latin typeface="Khmer MEF1" pitchFamily="2" charset="0"/>
                <a:cs typeface="Khmer MEF1" pitchFamily="2" charset="0"/>
              </a:rPr>
              <a:t>ការវាយតម្លៃហានិភ័យ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៖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ជាការកំណត់នូវហានិភ័យ  ការវាស់វែងហានិភ័យ និងដំណើរការនៃគមនាគមន៏អំពីហានិភ័យ។ ដំណើរការនៃការវាយតម្លៃ ហានិភ័យត្រូវបានវាស់វែងដោយការប្រើប្រាស់នូវកត្តាពីរគឺៈ </a:t>
            </a:r>
            <a:r>
              <a:rPr lang="km-KH" sz="2400" b="1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ផលប៉ះពាល់ </a:t>
            </a:r>
            <a:r>
              <a:rPr lang="en-US" sz="2400" b="1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(Impact)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និង </a:t>
            </a:r>
            <a:r>
              <a:rPr lang="km-KH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ឱកាសកើត</a:t>
            </a:r>
            <a:r>
              <a:rPr lang="ca-E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ឡើង </a:t>
            </a:r>
            <a:r>
              <a:rPr lang="en-U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(Likelihood)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។</a:t>
            </a:r>
            <a:endParaRPr lang="en-GB" sz="2400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263" y="1339683"/>
            <a:ext cx="7231437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២</a:t>
            </a:r>
            <a:r>
              <a:rPr lang="en-U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</a:t>
            </a:r>
            <a:r>
              <a:rPr lang="km-KH" sz="2700" b="1" u="sng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ការវា</a:t>
            </a:r>
            <a:r>
              <a:rPr lang="en-US" sz="2700" b="1" u="sng" dirty="0" err="1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យ</a:t>
            </a:r>
            <a:r>
              <a:rPr lang="en-US" sz="2700" b="1" u="sng" dirty="0" err="1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តម្លៃហានិភ័យក្នុង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ដំណើរការ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ca-ES" sz="2700" b="1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(ត)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81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263" y="1339683"/>
            <a:ext cx="7231437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២</a:t>
            </a:r>
            <a:r>
              <a:rPr lang="en-U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</a:t>
            </a:r>
            <a:r>
              <a:rPr lang="km-KH" sz="2700" b="1" u="sng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ការវា</a:t>
            </a:r>
            <a:r>
              <a:rPr lang="en-US" sz="2700" b="1" u="sng" dirty="0" err="1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យ</a:t>
            </a:r>
            <a:r>
              <a:rPr lang="en-US" sz="2700" b="1" u="sng" dirty="0" err="1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តម្លៃហានិភ័យក្នុង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ដំណើរការ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ca-ES" sz="2700" b="1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(ត)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55262" y="2914758"/>
            <a:ext cx="9354872" cy="94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498" tIns="52249" rIns="104498" bIns="52249">
            <a:spAutoFit/>
          </a:bodyPr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PH" sz="2700" b="1" dirty="0">
              <a:solidFill>
                <a:srgbClr val="009900"/>
              </a:solidFill>
              <a:latin typeface="Khmer MEF1" pitchFamily="2" charset="0"/>
              <a:cs typeface="Khmer MEF1" pitchFamily="2" charset="0"/>
            </a:endParaRPr>
          </a:p>
          <a:p>
            <a:pPr eaLnBrk="1" hangingPunct="1"/>
            <a:r>
              <a:rPr lang="km-KH" sz="2700" b="1" dirty="0">
                <a:solidFill>
                  <a:srgbClr val="C00000"/>
                </a:solidFill>
                <a:latin typeface="Khmer MEF1" pitchFamily="2" charset="0"/>
                <a:cs typeface="Khmer MEF1" pitchFamily="2" charset="0"/>
              </a:rPr>
              <a:t>កំណត់</a:t>
            </a:r>
            <a:r>
              <a:rPr lang="ca-ES" sz="2700" b="1" dirty="0">
                <a:solidFill>
                  <a:srgbClr val="C00000"/>
                </a:solidFill>
                <a:latin typeface="Khmer MEF1" pitchFamily="2" charset="0"/>
                <a:cs typeface="Khmer MEF1" pitchFamily="2" charset="0"/>
              </a:rPr>
              <a:t>ហានិភ័យ</a:t>
            </a:r>
            <a:r>
              <a:rPr lang="ca-ES" sz="2700" dirty="0">
                <a:latin typeface="Khmer MEF1" pitchFamily="2" charset="0"/>
                <a:cs typeface="Khmer MEF1" pitchFamily="2" charset="0"/>
              </a:rPr>
              <a:t>	</a:t>
            </a:r>
            <a:r>
              <a:rPr lang="en-US" sz="2700" dirty="0">
                <a:latin typeface="Khmer MEF1" pitchFamily="2" charset="0"/>
                <a:cs typeface="Khmer MEF1" pitchFamily="2" charset="0"/>
                <a:sym typeface="Wingdings" pitchFamily="2" charset="2"/>
              </a:rPr>
              <a:t></a:t>
            </a:r>
            <a:r>
              <a:rPr lang="km-KH" sz="2700" dirty="0">
                <a:latin typeface="Khmer MEF1" pitchFamily="2" charset="0"/>
                <a:cs typeface="Khmer MEF1" pitchFamily="2" charset="0"/>
              </a:rPr>
              <a:t>	</a:t>
            </a:r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រក</a:t>
            </a:r>
            <a:r>
              <a:rPr lang="km-KH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ប្រភព      </a:t>
            </a:r>
            <a:r>
              <a:rPr lang="en-US" sz="2700" dirty="0">
                <a:latin typeface="Khmer MEF1" pitchFamily="2" charset="0"/>
                <a:cs typeface="Khmer MEF1" pitchFamily="2" charset="0"/>
                <a:sym typeface="Wingdings" pitchFamily="2" charset="2"/>
              </a:rPr>
              <a:t></a:t>
            </a:r>
            <a:r>
              <a:rPr lang="km-KH" sz="2700" dirty="0">
                <a:latin typeface="Khmer MEF1" pitchFamily="2" charset="0"/>
                <a:cs typeface="Khmer MEF1" pitchFamily="2" charset="0"/>
              </a:rPr>
              <a:t>  </a:t>
            </a:r>
            <a:r>
              <a:rPr lang="km-KH" sz="2700" b="1" dirty="0">
                <a:solidFill>
                  <a:srgbClr val="00B050"/>
                </a:solidFill>
                <a:latin typeface="Khmer MEF1" pitchFamily="2" charset="0"/>
                <a:cs typeface="Khmer MEF1" pitchFamily="2" charset="0"/>
              </a:rPr>
              <a:t>វាស់វែង</a:t>
            </a:r>
            <a:r>
              <a:rPr lang="ca-ES" sz="2700" b="1" dirty="0">
                <a:solidFill>
                  <a:srgbClr val="00B050"/>
                </a:solidFill>
                <a:latin typeface="Khmer MEF1" pitchFamily="2" charset="0"/>
                <a:cs typeface="Khmer MEF1" pitchFamily="2" charset="0"/>
              </a:rPr>
              <a:t>ហានិភ័យ</a:t>
            </a:r>
            <a:endParaRPr lang="en-PH" sz="2700" b="1" dirty="0">
              <a:solidFill>
                <a:srgbClr val="00B050"/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464" y="2159001"/>
            <a:ext cx="6712197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</a:t>
            </a:r>
            <a:r>
              <a:rPr lang="km-KH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ដំណើរការនៃការវាយតម្លៃហានិភ័យៈ</a:t>
            </a:r>
            <a:endParaRPr lang="en-US" sz="27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0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263" y="1078073"/>
            <a:ext cx="7231437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២</a:t>
            </a:r>
            <a:r>
              <a:rPr lang="en-U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</a:t>
            </a:r>
            <a:r>
              <a:rPr lang="km-KH" sz="2700" b="1" u="sng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ការវា</a:t>
            </a:r>
            <a:r>
              <a:rPr lang="en-US" sz="2700" b="1" u="sng" dirty="0" err="1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យ</a:t>
            </a:r>
            <a:r>
              <a:rPr lang="en-US" sz="2700" b="1" u="sng" dirty="0" err="1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តម្លៃហានិភ័យក្នុង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ដំណើរការ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ca-ES" sz="2700" b="1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(ត)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464" y="1893522"/>
            <a:ext cx="6712197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</a:t>
            </a:r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ការកំណត់</a:t>
            </a:r>
            <a:r>
              <a:rPr lang="km-KH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ហានិភ័យៈ</a:t>
            </a:r>
            <a:endParaRPr lang="en-US" sz="2700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8123" y="2428875"/>
            <a:ext cx="9416957" cy="4406696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399123" lvl="1" indent="-391866">
              <a:lnSpc>
                <a:spcPct val="130000"/>
              </a:lnSpc>
              <a:buFont typeface="Arial" pitchFamily="34" charset="0"/>
              <a:buChar char="•"/>
              <a:tabLst>
                <a:tab pos="0" algn="l"/>
              </a:tabLst>
            </a:pPr>
            <a:r>
              <a:rPr lang="ca-ES" sz="2700" dirty="0">
                <a:latin typeface="Khmer MEF1" pitchFamily="2" charset="0"/>
                <a:cs typeface="Khmer MEF1" pitchFamily="2" charset="0"/>
              </a:rPr>
              <a:t>ក្នុ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ងការកំណត់ហានិភ័យ សវនករគួរពិចារណានូវ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ហានិភ័យ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ដែលអាចកើតចេញ</a:t>
            </a:r>
            <a:r>
              <a:rPr lang="ca-ES" sz="2400" dirty="0" smtClean="0">
                <a:latin typeface="Khmer MEF1" pitchFamily="2" charset="0"/>
                <a:cs typeface="Khmer MEF1" pitchFamily="2" charset="0"/>
              </a:rPr>
              <a:t>ពី</a:t>
            </a:r>
            <a:r>
              <a:rPr lang="km-KH" sz="2400" dirty="0" smtClean="0">
                <a:latin typeface="Khmer MEF1" pitchFamily="2" charset="0"/>
                <a:cs typeface="Khmer MEF1" pitchFamily="2" charset="0"/>
              </a:rPr>
              <a:t>លទ្ធ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ផល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ដែល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គោលបំណង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កុងត្រូល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មិនសំរេច</a:t>
            </a:r>
            <a:r>
              <a:rPr lang="ca-ES" sz="2400" dirty="0" smtClean="0">
                <a:latin typeface="Khmer MEF1" pitchFamily="2" charset="0"/>
                <a:cs typeface="Khmer MEF1" pitchFamily="2" charset="0"/>
              </a:rPr>
              <a:t>បានដូច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ជា៖</a:t>
            </a:r>
            <a:r>
              <a:rPr lang="en-PH" sz="2700" dirty="0">
                <a:latin typeface="Khmer MEF1" pitchFamily="2" charset="0"/>
                <a:cs typeface="Khmer MEF1" pitchFamily="2" charset="0"/>
              </a:rPr>
              <a:t> </a:t>
            </a:r>
            <a:endParaRPr lang="en-US" sz="2700" dirty="0">
              <a:latin typeface="Khmer MEF1" pitchFamily="2" charset="0"/>
              <a:cs typeface="Khmer MEF1" pitchFamily="2" charset="0"/>
            </a:endParaRPr>
          </a:p>
          <a:p>
            <a:pPr marL="790989" indent="-391866">
              <a:lnSpc>
                <a:spcPct val="130000"/>
              </a:lnSpc>
              <a:buFont typeface="Arial" pitchFamily="34" charset="0"/>
              <a:buChar char="•"/>
            </a:pPr>
            <a:r>
              <a:rPr lang="km-KH" sz="2300" dirty="0">
                <a:latin typeface="Khmer MEF1" pitchFamily="2" charset="0"/>
                <a:cs typeface="Khmer MEF1" pitchFamily="2" charset="0"/>
              </a:rPr>
              <a:t>ការធ្វើរបាយការណ៍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ហិរញ្ញវត្ថុ ឬរបាយការណ៍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គណនេយ្យ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ដោយ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ខុសឆ្គង​ </a:t>
            </a:r>
            <a:endParaRPr lang="en-US" sz="2300" dirty="0">
              <a:latin typeface="Khmer MEF1" pitchFamily="2" charset="0"/>
              <a:cs typeface="Khmer MEF1" pitchFamily="2" charset="0"/>
            </a:endParaRPr>
          </a:p>
          <a:p>
            <a:pPr marL="790989" indent="-391866">
              <a:lnSpc>
                <a:spcPct val="130000"/>
              </a:lnSpc>
              <a:buFont typeface="Arial" pitchFamily="34" charset="0"/>
              <a:buChar char="•"/>
            </a:pPr>
            <a:r>
              <a:rPr lang="km-KH" sz="2300" dirty="0">
                <a:latin typeface="Khmer MEF1" pitchFamily="2" charset="0"/>
                <a:cs typeface="Khmer MEF1" pitchFamily="2" charset="0"/>
              </a:rPr>
              <a:t>ចំណាយលើសលប់</a:t>
            </a:r>
            <a:endParaRPr lang="en-US" sz="2300" dirty="0">
              <a:latin typeface="Khmer MEF1" pitchFamily="2" charset="0"/>
              <a:cs typeface="Khmer MEF1" pitchFamily="2" charset="0"/>
            </a:endParaRPr>
          </a:p>
          <a:p>
            <a:pPr marL="790989" indent="-391866">
              <a:lnSpc>
                <a:spcPct val="130000"/>
              </a:lnSpc>
              <a:buFont typeface="Arial" pitchFamily="34" charset="0"/>
              <a:buChar char="•"/>
            </a:pPr>
            <a:r>
              <a:rPr lang="km-KH" sz="2300" dirty="0">
                <a:latin typeface="Khmer MEF1" pitchFamily="2" charset="0"/>
                <a:cs typeface="Khmer MEF1" pitchFamily="2" charset="0"/>
              </a:rPr>
              <a:t>ដំណើរការ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អ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ប្រសិទ្ធភាព</a:t>
            </a:r>
            <a:endParaRPr lang="en-US" sz="2300" dirty="0">
              <a:latin typeface="Khmer MEF1" pitchFamily="2" charset="0"/>
              <a:cs typeface="Khmer MEF1" pitchFamily="2" charset="0"/>
            </a:endParaRPr>
          </a:p>
          <a:p>
            <a:pPr marL="790989" indent="-391866">
              <a:lnSpc>
                <a:spcPct val="130000"/>
              </a:lnSpc>
              <a:buFont typeface="Arial" pitchFamily="34" charset="0"/>
              <a:buChar char="•"/>
            </a:pPr>
            <a:r>
              <a:rPr lang="km-KH" sz="2300" dirty="0">
                <a:latin typeface="Khmer MEF1" pitchFamily="2" charset="0"/>
                <a:cs typeface="Khmer MEF1" pitchFamily="2" charset="0"/>
              </a:rPr>
              <a:t>ការកេងបន្លំ</a:t>
            </a:r>
            <a:endParaRPr lang="en-US" sz="2300" dirty="0">
              <a:latin typeface="Khmer MEF1" pitchFamily="2" charset="0"/>
              <a:cs typeface="Khmer MEF1" pitchFamily="2" charset="0"/>
            </a:endParaRPr>
          </a:p>
          <a:p>
            <a:pPr marL="790989" indent="-391866">
              <a:lnSpc>
                <a:spcPct val="130000"/>
              </a:lnSpc>
              <a:buFont typeface="Arial" pitchFamily="34" charset="0"/>
              <a:buChar char="•"/>
            </a:pPr>
            <a:r>
              <a:rPr lang="km-KH" sz="2300" dirty="0">
                <a:latin typeface="Khmer MEF1" pitchFamily="2" charset="0"/>
                <a:cs typeface="Khmer MEF1" pitchFamily="2" charset="0"/>
              </a:rPr>
              <a:t>ការបាត់បង់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 ឬការ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បំផ្លាញទ្រព្យ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សម្បត្តិ</a:t>
            </a:r>
            <a:endParaRPr lang="en-US" sz="2300" dirty="0">
              <a:latin typeface="Khmer MEF1" pitchFamily="2" charset="0"/>
              <a:cs typeface="Khmer MEF1" pitchFamily="2" charset="0"/>
            </a:endParaRPr>
          </a:p>
          <a:p>
            <a:pPr marL="790989" indent="-391866">
              <a:lnSpc>
                <a:spcPct val="130000"/>
              </a:lnSpc>
              <a:buFont typeface="Arial" pitchFamily="34" charset="0"/>
              <a:buChar char="•"/>
            </a:pPr>
            <a:r>
              <a:rPr lang="ca-ES" sz="2300" dirty="0">
                <a:latin typeface="Khmer MEF1" pitchFamily="2" charset="0"/>
                <a:cs typeface="Khmer MEF1" pitchFamily="2" charset="0"/>
              </a:rPr>
              <a:t>ការដាក់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ទណ្ឌកម្ម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 ឬចាត់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វិធានផ្លូវច្បាប់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ណាមួយ </a:t>
            </a:r>
          </a:p>
          <a:p>
            <a:pPr marL="790989" indent="-391866">
              <a:lnSpc>
                <a:spcPct val="130000"/>
              </a:lnSpc>
              <a:buFont typeface="Arial" pitchFamily="34" charset="0"/>
              <a:buChar char="•"/>
            </a:pPr>
            <a:r>
              <a:rPr lang="ca-ES" sz="2300" dirty="0" smtClean="0">
                <a:latin typeface="Khmer MEF1" pitchFamily="2" charset="0"/>
                <a:cs typeface="Khmer MEF1" pitchFamily="2" charset="0"/>
              </a:rPr>
              <a:t>ការ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មិនគោរពតាមច្បាប់ ឬបទប្បញ្ញត្តិ .</a:t>
            </a:r>
            <a:endParaRPr lang="en-PH" sz="2300" dirty="0">
              <a:latin typeface="Khmer MEF1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98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263" y="1049731"/>
            <a:ext cx="7231437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២</a:t>
            </a:r>
            <a:r>
              <a:rPr lang="en-U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</a:t>
            </a:r>
            <a:r>
              <a:rPr lang="km-KH" sz="2700" b="1" u="sng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ការវា</a:t>
            </a:r>
            <a:r>
              <a:rPr lang="en-US" sz="2700" b="1" u="sng" dirty="0" err="1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យ</a:t>
            </a:r>
            <a:r>
              <a:rPr lang="en-US" sz="2700" b="1" u="sng" dirty="0" err="1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តម្លៃហានិភ័យក្នុង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ដំណើរការ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ca-ES" sz="2700" b="1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(ត)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464" y="1727201"/>
            <a:ext cx="6712197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</a:t>
            </a:r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ស្វែងរកប្រភព</a:t>
            </a:r>
            <a:r>
              <a:rPr lang="km-KH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ហានិភ័យៈ</a:t>
            </a:r>
            <a:endParaRPr lang="en-US" sz="2700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8590" y="2264852"/>
            <a:ext cx="9753600" cy="4060447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7257" lvl="1">
              <a:lnSpc>
                <a:spcPct val="150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ca-ES" sz="2400" dirty="0">
                <a:latin typeface="Khmer MEF1" pitchFamily="2" charset="0"/>
                <a:cs typeface="Khmer MEF1" pitchFamily="2" charset="0"/>
              </a:rPr>
              <a:t>ការស្វែង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រក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ហានិភ័យ សវនករគួរពិចារណាដូចខាងក្រោម៖</a:t>
            </a:r>
            <a:r>
              <a:rPr lang="en-PH" sz="2400" dirty="0">
                <a:latin typeface="Khmer MEF1" pitchFamily="2" charset="0"/>
                <a:cs typeface="Khmer MEF1" pitchFamily="2" charset="0"/>
              </a:rPr>
              <a:t> </a:t>
            </a:r>
            <a:endParaRPr lang="en-US" sz="2400" dirty="0">
              <a:latin typeface="Khmer MEF1" pitchFamily="2" charset="0"/>
              <a:cs typeface="Khmer MEF1" pitchFamily="2" charset="0"/>
            </a:endParaRPr>
          </a:p>
          <a:p>
            <a:pPr marL="517046" indent="-117923">
              <a:lnSpc>
                <a:spcPct val="150000"/>
              </a:lnSpc>
              <a:buFont typeface="+mj-lt"/>
              <a:buAutoNum type="arabicPeriod"/>
            </a:pPr>
            <a:r>
              <a:rPr lang="ca-ES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កំណត់ទីកន្លែងហានិភ័យក្នុងដំណើរការ និងកំណត់ឫសគល់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នៃហានិភ័យ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 ​ </a:t>
            </a:r>
            <a:endParaRPr lang="en-US" sz="2400" dirty="0">
              <a:latin typeface="Khmer MEF1" pitchFamily="2" charset="0"/>
              <a:cs typeface="Khmer MEF1" pitchFamily="2" charset="0"/>
            </a:endParaRPr>
          </a:p>
          <a:p>
            <a:pPr marL="531560" indent="-132437">
              <a:lnSpc>
                <a:spcPct val="150000"/>
              </a:lnSpc>
              <a:buFont typeface="+mj-lt"/>
              <a:buAutoNum type="arabicPeriod"/>
            </a:pPr>
            <a:r>
              <a:rPr lang="ca-ES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ប្រមូល ត្រួតពិនិត្យ និងវាយតំលៃ​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ហេតុការណ៍ដែលនាំឱ្យមានហានិភ័យ</a:t>
            </a:r>
            <a:endParaRPr lang="en-US" sz="2400" dirty="0">
              <a:latin typeface="Khmer MEF1" pitchFamily="2" charset="0"/>
              <a:cs typeface="Khmer MEF1" pitchFamily="2" charset="0"/>
            </a:endParaRPr>
          </a:p>
          <a:p>
            <a:pPr marL="531560" indent="-132437">
              <a:lnSpc>
                <a:spcPct val="150000"/>
              </a:lnSpc>
              <a:buFont typeface="+mj-lt"/>
              <a:buAutoNum type="arabicPeriod"/>
            </a:pPr>
            <a:r>
              <a:rPr lang="ca-ES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ផ្តល់ការយកចិត្តទុកដាក់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ចំពោះ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សកម្មភាព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ណាមាន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ហានិភ័យខ្ពស់ 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ឬ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ព្រួយ</a:t>
            </a:r>
            <a:r>
              <a:rPr lang="km-KH" sz="2400" dirty="0" smtClean="0">
                <a:latin typeface="Khmer MEF1" pitchFamily="2" charset="0"/>
                <a:cs typeface="Khmer MEF1" pitchFamily="2" charset="0"/>
              </a:rPr>
              <a:t>បារម្ភ   </a:t>
            </a:r>
          </a:p>
          <a:p>
            <a:pPr marL="399123">
              <a:lnSpc>
                <a:spcPct val="150000"/>
              </a:lnSpc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km-KH" sz="2400" dirty="0" smtClean="0">
                <a:latin typeface="Khmer MEF1" pitchFamily="2" charset="0"/>
                <a:cs typeface="Khmer MEF1" pitchFamily="2" charset="0"/>
              </a:rPr>
              <a:t>   </a:t>
            </a:r>
            <a:r>
              <a:rPr lang="ca-ES" sz="2400" dirty="0" smtClean="0">
                <a:latin typeface="Khmer MEF1" pitchFamily="2" charset="0"/>
                <a:cs typeface="Khmer MEF1" pitchFamily="2" charset="0"/>
              </a:rPr>
              <a:t>ខ្លាំង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របស់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ថ្នាក់</a:t>
            </a:r>
            <a:r>
              <a:rPr lang="km-KH" sz="2400" dirty="0" smtClean="0">
                <a:latin typeface="Khmer MEF1" pitchFamily="2" charset="0"/>
                <a:cs typeface="Khmer MEF1" pitchFamily="2" charset="0"/>
              </a:rPr>
              <a:t>ដឹកនាំ</a:t>
            </a:r>
          </a:p>
          <a:p>
            <a:pPr marL="399123">
              <a:lnSpc>
                <a:spcPct val="150000"/>
              </a:lnSpc>
            </a:pPr>
            <a:r>
              <a:rPr lang="en-US" sz="2400" dirty="0" smtClean="0">
                <a:latin typeface="Khmer MEF1" pitchFamily="2" charset="0"/>
                <a:cs typeface="Khmer MEF1" pitchFamily="2" charset="0"/>
              </a:rPr>
              <a:t>4. </a:t>
            </a:r>
            <a:r>
              <a:rPr lang="km-KH" sz="2400" dirty="0" smtClean="0">
                <a:latin typeface="Khmer MEF1" pitchFamily="2" charset="0"/>
                <a:cs typeface="Khmer MEF1" pitchFamily="2" charset="0"/>
              </a:rPr>
              <a:t>ពិចារណា</a:t>
            </a:r>
            <a:r>
              <a:rPr lang="ca-ES" sz="2400" dirty="0" smtClean="0">
                <a:latin typeface="Khmer MEF1" pitchFamily="2" charset="0"/>
                <a:cs typeface="Khmer MEF1" pitchFamily="2" charset="0"/>
              </a:rPr>
              <a:t>នូវកុងត្រូល</a:t>
            </a:r>
            <a:r>
              <a:rPr lang="km-KH" sz="2400" dirty="0" smtClean="0">
                <a:latin typeface="Khmer MEF1" pitchFamily="2" charset="0"/>
                <a:cs typeface="Khmer MEF1" pitchFamily="2" charset="0"/>
              </a:rPr>
              <a:t>ដែលរំពឹងទុក </a:t>
            </a:r>
            <a:r>
              <a:rPr lang="ca-ES" sz="2400" dirty="0" smtClean="0">
                <a:latin typeface="Khmer MEF1" pitchFamily="2" charset="0"/>
                <a:cs typeface="Khmer MEF1" pitchFamily="2" charset="0"/>
              </a:rPr>
              <a:t>ជាមួយកុងត្រូល</a:t>
            </a:r>
            <a:r>
              <a:rPr lang="km-KH" sz="2400" dirty="0" smtClean="0">
                <a:latin typeface="Khmer MEF1" pitchFamily="2" charset="0"/>
                <a:cs typeface="Khmer MEF1" pitchFamily="2" charset="0"/>
              </a:rPr>
              <a:t>ដែលមាន</a:t>
            </a:r>
            <a:r>
              <a:rPr lang="ca-ES" sz="2400" dirty="0" smtClean="0">
                <a:latin typeface="Khmer MEF1" pitchFamily="2" charset="0"/>
                <a:cs typeface="Khmer MEF1" pitchFamily="2" charset="0"/>
              </a:rPr>
              <a:t> </a:t>
            </a:r>
            <a:r>
              <a:rPr lang="km-KH" sz="2400" dirty="0" smtClean="0">
                <a:latin typeface="Khmer MEF1" pitchFamily="2" charset="0"/>
                <a:cs typeface="Khmer MEF1" pitchFamily="2" charset="0"/>
              </a:rPr>
              <a:t>ដើម្បីបង្ហាញ     </a:t>
            </a:r>
          </a:p>
          <a:p>
            <a:pPr marL="399123">
              <a:lnSpc>
                <a:spcPct val="150000"/>
              </a:lnSpc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km-KH" sz="2400" dirty="0" smtClean="0">
                <a:latin typeface="Khmer MEF1" pitchFamily="2" charset="0"/>
                <a:cs typeface="Khmer MEF1" pitchFamily="2" charset="0"/>
              </a:rPr>
              <a:t>   គំលាត</a:t>
            </a:r>
            <a:r>
              <a:rPr lang="ca-ES" sz="2400" dirty="0" smtClean="0">
                <a:latin typeface="Khmer MEF1" pitchFamily="2" charset="0"/>
                <a:cs typeface="Khmer MEF1" pitchFamily="2" charset="0"/>
              </a:rPr>
              <a:t>។</a:t>
            </a:r>
            <a:endParaRPr lang="en-PH" sz="2400" dirty="0">
              <a:latin typeface="Khmer MEF1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84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>
          <a:xfrm>
            <a:off x="399879" y="2072640"/>
            <a:ext cx="7701256" cy="604520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km-KH" sz="2400" dirty="0" smtClean="0">
                <a:solidFill>
                  <a:srgbClr val="002060"/>
                </a:solidFill>
                <a:latin typeface="Khmer MEF1" pitchFamily="2" charset="0"/>
                <a:cs typeface="Khmer MEF1" pitchFamily="2" charset="0"/>
                <a:sym typeface="Wingdings"/>
              </a:rPr>
              <a:t></a:t>
            </a:r>
            <a:r>
              <a:rPr lang="km-KH" sz="2400" dirty="0" smtClean="0">
                <a:solidFill>
                  <a:srgbClr val="002060"/>
                </a:solidFill>
                <a:latin typeface="Khmer MEF1" pitchFamily="2" charset="0"/>
                <a:cs typeface="Khmer MEF1" pitchFamily="2" charset="0"/>
              </a:rPr>
              <a:t>វិធីសាស្រ្តវាយតម្លៃហា</a:t>
            </a:r>
            <a:r>
              <a:rPr lang="km-KH" sz="2400" dirty="0">
                <a:solidFill>
                  <a:srgbClr val="002060"/>
                </a:solidFill>
                <a:latin typeface="Khmer MEF1" pitchFamily="2" charset="0"/>
                <a:cs typeface="Khmer MEF1" pitchFamily="2" charset="0"/>
              </a:rPr>
              <a:t>និភ័យ</a:t>
            </a:r>
            <a:endParaRPr lang="en-GB" sz="2400" dirty="0">
              <a:solidFill>
                <a:srgbClr val="002060"/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57348" name="Rectangle 1"/>
          <p:cNvSpPr>
            <a:spLocks noChangeArrowheads="1"/>
          </p:cNvSpPr>
          <p:nvPr/>
        </p:nvSpPr>
        <p:spPr bwMode="auto">
          <a:xfrm>
            <a:off x="822673" y="2906815"/>
            <a:ext cx="8789159" cy="186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498" tIns="52249" rIns="104498" bIns="52249" anchor="ctr">
            <a:spAutoFit/>
          </a:bodyPr>
          <a:lstStyle/>
          <a:p>
            <a:pPr marL="391866" indent="-391866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522488" algn="l"/>
                <a:tab pos="783732" algn="l"/>
                <a:tab pos="1044976" algn="l"/>
                <a:tab pos="1567464" algn="l"/>
                <a:tab pos="2089953" algn="l"/>
                <a:tab pos="2612441" algn="l"/>
                <a:tab pos="3134929" algn="l"/>
                <a:tab pos="3657417" algn="l"/>
                <a:tab pos="4179905" algn="l"/>
                <a:tab pos="4702393" algn="l"/>
              </a:tabLst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ការរៀបចំឯកសារដំណើរការ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 (ប្រើផែនទីដំណើរការ)</a:t>
            </a:r>
            <a:endParaRPr lang="en-GB" sz="2400" dirty="0">
              <a:latin typeface="Khmer MEF1" pitchFamily="2" charset="0"/>
              <a:cs typeface="Khmer MEF1" pitchFamily="2" charset="0"/>
            </a:endParaRPr>
          </a:p>
          <a:p>
            <a:pPr marL="391866" indent="-391866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522488" algn="l"/>
                <a:tab pos="783732" algn="l"/>
                <a:tab pos="1044976" algn="l"/>
                <a:tab pos="1567464" algn="l"/>
                <a:tab pos="2089953" algn="l"/>
                <a:tab pos="2612441" algn="l"/>
                <a:tab pos="3134929" algn="l"/>
                <a:tab pos="3657417" algn="l"/>
                <a:tab pos="4179905" algn="l"/>
                <a:tab pos="4702393" algn="l"/>
              </a:tabLst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ការធ្វើសម្ភាសន៏ 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(ប្រើ 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 ICQ ឬ Check list)</a:t>
            </a:r>
          </a:p>
          <a:p>
            <a:pPr marL="391866" indent="-391866" eaLnBrk="0" hangingPunct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522488" algn="l"/>
                <a:tab pos="783732" algn="l"/>
                <a:tab pos="1044976" algn="l"/>
                <a:tab pos="1567464" algn="l"/>
                <a:tab pos="2089953" algn="l"/>
                <a:tab pos="2612441" algn="l"/>
                <a:tab pos="3134929" algn="l"/>
                <a:tab pos="3657417" algn="l"/>
                <a:tab pos="4179905" algn="l"/>
                <a:tab pos="4702393" algn="l"/>
              </a:tabLst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ការវិភាគនូវផែនទីដំណើរការ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។</a:t>
            </a:r>
            <a:endParaRPr lang="en-US" sz="2400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263" y="1339683"/>
            <a:ext cx="7231437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២</a:t>
            </a:r>
            <a:r>
              <a:rPr lang="en-U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</a:t>
            </a:r>
            <a:r>
              <a:rPr lang="km-KH" sz="2700" b="1" u="sng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ការវា</a:t>
            </a:r>
            <a:r>
              <a:rPr lang="en-US" sz="2700" b="1" u="sng" dirty="0" err="1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យ</a:t>
            </a:r>
            <a:r>
              <a:rPr lang="en-US" sz="2700" b="1" u="sng" dirty="0" err="1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តម្លៃហានិភ័យក្នុង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ដំណើរការ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ca-ES" sz="2700" b="1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(ត)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7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981200" y="1066800"/>
            <a:ext cx="6459061" cy="734060"/>
          </a:xfrm>
        </p:spPr>
        <p:txBody>
          <a:bodyPr/>
          <a:lstStyle/>
          <a:p>
            <a:pPr eaLnBrk="1" hangingPunct="1"/>
            <a:r>
              <a:rPr lang="km-KH" sz="2300" dirty="0"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ដំណើរការធុរ</a:t>
            </a:r>
            <a:r>
              <a:rPr lang="km-KH" sz="2300" dirty="0" smtClean="0">
                <a:latin typeface="Khmer OS Muol Light" pitchFamily="2" charset="0"/>
                <a:ea typeface="Khmer OS Muol Light" pitchFamily="2" charset="0"/>
                <a:cs typeface="Khmer OS Muol Light" pitchFamily="2" charset="0"/>
              </a:rPr>
              <a:t>កិច្ច (ដំណើរការ)</a:t>
            </a:r>
            <a:endParaRPr lang="en-GB" sz="2300" dirty="0">
              <a:latin typeface="Khmer OS Muol Light" pitchFamily="2" charset="0"/>
              <a:ea typeface="Khmer OS Muol Light" pitchFamily="2" charset="0"/>
              <a:cs typeface="Khmer OS Muol Light" pitchFamily="2" charset="0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525780" y="1828800"/>
            <a:ext cx="9464040" cy="4897332"/>
          </a:xfrm>
        </p:spPr>
        <p:txBody>
          <a:bodyPr/>
          <a:lstStyle/>
          <a:p>
            <a:pPr eaLnBrk="1" hangingPunct="1">
              <a:lnSpc>
                <a:spcPct val="210000"/>
              </a:lnSpc>
              <a:spcBef>
                <a:spcPct val="80000"/>
              </a:spcBef>
            </a:pPr>
            <a:r>
              <a:rPr lang="km-KH" sz="2100" dirty="0">
                <a:latin typeface="Khmer OS System" pitchFamily="2" charset="0"/>
                <a:ea typeface="Khmer OS System" pitchFamily="2" charset="0"/>
                <a:cs typeface="Khmer OS System" pitchFamily="2" charset="0"/>
              </a:rPr>
              <a:t>ជាសំណុំតាមលំដាប់នៃសកម្មភាព  ភារកិច្ច ឬជំហាន ក្នុងការផលិតនូវផលិតផលសម្រេច ឬការផ្តល់នូវសេវា</a:t>
            </a:r>
          </a:p>
          <a:p>
            <a:pPr eaLnBrk="1" hangingPunct="1">
              <a:lnSpc>
                <a:spcPct val="210000"/>
              </a:lnSpc>
              <a:spcBef>
                <a:spcPct val="80000"/>
              </a:spcBef>
            </a:pPr>
            <a:r>
              <a:rPr lang="km-KH" sz="2100" dirty="0">
                <a:latin typeface="Khmer OS System" pitchFamily="2" charset="0"/>
                <a:ea typeface="Khmer OS System" pitchFamily="2" charset="0"/>
                <a:cs typeface="Khmer OS System" pitchFamily="2" charset="0"/>
              </a:rPr>
              <a:t> ឧ. វិក័យបត្រ   ការទូទាត់ និងការគ្រប់គ្រងទ្រព្យសម្បត្តិ  ការសម្រេចបានជារូបវន្ត និងសមិទ្ធិផលនានា</a:t>
            </a:r>
            <a:endParaRPr lang="en-GB" sz="2100" dirty="0">
              <a:latin typeface="Khmer OS System" pitchFamily="2" charset="0"/>
              <a:ea typeface="Khmer OS System" pitchFamily="2" charset="0"/>
              <a:cs typeface="Khmer OS System" pitchFamily="2" charset="0"/>
            </a:endParaRPr>
          </a:p>
          <a:p>
            <a:pPr eaLnBrk="1" hangingPunct="1">
              <a:lnSpc>
                <a:spcPct val="210000"/>
              </a:lnSpc>
              <a:spcBef>
                <a:spcPct val="80000"/>
              </a:spcBef>
            </a:pPr>
            <a:r>
              <a:rPr lang="km-KH" sz="2100" dirty="0">
                <a:latin typeface="Khmer OS System" pitchFamily="2" charset="0"/>
                <a:ea typeface="Khmer OS System" pitchFamily="2" charset="0"/>
                <a:cs typeface="Khmer OS System" pitchFamily="2" charset="0"/>
              </a:rPr>
              <a:t>ជាទូទៅនាយកដ្ឋានមានដំណើរការច្រើន</a:t>
            </a:r>
            <a:endParaRPr lang="en-GB" sz="2100" dirty="0">
              <a:latin typeface="Khmer OS System" pitchFamily="2" charset="0"/>
              <a:ea typeface="Khmer OS System" pitchFamily="2" charset="0"/>
              <a:cs typeface="Khmer OS System" pitchFamily="2" charset="0"/>
            </a:endParaRPr>
          </a:p>
          <a:p>
            <a:pPr eaLnBrk="1" hangingPunct="1">
              <a:lnSpc>
                <a:spcPct val="210000"/>
              </a:lnSpc>
              <a:spcBef>
                <a:spcPct val="80000"/>
              </a:spcBef>
            </a:pPr>
            <a:r>
              <a:rPr lang="km-KH" sz="2100" dirty="0">
                <a:latin typeface="Khmer OS System" pitchFamily="2" charset="0"/>
                <a:ea typeface="Khmer OS System" pitchFamily="2" charset="0"/>
                <a:cs typeface="Khmer OS System" pitchFamily="2" charset="0"/>
              </a:rPr>
              <a:t>ដំណើរការធុរកិច្ចអាចឆ្លងកាត់ច្រើននាយកដ្ឋាន (ឧ. ដំណើរការប្រាក់បៀវត្ស) </a:t>
            </a:r>
            <a:endParaRPr lang="en-GB" sz="2100" dirty="0">
              <a:latin typeface="Khmer OS System" pitchFamily="2" charset="0"/>
              <a:ea typeface="Khmer OS System" pitchFamily="2" charset="0"/>
              <a:cs typeface="Khmer OS System" pitchFamily="2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GB" sz="2100" dirty="0">
                <a:latin typeface="Khmer OS System" pitchFamily="2" charset="0"/>
                <a:ea typeface="Khmer OS System" pitchFamily="2" charset="0"/>
                <a:cs typeface="Khmer OS System" pitchFamily="2" charset="0"/>
              </a:rPr>
              <a:t/>
            </a:r>
            <a:br>
              <a:rPr lang="en-GB" sz="2100" dirty="0">
                <a:latin typeface="Khmer OS System" pitchFamily="2" charset="0"/>
                <a:ea typeface="Khmer OS System" pitchFamily="2" charset="0"/>
                <a:cs typeface="Khmer OS System" pitchFamily="2" charset="0"/>
              </a:rPr>
            </a:br>
            <a:endParaRPr lang="en-GB" sz="2100" dirty="0">
              <a:latin typeface="Khmer OS System" pitchFamily="2" charset="0"/>
              <a:ea typeface="Khmer OS System" pitchFamily="2" charset="0"/>
              <a:cs typeface="Khmer OS System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16/09/2013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25780" y="172720"/>
            <a:ext cx="5417820" cy="967293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pPr marL="571500" indent="-571500">
              <a:buAutoNum type="romanUcPeriod"/>
            </a:pPr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សេ</a:t>
            </a:r>
            <a:r>
              <a:rPr lang="km-KH" sz="3200" dirty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ចក្តីផ្តើ</a:t>
            </a:r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ម</a:t>
            </a:r>
          </a:p>
          <a:p>
            <a:r>
              <a:rPr lang="km-KH" sz="2400" dirty="0">
                <a:solidFill>
                  <a:srgbClr val="0000CC"/>
                </a:solidFill>
                <a:latin typeface="Khmer MEF2" pitchFamily="2" charset="0"/>
                <a:ea typeface="Khmer MEF1" pitchFamily="2" charset="0"/>
                <a:cs typeface="Khmer MEF2" pitchFamily="2" charset="0"/>
              </a:rPr>
              <a:t>២. និយមន័យ សញ្ញាណ និងពាក្យគន្លឹះ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04449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 descr="C:\Users\user\Documents\MEF 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1044" y="172721"/>
            <a:ext cx="1315593" cy="126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420354" y="2097130"/>
            <a:ext cx="7701256" cy="60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km-KH" sz="2700" dirty="0">
                <a:solidFill>
                  <a:srgbClr val="002060"/>
                </a:solidFill>
                <a:latin typeface="Khmer MEF1" pitchFamily="2" charset="0"/>
                <a:cs typeface="Khmer MEF1" pitchFamily="2" charset="0"/>
                <a:sym typeface="Wingdings"/>
              </a:rPr>
              <a:t></a:t>
            </a:r>
            <a:r>
              <a:rPr lang="ca-ES" sz="2700" dirty="0" smtClean="0">
                <a:solidFill>
                  <a:srgbClr val="002060"/>
                </a:solidFill>
                <a:latin typeface="Khmer MEF1" pitchFamily="2" charset="0"/>
                <a:cs typeface="Khmer MEF1" pitchFamily="2" charset="0"/>
                <a:sym typeface="Wingdings"/>
              </a:rPr>
              <a:t>ការ</a:t>
            </a:r>
            <a:r>
              <a:rPr lang="km-KH" sz="2700" dirty="0" smtClean="0">
                <a:solidFill>
                  <a:srgbClr val="002060"/>
                </a:solidFill>
                <a:latin typeface="Khmer MEF1" pitchFamily="2" charset="0"/>
                <a:cs typeface="Khmer MEF1" pitchFamily="2" charset="0"/>
                <a:sym typeface="Wingdings"/>
              </a:rPr>
              <a:t>វាយតម្លៃ</a:t>
            </a:r>
            <a:r>
              <a:rPr lang="ca-ES" sz="2700" dirty="0" smtClean="0">
                <a:solidFill>
                  <a:srgbClr val="002060"/>
                </a:solidFill>
                <a:latin typeface="Khmer MEF1" pitchFamily="2" charset="0"/>
                <a:cs typeface="Khmer MEF1" pitchFamily="2" charset="0"/>
                <a:sym typeface="Wingdings"/>
              </a:rPr>
              <a:t>ហា</a:t>
            </a:r>
            <a:r>
              <a:rPr lang="ca-ES" sz="2700" dirty="0">
                <a:solidFill>
                  <a:srgbClr val="002060"/>
                </a:solidFill>
                <a:latin typeface="Khmer MEF1" pitchFamily="2" charset="0"/>
                <a:cs typeface="Khmer MEF1" pitchFamily="2" charset="0"/>
                <a:sym typeface="Wingdings"/>
              </a:rPr>
              <a:t>និ</a:t>
            </a:r>
            <a:r>
              <a:rPr lang="ca-ES" sz="2700" dirty="0" smtClean="0">
                <a:solidFill>
                  <a:srgbClr val="002060"/>
                </a:solidFill>
                <a:latin typeface="Khmer MEF1" pitchFamily="2" charset="0"/>
                <a:cs typeface="Khmer MEF1" pitchFamily="2" charset="0"/>
                <a:sym typeface="Wingdings"/>
              </a:rPr>
              <a:t>ភ័យ</a:t>
            </a:r>
            <a:r>
              <a:rPr lang="km-KH" sz="2700" dirty="0" smtClean="0">
                <a:solidFill>
                  <a:srgbClr val="002060"/>
                </a:solidFill>
                <a:latin typeface="Khmer MEF1" pitchFamily="2" charset="0"/>
                <a:cs typeface="Khmer MEF1" pitchFamily="2" charset="0"/>
                <a:sym typeface="Wingdings"/>
              </a:rPr>
              <a:t>តាមការវិភាគ</a:t>
            </a:r>
            <a:r>
              <a:rPr lang="ca-ES" sz="2700" dirty="0" smtClean="0">
                <a:solidFill>
                  <a:srgbClr val="002060"/>
                </a:solidFill>
                <a:latin typeface="Khmer MEF1" pitchFamily="2" charset="0"/>
                <a:cs typeface="Khmer MEF1" pitchFamily="2" charset="0"/>
                <a:sym typeface="Wingdings"/>
              </a:rPr>
              <a:t>ផែនទី</a:t>
            </a:r>
            <a:r>
              <a:rPr lang="ca-ES" sz="2700" dirty="0">
                <a:solidFill>
                  <a:srgbClr val="002060"/>
                </a:solidFill>
                <a:latin typeface="Khmer MEF1" pitchFamily="2" charset="0"/>
                <a:cs typeface="Khmer MEF1" pitchFamily="2" charset="0"/>
                <a:sym typeface="Wingdings"/>
              </a:rPr>
              <a:t>ដំណើរការ</a:t>
            </a:r>
            <a:endParaRPr lang="en-GB" sz="2700" dirty="0">
              <a:solidFill>
                <a:srgbClr val="002060"/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5738" y="1364174"/>
            <a:ext cx="7231437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២</a:t>
            </a:r>
            <a:r>
              <a:rPr lang="en-U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</a:t>
            </a:r>
            <a:r>
              <a:rPr lang="km-KH" sz="2700" b="1" u="sng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ការវា</a:t>
            </a:r>
            <a:r>
              <a:rPr lang="en-US" sz="2700" b="1" u="sng" dirty="0" err="1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យ</a:t>
            </a:r>
            <a:r>
              <a:rPr lang="en-US" sz="2700" b="1" u="sng" dirty="0" err="1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តម្លៃហានិភ័យក្នុង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ដំណើរការ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ca-ES" sz="2700" b="1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(ត)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8670" y="2701650"/>
            <a:ext cx="9288780" cy="4529807"/>
          </a:xfrm>
          <a:prstGeom prst="rect">
            <a:avLst/>
          </a:prstGeom>
          <a:noFill/>
        </p:spPr>
        <p:txBody>
          <a:bodyPr wrap="square" lIns="104498" tIns="52249" rIns="104498" bIns="52249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km-KH" sz="2300" b="1" dirty="0">
                <a:latin typeface="Khmer MEF1" pitchFamily="2" charset="0"/>
                <a:cs typeface="Khmer MEF1" pitchFamily="2" charset="0"/>
              </a:rPr>
              <a:t>សំណួរខាងក្រោមអាចត្រូវបានពិចារណា</a:t>
            </a:r>
            <a:r>
              <a:rPr lang="en-US" sz="2300" b="1" dirty="0">
                <a:latin typeface="Khmer MEF1" pitchFamily="2" charset="0"/>
                <a:cs typeface="Khmer MEF1" pitchFamily="2" charset="0"/>
              </a:rPr>
              <a:t>៖</a:t>
            </a:r>
            <a:endParaRPr lang="en-GB" sz="2300" b="1" dirty="0">
              <a:latin typeface="Khmer MEF1" pitchFamily="2" charset="0"/>
              <a:cs typeface="Khmer MEF1" pitchFamily="2" charset="0"/>
            </a:endParaRPr>
          </a:p>
          <a:p>
            <a:pPr marL="391866" indent="-391866" algn="just" eaLnBrk="0" hangingPunct="0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522488" algn="l"/>
                <a:tab pos="783732" algn="l"/>
                <a:tab pos="1044976" algn="l"/>
                <a:tab pos="1567464" algn="l"/>
                <a:tab pos="2089953" algn="l"/>
                <a:tab pos="2612441" algn="l"/>
                <a:tab pos="3134929" algn="l"/>
                <a:tab pos="3657417" algn="l"/>
                <a:tab pos="4179905" algn="l"/>
                <a:tab pos="4702393" algn="l"/>
              </a:tabLst>
              <a:defRPr/>
            </a:pPr>
            <a:r>
              <a:rPr lang="km-KH" sz="2300" dirty="0">
                <a:latin typeface="Khmer MEF1" pitchFamily="2" charset="0"/>
                <a:cs typeface="Khmer MEF1" pitchFamily="2" charset="0"/>
              </a:rPr>
              <a:t>តើយើង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ពិតជា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យល់ច្បាស់នូវដំណើរការ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នេះ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ដែរឬទេ?</a:t>
            </a:r>
            <a:endParaRPr lang="en-GB" sz="2300" dirty="0">
              <a:latin typeface="Khmer MEF1" pitchFamily="2" charset="0"/>
              <a:cs typeface="Khmer MEF1" pitchFamily="2" charset="0"/>
            </a:endParaRPr>
          </a:p>
          <a:p>
            <a:pPr marL="391866" indent="-391866" algn="just" eaLnBrk="0" hangingPunct="0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tabLst>
                <a:tab pos="522488" algn="l"/>
                <a:tab pos="783732" algn="l"/>
                <a:tab pos="1044976" algn="l"/>
                <a:tab pos="1567464" algn="l"/>
                <a:tab pos="2089953" algn="l"/>
                <a:tab pos="2612441" algn="l"/>
                <a:tab pos="3134929" algn="l"/>
                <a:tab pos="3657417" algn="l"/>
                <a:tab pos="4179905" algn="l"/>
                <a:tab pos="4702393" algn="l"/>
              </a:tabLst>
              <a:defRPr/>
            </a:pPr>
            <a:r>
              <a:rPr lang="km-KH" sz="2300" dirty="0">
                <a:latin typeface="Khmer MEF1" pitchFamily="2" charset="0"/>
                <a:cs typeface="Khmer MEF1" pitchFamily="2" charset="0"/>
              </a:rPr>
              <a:t>តើដំណើរការកំពុងអនុវត្ត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ស្របតាមតម្រូវការ 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និងការរំពឹងទុករបស់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អតិថិជន និង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ភាគ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ីពាក់ព័ន្ធ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ដែរឬទេ? </a:t>
            </a:r>
            <a:endParaRPr lang="ca-ES" sz="2300" dirty="0">
              <a:latin typeface="Khmer MEF1" pitchFamily="2" charset="0"/>
              <a:cs typeface="Khmer MEF1" pitchFamily="2" charset="0"/>
            </a:endParaRPr>
          </a:p>
          <a:p>
            <a:pPr marL="391866" indent="-391866" algn="just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km-KH" sz="2300" dirty="0">
                <a:latin typeface="Khmer MEF1" pitchFamily="2" charset="0"/>
                <a:cs typeface="Khmer MEF1" pitchFamily="2" charset="0"/>
              </a:rPr>
              <a:t>តើគោលបំណងដំណើរការរបស់យើងត្រឹមត្រូវដែរឬទេ?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 ហើយ</a:t>
            </a:r>
            <a:r>
              <a:rPr lang="ca-ES" sz="2300" dirty="0" smtClean="0">
                <a:latin typeface="Khmer MEF1" pitchFamily="2" charset="0"/>
                <a:cs typeface="Khmer MEF1" pitchFamily="2" charset="0"/>
              </a:rPr>
              <a:t>ដំណើរ</a:t>
            </a:r>
            <a:r>
              <a:rPr lang="km-KH" sz="2300" dirty="0" smtClean="0">
                <a:latin typeface="Khmer MEF1" pitchFamily="2" charset="0"/>
                <a:cs typeface="Khmer MEF1" pitchFamily="2" charset="0"/>
              </a:rPr>
              <a:t>ការ​​</a:t>
            </a:r>
            <a:r>
              <a:rPr lang="ca-ES" sz="2300" dirty="0" smtClean="0">
                <a:latin typeface="Khmer MEF1" pitchFamily="2" charset="0"/>
                <a:cs typeface="Khmer MEF1" pitchFamily="2" charset="0"/>
              </a:rPr>
              <a:t>ស៊ី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គ្នាជា​មួយ​នឹងយុទ្ធសាស្រ្តរបស់អង្គភាពដែរឬទេ?</a:t>
            </a:r>
            <a:endParaRPr lang="en-GB" sz="2300" dirty="0">
              <a:latin typeface="Khmer MEF1" pitchFamily="2" charset="0"/>
              <a:cs typeface="Khmer MEF1" pitchFamily="2" charset="0"/>
            </a:endParaRPr>
          </a:p>
          <a:p>
            <a:pPr marL="391866" indent="-391866" algn="just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km-KH" sz="2300" dirty="0">
                <a:latin typeface="Khmer MEF1" pitchFamily="2" charset="0"/>
                <a:cs typeface="Khmer MEF1" pitchFamily="2" charset="0"/>
              </a:rPr>
              <a:t>តើអ្វីទៅជា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ភាព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សំខាន់នៃ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កត្តា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ហានិភ័យខាងក្នុង និងខាងក្រៅដែល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រារាំង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ដល់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ការ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សម្រេចបាននូវគោលបំណងនៃដំណើរការ? 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ហើយ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តើហានិភ័យទំាងនេះបានបង្កើត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ឡើងនៅ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ក្រៅអង្គភាព 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ឬនៅ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ក្នុងដំណើរការ?</a:t>
            </a:r>
          </a:p>
        </p:txBody>
      </p:sp>
    </p:spTree>
    <p:extLst>
      <p:ext uri="{BB962C8B-B14F-4D97-AF65-F5344CB8AC3E}">
        <p14:creationId xmlns:p14="http://schemas.microsoft.com/office/powerpoint/2010/main" val="3952682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 descr="C:\Users\user\Documents\MEF 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1044" y="172721"/>
            <a:ext cx="1315593" cy="126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420354" y="2097130"/>
            <a:ext cx="7701256" cy="60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98" tIns="52249" rIns="104498" bIns="52249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km-KH" sz="2700" dirty="0" smtClean="0">
                <a:solidFill>
                  <a:srgbClr val="002060"/>
                </a:solidFill>
                <a:latin typeface="Khmer MEF1" pitchFamily="2" charset="0"/>
                <a:cs typeface="Khmer MEF1" pitchFamily="2" charset="0"/>
                <a:sym typeface="Wingdings"/>
              </a:rPr>
              <a:t></a:t>
            </a:r>
            <a:r>
              <a:rPr lang="ca-ES" sz="2700" dirty="0">
                <a:solidFill>
                  <a:srgbClr val="002060"/>
                </a:solidFill>
                <a:latin typeface="Khmer MEF1" pitchFamily="2" charset="0"/>
                <a:cs typeface="Khmer MEF1" pitchFamily="2" charset="0"/>
                <a:sym typeface="Wingdings"/>
              </a:rPr>
              <a:t>ការ</a:t>
            </a:r>
            <a:r>
              <a:rPr lang="km-KH" sz="2700" dirty="0">
                <a:solidFill>
                  <a:srgbClr val="002060"/>
                </a:solidFill>
                <a:latin typeface="Khmer MEF1" pitchFamily="2" charset="0"/>
                <a:cs typeface="Khmer MEF1" pitchFamily="2" charset="0"/>
                <a:sym typeface="Wingdings"/>
              </a:rPr>
              <a:t>វាយតម្លៃ</a:t>
            </a:r>
            <a:r>
              <a:rPr lang="ca-ES" sz="2700" dirty="0">
                <a:solidFill>
                  <a:srgbClr val="002060"/>
                </a:solidFill>
                <a:latin typeface="Khmer MEF1" pitchFamily="2" charset="0"/>
                <a:cs typeface="Khmer MEF1" pitchFamily="2" charset="0"/>
                <a:sym typeface="Wingdings"/>
              </a:rPr>
              <a:t>ហានិភ័យ</a:t>
            </a:r>
            <a:r>
              <a:rPr lang="km-KH" sz="2700" dirty="0">
                <a:solidFill>
                  <a:srgbClr val="002060"/>
                </a:solidFill>
                <a:latin typeface="Khmer MEF1" pitchFamily="2" charset="0"/>
                <a:cs typeface="Khmer MEF1" pitchFamily="2" charset="0"/>
                <a:sym typeface="Wingdings"/>
              </a:rPr>
              <a:t>តាមការវិភាគ</a:t>
            </a:r>
            <a:r>
              <a:rPr lang="ca-ES" sz="2700" dirty="0">
                <a:solidFill>
                  <a:srgbClr val="002060"/>
                </a:solidFill>
                <a:latin typeface="Khmer MEF1" pitchFamily="2" charset="0"/>
                <a:cs typeface="Khmer MEF1" pitchFamily="2" charset="0"/>
                <a:sym typeface="Wingdings"/>
              </a:rPr>
              <a:t>ផែនទីដំណើរការ</a:t>
            </a:r>
            <a:endParaRPr lang="en-GB" sz="2700" dirty="0">
              <a:solidFill>
                <a:srgbClr val="002060"/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5738" y="1364174"/>
            <a:ext cx="7231437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២</a:t>
            </a:r>
            <a:r>
              <a:rPr lang="en-U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</a:t>
            </a:r>
            <a:r>
              <a:rPr lang="km-KH" sz="2700" b="1" u="sng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ការវា</a:t>
            </a:r>
            <a:r>
              <a:rPr lang="en-US" sz="2700" b="1" u="sng" dirty="0" err="1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យ</a:t>
            </a:r>
            <a:r>
              <a:rPr lang="en-US" sz="2700" b="1" u="sng" dirty="0" err="1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តម្លៃហានិភ័យក្នុង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ដំណើរការ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ca-ES" sz="2700" b="1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(ត)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3464" y="2701650"/>
            <a:ext cx="9603987" cy="3577238"/>
          </a:xfrm>
          <a:prstGeom prst="rect">
            <a:avLst/>
          </a:prstGeom>
          <a:noFill/>
        </p:spPr>
        <p:txBody>
          <a:bodyPr wrap="square" lIns="104498" tIns="52249" rIns="104498" bIns="52249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km-KH" sz="2400" b="1" dirty="0">
                <a:latin typeface="Khmer MEF1" pitchFamily="2" charset="0"/>
                <a:cs typeface="Khmer MEF1" pitchFamily="2" charset="0"/>
              </a:rPr>
              <a:t>សំណួរខាងក្រោមអាចត្រូវបានពិចារណា</a:t>
            </a:r>
            <a:r>
              <a:rPr lang="en-US" sz="2400" b="1" dirty="0">
                <a:latin typeface="Khmer MEF1" pitchFamily="2" charset="0"/>
                <a:cs typeface="Khmer MEF1" pitchFamily="2" charset="0"/>
              </a:rPr>
              <a:t>៖</a:t>
            </a:r>
            <a:endParaRPr lang="en-GB" sz="2400" b="1" dirty="0">
              <a:latin typeface="Khmer MEF1" pitchFamily="2" charset="0"/>
              <a:cs typeface="Khmer MEF1" pitchFamily="2" charset="0"/>
            </a:endParaRPr>
          </a:p>
          <a:p>
            <a:pPr marL="391866" indent="-391866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តើមានកុងត្រូលនៅកន្លែងណាខ្លះដែលមិនបានឆ្លើយតបទៅន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ឹ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ងគោលបំណងនិង</a:t>
            </a:r>
            <a:r>
              <a:rPr lang="km-KH" sz="2400" dirty="0" smtClean="0">
                <a:latin typeface="Khmer MEF1" pitchFamily="2" charset="0"/>
                <a:cs typeface="Khmer MEF1" pitchFamily="2" charset="0"/>
              </a:rPr>
              <a:t>ត្រូវលុប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ចោល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ដែរឬទេ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?</a:t>
            </a:r>
            <a:endParaRPr lang="en-GB" sz="2400" dirty="0">
              <a:latin typeface="Khmer MEF1" pitchFamily="2" charset="0"/>
              <a:cs typeface="Khmer MEF1" pitchFamily="2" charset="0"/>
            </a:endParaRPr>
          </a:p>
          <a:p>
            <a:pPr marL="391866" indent="-391866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តើមានភាពលើស ឬមិនមានតម្រូវការ និងការប្រែប្រួល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ណាមួយនៅ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ក្នុងដំណើរការ</a:t>
            </a:r>
            <a:r>
              <a:rPr lang="km-KH" sz="2400" dirty="0" smtClean="0">
                <a:latin typeface="Khmer MEF1" pitchFamily="2" charset="0"/>
                <a:cs typeface="Khmer MEF1" pitchFamily="2" charset="0"/>
              </a:rPr>
              <a:t>ដែលទាមទារឱ្យមានការ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ស៊ើប</a:t>
            </a:r>
            <a:r>
              <a:rPr lang="km-KH" sz="2400" dirty="0" smtClean="0">
                <a:latin typeface="Khmer MEF1" pitchFamily="2" charset="0"/>
                <a:cs typeface="Khmer MEF1" pitchFamily="2" charset="0"/>
              </a:rPr>
              <a:t>អង្កេត 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និងការ</a:t>
            </a:r>
            <a:r>
              <a:rPr lang="km-KH" sz="2400" dirty="0" smtClean="0">
                <a:latin typeface="Khmer MEF1" pitchFamily="2" charset="0"/>
                <a:cs typeface="Khmer MEF1" pitchFamily="2" charset="0"/>
              </a:rPr>
              <a:t>ប្រមូលព័ត៌មានបន្ថែមទៀតឬទេ?</a:t>
            </a:r>
            <a:endParaRPr lang="en-GB" sz="2400" dirty="0">
              <a:latin typeface="Khmer MEF1" pitchFamily="2" charset="0"/>
              <a:cs typeface="Khmer MEF1" pitchFamily="2" charset="0"/>
            </a:endParaRPr>
          </a:p>
          <a:p>
            <a:pPr marL="391866" indent="-391866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តើដំណើរការ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អាចត្រូវបានកែលម្អ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យ៉ាងដូចម្តេច?</a:t>
            </a:r>
            <a:endParaRPr lang="km-KH" sz="2000" dirty="0">
              <a:latin typeface="Khmer MEF1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542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 descr="C:\Users\user\Documents\MEF 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1044" y="172721"/>
            <a:ext cx="1315593" cy="126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5737" y="1364174"/>
            <a:ext cx="8235308" cy="936515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៣</a:t>
            </a:r>
            <a:r>
              <a:rPr lang="en-U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</a:t>
            </a:r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km-KH" sz="2700" b="1" u="sng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ការវាយតម្លៃសមិទ្ធកម្មនៃ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ដំណើរការ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km-KH" sz="2700" b="1" u="sng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និងកុង</a:t>
            </a:r>
            <a:r>
              <a:rPr lang="km-KH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ត្រូល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ខ្វះ</a:t>
            </a:r>
            <a:r>
              <a:rPr lang="ca-ES" sz="2700" b="1" u="sng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ចន្លោះ</a:t>
            </a:r>
            <a:r>
              <a:rPr lang="en-U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-</a:t>
            </a:r>
            <a:r>
              <a:rPr lang="ca-ES" sz="2700" b="1" u="sng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km-KH" sz="2700" b="1" u="sng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</a:p>
          <a:p>
            <a:pPr marL="0" lvl="2"/>
            <a:r>
              <a:rPr lang="km-KH" sz="2700" b="1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km-KH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   </a:t>
            </a:r>
            <a:r>
              <a:rPr lang="km-KH" sz="2400" dirty="0" smtClean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ភាពជា</a:t>
            </a:r>
            <a:r>
              <a:rPr lang="km-KH" sz="2400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សារ</a:t>
            </a:r>
            <a:r>
              <a:rPr lang="km-KH" sz="2400" dirty="0" smtClean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វន្តនៃហានិភ័យ</a:t>
            </a:r>
            <a:endParaRPr lang="en-US" sz="2400" u="sng" dirty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1279" y="2590800"/>
            <a:ext cx="9201150" cy="398350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បន្ទាប់ពីរៀបចំផែនទីដំណើរ</a:t>
            </a:r>
            <a:r>
              <a:rPr lang="km-KH" sz="2400" dirty="0" smtClean="0">
                <a:latin typeface="Khmer MEF1" pitchFamily="2" charset="0"/>
                <a:cs typeface="Khmer MEF1" pitchFamily="2" charset="0"/>
              </a:rPr>
              <a:t>ការ និងវាយតម្លៃហានិភ័យរួច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មក សវនករគួរតែពិនិត្</a:t>
            </a:r>
            <a:r>
              <a:rPr lang="km-KH" sz="2400" dirty="0" smtClean="0">
                <a:latin typeface="Khmer MEF1" pitchFamily="2" charset="0"/>
                <a:cs typeface="Khmer MEF1" pitchFamily="2" charset="0"/>
              </a:rPr>
              <a:t>យសមិទ្ធកម្មនៃដំណើរការ និងភាពខ្វះចន្លោះនៃកុងត្រូល ដើម្បីបញ្ជាក់ថាដំណើរការនោះពិតជាមានហានិភ័យជាសារវន្តមែន</a:t>
            </a:r>
            <a:endParaRPr lang="en-US" sz="2400" dirty="0">
              <a:latin typeface="Khmer MEF1" pitchFamily="2" charset="0"/>
              <a:cs typeface="Khmer MEF1" pitchFamily="2" charset="0"/>
            </a:endParaRPr>
          </a:p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គោលបំណងគឺ</a:t>
            </a:r>
            <a:r>
              <a:rPr lang="ca-ES" sz="2400" dirty="0" smtClean="0">
                <a:latin typeface="Khmer MEF1" pitchFamily="2" charset="0"/>
                <a:cs typeface="Khmer MEF1" pitchFamily="2" charset="0"/>
              </a:rPr>
              <a:t>ដើម្បី</a:t>
            </a:r>
            <a:r>
              <a:rPr lang="km-KH" sz="2400" dirty="0" smtClean="0">
                <a:latin typeface="Khmer MEF1" pitchFamily="2" charset="0"/>
                <a:cs typeface="Khmer MEF1" pitchFamily="2" charset="0"/>
              </a:rPr>
              <a:t>បញ្ជាក់លើភាព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គ្រប់គ្រាន់នៃ៖</a:t>
            </a:r>
            <a:endParaRPr lang="en-GB" sz="2400" dirty="0">
              <a:latin typeface="Khmer MEF1" pitchFamily="2" charset="0"/>
              <a:cs typeface="Khmer MEF1" pitchFamily="2" charset="0"/>
            </a:endParaRPr>
          </a:p>
          <a:p>
            <a:pPr marL="914354" lvl="1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400" b="1" dirty="0" smtClean="0">
                <a:solidFill>
                  <a:srgbClr val="00FFCC"/>
                </a:solidFill>
                <a:latin typeface="Khmer MEF1" pitchFamily="2" charset="0"/>
                <a:cs typeface="Khmer MEF1" pitchFamily="2" charset="0"/>
              </a:rPr>
              <a:t>សមិទ្ធកម្មនៃដំណើរការ/អនុដំណើរការ</a:t>
            </a:r>
            <a:endParaRPr lang="en-GB" sz="2400" dirty="0">
              <a:solidFill>
                <a:srgbClr val="00FFCC"/>
              </a:solidFill>
              <a:latin typeface="Khmer MEF1" pitchFamily="2" charset="0"/>
              <a:cs typeface="Khmer MEF1" pitchFamily="2" charset="0"/>
            </a:endParaRPr>
          </a:p>
          <a:p>
            <a:pPr marL="914354" lvl="1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400" b="1" dirty="0">
                <a:solidFill>
                  <a:srgbClr val="C00000"/>
                </a:solidFill>
                <a:latin typeface="Khmer MEF1" pitchFamily="2" charset="0"/>
                <a:cs typeface="Khmer MEF1" pitchFamily="2" charset="0"/>
              </a:rPr>
              <a:t>ការតាក់តែង</a:t>
            </a:r>
            <a:r>
              <a:rPr lang="km-KH" sz="2400" b="1" dirty="0">
                <a:solidFill>
                  <a:srgbClr val="C00000"/>
                </a:solidFill>
                <a:latin typeface="Khmer MEF1" pitchFamily="2" charset="0"/>
                <a:cs typeface="Khmer MEF1" pitchFamily="2" charset="0"/>
              </a:rPr>
              <a:t>កុងត្រូល</a:t>
            </a:r>
            <a:r>
              <a:rPr lang="en-US" sz="2400" b="1" dirty="0">
                <a:solidFill>
                  <a:srgbClr val="C00000"/>
                </a:solidFill>
                <a:latin typeface="Khmer MEF1" pitchFamily="2" charset="0"/>
                <a:cs typeface="Khmer MEF1" pitchFamily="2" charset="0"/>
              </a:rPr>
              <a:t> (Design control) </a:t>
            </a:r>
            <a:r>
              <a:rPr lang="km-KH" sz="2400" b="1" dirty="0">
                <a:solidFill>
                  <a:srgbClr val="C00000"/>
                </a:solidFill>
                <a:latin typeface="Khmer MEF1" pitchFamily="2" charset="0"/>
                <a:cs typeface="Khmer MEF1" pitchFamily="2" charset="0"/>
              </a:rPr>
              <a:t>ក្នុងដំណើរ</a:t>
            </a:r>
            <a:r>
              <a:rPr lang="km-KH" sz="2400" b="1" dirty="0" smtClean="0">
                <a:solidFill>
                  <a:srgbClr val="C00000"/>
                </a:solidFill>
                <a:latin typeface="Khmer MEF1" pitchFamily="2" charset="0"/>
                <a:cs typeface="Khmer MEF1" pitchFamily="2" charset="0"/>
              </a:rPr>
              <a:t>ការ/អនុដំណើរការ</a:t>
            </a:r>
            <a:endParaRPr lang="en-GB" sz="2400" dirty="0">
              <a:solidFill>
                <a:srgbClr val="C00000"/>
              </a:solidFill>
              <a:latin typeface="Khmer MEF1" pitchFamily="2" charset="0"/>
              <a:cs typeface="Khmer MEF1" pitchFamily="2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Khmer MEF1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147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410" y="1364174"/>
            <a:ext cx="946404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៣</a:t>
            </a:r>
            <a:r>
              <a:rPr lang="en-US" sz="2700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</a:t>
            </a:r>
            <a:r>
              <a:rPr lang="km-KH" sz="2700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km-KH" sz="2700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ការវាយតម្លៃសមិទ្ធកម្មនៃដំណើរការ</a:t>
            </a:r>
            <a:r>
              <a:rPr lang="ca-ES" sz="2700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km-KH" sz="2700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និងកុងត្រូល</a:t>
            </a:r>
            <a:r>
              <a:rPr lang="ca-ES" sz="2700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ខ្វះចន្លោះ</a:t>
            </a:r>
            <a:r>
              <a:rPr lang="ca-E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(</a:t>
            </a:r>
            <a:r>
              <a:rPr lang="ca-ES" sz="2700" b="1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ត)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960" y="2072641"/>
            <a:ext cx="771144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</a:t>
            </a:r>
            <a:r>
              <a:rPr lang="ca-ES" sz="2700" b="1" dirty="0" smtClean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​</a:t>
            </a:r>
            <a:r>
              <a:rPr lang="km-KH" sz="2700" b="1" dirty="0" smtClean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សមិទ្ធកម្មនៃ</a:t>
            </a:r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ដំណើរ</a:t>
            </a:r>
            <a:r>
              <a:rPr lang="ca-ES" sz="2700" b="1" dirty="0" smtClean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ការ</a:t>
            </a:r>
            <a:r>
              <a:rPr lang="km-KH" sz="2700" b="1" dirty="0" smtClean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en-US" sz="2700" b="1" dirty="0" smtClean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Process Performance</a:t>
            </a:r>
            <a:endParaRPr lang="en-US" sz="2700" b="1" dirty="0">
              <a:solidFill>
                <a:srgbClr val="0000CC"/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4690" y="2595860"/>
            <a:ext cx="9583060" cy="585650"/>
          </a:xfrm>
          <a:prstGeom prst="rect">
            <a:avLst/>
          </a:prstGeom>
          <a:noFill/>
        </p:spPr>
        <p:txBody>
          <a:bodyPr wrap="square" lIns="104498" tIns="52249" rIns="104498" bIns="52249"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20000"/>
              </a:spcBef>
              <a:defRPr/>
            </a:pPr>
            <a:r>
              <a:rPr lang="en-GB" sz="2400" dirty="0" err="1">
                <a:latin typeface="Khmer MEF1" pitchFamily="2" charset="0"/>
                <a:cs typeface="Khmer MEF1" pitchFamily="2" charset="0"/>
              </a:rPr>
              <a:t>នៅពេលវាយ</a:t>
            </a:r>
            <a:r>
              <a:rPr lang="en-GB" sz="2400" dirty="0" err="1" smtClean="0">
                <a:latin typeface="Khmer MEF1" pitchFamily="2" charset="0"/>
                <a:cs typeface="Khmer MEF1" pitchFamily="2" charset="0"/>
              </a:rPr>
              <a:t>តម្លៃ</a:t>
            </a:r>
            <a:r>
              <a:rPr lang="km-KH" sz="2400" dirty="0" smtClean="0">
                <a:latin typeface="Khmer MEF1" pitchFamily="2" charset="0"/>
                <a:cs typeface="Khmer MEF1" pitchFamily="2" charset="0"/>
              </a:rPr>
              <a:t>សមិទ្ធកម្មនៃដំណើរ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ការ </a:t>
            </a:r>
            <a:r>
              <a:rPr lang="en-GB" sz="2400" dirty="0" err="1">
                <a:latin typeface="Khmer MEF1" pitchFamily="2" charset="0"/>
                <a:cs typeface="Khmer MEF1" pitchFamily="2" charset="0"/>
              </a:rPr>
              <a:t>សវនករគួរពិចារណានូវ</a:t>
            </a:r>
            <a:r>
              <a:rPr lang="en-GB" sz="2400" dirty="0" err="1" smtClean="0">
                <a:latin typeface="Khmer MEF1" pitchFamily="2" charset="0"/>
                <a:cs typeface="Khmer MEF1" pitchFamily="2" charset="0"/>
              </a:rPr>
              <a:t>សំណួរ</a:t>
            </a:r>
            <a:r>
              <a:rPr lang="en-GB" sz="2400" dirty="0" smtClean="0">
                <a:latin typeface="Khmer MEF1" pitchFamily="2" charset="0"/>
                <a:cs typeface="Khmer MEF1" pitchFamily="2" charset="0"/>
              </a:rPr>
              <a:t>៖</a:t>
            </a:r>
            <a:endParaRPr lang="en-GB" sz="2400" dirty="0"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8571" y="3181510"/>
            <a:ext cx="9376410" cy="3400651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326555" indent="-326555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km-KH" sz="2300" dirty="0">
                <a:latin typeface="Khmer MEF1" pitchFamily="2" charset="0"/>
                <a:cs typeface="Khmer MEF1" pitchFamily="2" charset="0"/>
              </a:rPr>
              <a:t>តើការអនុវត្តនៃដំណើរការដូចម្តេចដែរ បើប្រៀបធៀបទៅនឹងគោលបំណង?</a:t>
            </a:r>
            <a:endParaRPr lang="ca-ES" sz="2300" dirty="0">
              <a:latin typeface="Khmer MEF1" pitchFamily="2" charset="0"/>
              <a:cs typeface="Khmer MEF1" pitchFamily="2" charset="0"/>
            </a:endParaRPr>
          </a:p>
          <a:p>
            <a:pPr marL="326555" indent="-326555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km-KH" sz="2300" dirty="0">
                <a:latin typeface="Khmer MEF1" pitchFamily="2" charset="0"/>
                <a:cs typeface="Khmer MEF1" pitchFamily="2" charset="0"/>
              </a:rPr>
              <a:t>តើលទ្ធផលអនុវត្តនៃដំណើរការធៀបជាមួយន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ឹងគោល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ដៅឃើញយ៉ាងណា?</a:t>
            </a:r>
            <a:endParaRPr lang="en-GB" sz="2300" dirty="0">
              <a:latin typeface="Khmer MEF1" pitchFamily="2" charset="0"/>
              <a:cs typeface="Khmer MEF1" pitchFamily="2" charset="0"/>
            </a:endParaRPr>
          </a:p>
          <a:p>
            <a:pPr marL="326555" indent="-326555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km-KH" sz="2300" dirty="0">
                <a:latin typeface="Khmer MEF1" pitchFamily="2" charset="0"/>
                <a:cs typeface="Khmer MEF1" pitchFamily="2" charset="0"/>
              </a:rPr>
              <a:t>តើកុងត្រូលបច្ចុប្បន្ន</a:t>
            </a:r>
            <a:r>
              <a:rPr lang="en-US" sz="2300" dirty="0" err="1">
                <a:latin typeface="Khmer MEF1" pitchFamily="2" charset="0"/>
                <a:cs typeface="Khmer MEF1" pitchFamily="2" charset="0"/>
              </a:rPr>
              <a:t>មាន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គ្រប់គ្រាន់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សម្រាប់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ផ្តល់ការធានាសមហេតុផល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  (១)ដើម្បីកាត់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ប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ន្ថយ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ហានិភ័យឱ្យដល់កម្រិតមួយអាចទទួលយកបាន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ដែរឬទេ? (២)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គោលបំណង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កុងត្រូល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ត្រូវបានសម្រេចដែរឬទេ? បើទេ តើកុងត្រូលមានតម្លៃសមរមអាចបង្កើតមកដើម្បីធានាការសម្រេចបានទេ?</a:t>
            </a:r>
            <a:endParaRPr lang="en-US" sz="2300" dirty="0">
              <a:latin typeface="Khmer MEF1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647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410" y="1364174"/>
            <a:ext cx="946404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៣</a:t>
            </a:r>
            <a:r>
              <a:rPr lang="en-US" sz="2700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</a:t>
            </a:r>
            <a:r>
              <a:rPr lang="km-KH" sz="2700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km-KH" sz="2700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ការវាយតម្លៃសមិទ្ធកម្មនៃដំណើរការ</a:t>
            </a:r>
            <a:r>
              <a:rPr lang="ca-ES" sz="2700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km-KH" sz="2700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និងកុងត្រូល</a:t>
            </a:r>
            <a:r>
              <a:rPr lang="ca-ES" sz="2700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ខ្វះចន្លោះ</a:t>
            </a:r>
            <a:r>
              <a:rPr lang="ca-E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(</a:t>
            </a:r>
            <a:r>
              <a:rPr lang="ca-ES" sz="2700" b="1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ត)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6490" y="2245361"/>
            <a:ext cx="771144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</a:t>
            </a:r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ដំណើរការវាយតម្លៃការតាក់តែងកុងត្រូល</a:t>
            </a:r>
            <a:endParaRPr lang="en-US" sz="2700" b="1" dirty="0">
              <a:solidFill>
                <a:srgbClr val="0000CC"/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4690" y="3022600"/>
            <a:ext cx="9583060" cy="3207906"/>
          </a:xfrm>
          <a:prstGeom prst="rect">
            <a:avLst/>
          </a:prstGeom>
          <a:noFill/>
        </p:spPr>
        <p:txBody>
          <a:bodyPr wrap="square" lIns="104498" tIns="52249" rIns="104498" bIns="52249">
            <a:spAutoFit/>
          </a:bodyPr>
          <a:lstStyle/>
          <a:p>
            <a:pPr marL="391866" indent="-391866" eaLnBrk="0" hangingPunct="0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កំណត់</a:t>
            </a:r>
            <a:r>
              <a:rPr lang="km-KH" sz="2400" b="1" dirty="0">
                <a:solidFill>
                  <a:schemeClr val="accent6">
                    <a:lumMod val="50000"/>
                  </a:schemeClr>
                </a:solidFill>
                <a:latin typeface="Khmer MEF1" pitchFamily="2" charset="0"/>
                <a:cs typeface="Khmer MEF1" pitchFamily="2" charset="0"/>
              </a:rPr>
              <a:t>គោលបំណង</a:t>
            </a:r>
            <a:r>
              <a:rPr lang="ca-ES" sz="2400" b="1" dirty="0">
                <a:solidFill>
                  <a:schemeClr val="accent6">
                    <a:lumMod val="50000"/>
                  </a:schemeClr>
                </a:solidFill>
                <a:latin typeface="Khmer MEF1" pitchFamily="2" charset="0"/>
                <a:cs typeface="Khmer MEF1" pitchFamily="2" charset="0"/>
              </a:rPr>
              <a:t>/</a:t>
            </a:r>
            <a:r>
              <a:rPr lang="km-KH" sz="2400" b="1" dirty="0">
                <a:solidFill>
                  <a:schemeClr val="accent6">
                    <a:lumMod val="50000"/>
                  </a:schemeClr>
                </a:solidFill>
                <a:latin typeface="Khmer MEF1" pitchFamily="2" charset="0"/>
                <a:cs typeface="Khmer MEF1" pitchFamily="2" charset="0"/>
              </a:rPr>
              <a:t>លក្ខណៈវិនិច្ឆ័យ 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នៃ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កុងត្រូលដែល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ត្រូវការ(</a:t>
            </a:r>
            <a:r>
              <a:rPr lang="en-GB" sz="2400" dirty="0"/>
              <a:t>Control objectives/criteria)</a:t>
            </a:r>
            <a:endParaRPr lang="en-GB" sz="2400" dirty="0">
              <a:latin typeface="Khmer MEF1" pitchFamily="2" charset="0"/>
              <a:cs typeface="Khmer MEF1" pitchFamily="2" charset="0"/>
            </a:endParaRPr>
          </a:p>
          <a:p>
            <a:pPr marL="391866" indent="-391866" eaLnBrk="0" hangingPunct="0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កំណត់រកនូវកុងត្រូល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មានជាក់ស្តែង (</a:t>
            </a:r>
            <a:r>
              <a:rPr lang="en-GB" sz="2400" dirty="0"/>
              <a:t>Actual controls)</a:t>
            </a:r>
            <a:endParaRPr lang="en-GB" sz="2400" dirty="0">
              <a:latin typeface="Khmer MEF1" pitchFamily="2" charset="0"/>
              <a:cs typeface="Khmer MEF1" pitchFamily="2" charset="0"/>
            </a:endParaRPr>
          </a:p>
          <a:p>
            <a:pPr marL="391866" indent="-391866" eaLnBrk="0" hangingPunct="0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កំណត់ថាតើការ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តាក់តែង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កុងត្រូល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មានជាក់ស្តែង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នឹងសម្រេចបាន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តាម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គោលបំណងកុងត្រូលដែល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ត្រូវការដែរឬទេ</a:t>
            </a:r>
            <a:endParaRPr lang="en-GB" sz="2400" dirty="0">
              <a:latin typeface="Khmer MEF1" pitchFamily="2" charset="0"/>
              <a:cs typeface="Khmer MEF1" pitchFamily="2" charset="0"/>
            </a:endParaRPr>
          </a:p>
          <a:p>
            <a:pPr marL="391866" indent="-391866" eaLnBrk="0" hangingPunct="0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km-KH" sz="2400" dirty="0">
                <a:latin typeface="Khmer MEF1" pitchFamily="2" charset="0"/>
                <a:cs typeface="Khmer MEF1" pitchFamily="2" charset="0"/>
              </a:rPr>
              <a:t>កត់ត្រា 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“</a:t>
            </a:r>
            <a:r>
              <a:rPr lang="en-US" sz="2400" b="1" dirty="0" err="1">
                <a:solidFill>
                  <a:srgbClr val="C00000"/>
                </a:solidFill>
                <a:latin typeface="Khmer MEF1" pitchFamily="2" charset="0"/>
                <a:cs typeface="Khmer MEF1" pitchFamily="2" charset="0"/>
              </a:rPr>
              <a:t>ការខ្វះចន្លោះ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​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 -</a:t>
            </a:r>
            <a:r>
              <a:rPr lang="en-US" sz="2400" b="1" dirty="0" err="1">
                <a:latin typeface="Khmer MEF1" pitchFamily="2" charset="0"/>
                <a:cs typeface="Khmer MEF1" pitchFamily="2" charset="0"/>
              </a:rPr>
              <a:t>Gap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”នៃ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កុងត្រូល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។</a:t>
            </a:r>
            <a:endParaRPr lang="en-GB" sz="2400" dirty="0">
              <a:latin typeface="Khmer MEF1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91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410" y="1364174"/>
            <a:ext cx="946404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៣</a:t>
            </a:r>
            <a:r>
              <a:rPr lang="en-US" sz="2700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</a:t>
            </a:r>
            <a:r>
              <a:rPr lang="km-KH" sz="2700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km-KH" sz="2700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ការវាយតម្លៃសមិទ្ធកម្មនៃដំណើរការ</a:t>
            </a:r>
            <a:r>
              <a:rPr lang="ca-ES" sz="2700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km-KH" sz="2700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និងកុងត្រូល</a:t>
            </a:r>
            <a:r>
              <a:rPr lang="ca-ES" sz="2700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ខ្វះ</a:t>
            </a:r>
            <a:r>
              <a:rPr lang="ca-ES" sz="2700" u="sng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ចន្លោះ</a:t>
            </a:r>
            <a:r>
              <a:rPr lang="km-KH" sz="2700" u="sng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ca-E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(</a:t>
            </a:r>
            <a:r>
              <a:rPr lang="ca-ES" sz="2700" b="1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ត)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950" y="2072641"/>
            <a:ext cx="771144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</a:t>
            </a:r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ដំណើរការវាយតម្លៃការតាក់តែងកុងត្រូល</a:t>
            </a:r>
            <a:endParaRPr lang="en-US" sz="2700" b="1" dirty="0">
              <a:solidFill>
                <a:srgbClr val="0000CC"/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1529" y="2763521"/>
            <a:ext cx="9763551" cy="3540305"/>
          </a:xfrm>
          <a:prstGeom prst="rect">
            <a:avLst/>
          </a:prstGeom>
          <a:noFill/>
        </p:spPr>
        <p:txBody>
          <a:bodyPr wrap="square" lIns="104498" tIns="52249" rIns="104498" bIns="52249">
            <a:spAutoFit/>
          </a:bodyPr>
          <a:lstStyle/>
          <a:p>
            <a:pPr marL="391866" indent="-391866" eaLnBrk="0" hangingPunct="0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km-KH" sz="2400" b="1" dirty="0">
                <a:solidFill>
                  <a:schemeClr val="accent6">
                    <a:lumMod val="50000"/>
                  </a:schemeClr>
                </a:solidFill>
                <a:latin typeface="Khmer MEF1" pitchFamily="2" charset="0"/>
                <a:cs typeface="Khmer MEF1" pitchFamily="2" charset="0"/>
              </a:rPr>
              <a:t>គោលបំណងកុងត្រូល</a:t>
            </a:r>
            <a:r>
              <a:rPr lang="ca-ES" sz="2400" b="1" dirty="0">
                <a:solidFill>
                  <a:srgbClr val="C0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(</a:t>
            </a:r>
            <a:r>
              <a:rPr lang="en-GB" sz="2400" dirty="0"/>
              <a:t>Control objectives)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ត្រូវបានអនុវត្តផ្អែកតាមឧត្តមានុវត្ត (Best practice) ​ដែលចេញផ្សាយដោយអង្គភាព ​ដូចជាការចេញផ្សាយរបស់ស្ថាប័ន 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 IIA 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ជាដើម</a:t>
            </a:r>
            <a:r>
              <a:rPr lang="en-US" sz="2400" dirty="0">
                <a:latin typeface="Khmer MEF1" pitchFamily="2" charset="0"/>
                <a:cs typeface="Khmer MEF1" pitchFamily="2" charset="0"/>
              </a:rPr>
              <a:t> ។</a:t>
            </a:r>
            <a:endParaRPr lang="en-GB" sz="2400" dirty="0">
              <a:latin typeface="Khmer MEF1" pitchFamily="2" charset="0"/>
              <a:cs typeface="Khmer MEF1" pitchFamily="2" charset="0"/>
            </a:endParaRPr>
          </a:p>
          <a:p>
            <a:pPr marL="391866" indent="-391866" eaLnBrk="0" hangingPunct="0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km-KH" sz="2400" b="1" dirty="0">
                <a:solidFill>
                  <a:srgbClr val="7030A0"/>
                </a:solidFill>
                <a:latin typeface="Khmer MEF1" pitchFamily="2" charset="0"/>
                <a:cs typeface="Khmer MEF1" pitchFamily="2" charset="0"/>
              </a:rPr>
              <a:t>កុងត្រូល</a:t>
            </a:r>
            <a:r>
              <a:rPr lang="ca-ES" sz="2400" b="1" dirty="0">
                <a:solidFill>
                  <a:srgbClr val="7030A0"/>
                </a:solidFill>
                <a:latin typeface="Khmer MEF1" pitchFamily="2" charset="0"/>
                <a:cs typeface="Khmer MEF1" pitchFamily="2" charset="0"/>
              </a:rPr>
              <a:t>មានជាក់ស្តែង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 (</a:t>
            </a:r>
            <a:r>
              <a:rPr lang="en-GB" sz="2400" dirty="0"/>
              <a:t>Actual controls)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ត្រូវបាន​កំណត់​ចេញ​ពី​ផែនទី​ដំណើរការ ដោយ​ប្រើប្រាស់​សំណួរ</a:t>
            </a:r>
            <a:r>
              <a:rPr lang="ca-ES" sz="2400" dirty="0">
                <a:latin typeface="Khmer MEF1" pitchFamily="2" charset="0"/>
                <a:cs typeface="Khmer MEF1" pitchFamily="2" charset="0"/>
              </a:rPr>
              <a:t>មួយចំនួនដូច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ជា ៖ </a:t>
            </a:r>
            <a:r>
              <a:rPr lang="km-KH" sz="2400" b="1" dirty="0">
                <a:latin typeface="Khmer MEF1" pitchFamily="2" charset="0"/>
                <a:cs typeface="Khmer MEF1" pitchFamily="2" charset="0"/>
              </a:rPr>
              <a:t>អ្វី</a:t>
            </a:r>
            <a:r>
              <a:rPr lang="en-US" sz="2400" b="1" dirty="0">
                <a:latin typeface="Khmer MEF1" pitchFamily="2" charset="0"/>
                <a:cs typeface="Khmer MEF1" pitchFamily="2" charset="0"/>
              </a:rPr>
              <a:t>(What)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km-KH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ដោយ​វិធីណា</a:t>
            </a:r>
            <a:r>
              <a:rPr lang="en-US" sz="24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(How)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km-KH" sz="2400" b="1" dirty="0">
                <a:solidFill>
                  <a:srgbClr val="7030A0"/>
                </a:solidFill>
                <a:latin typeface="Khmer MEF1" pitchFamily="2" charset="0"/>
                <a:cs typeface="Khmer MEF1" pitchFamily="2" charset="0"/>
              </a:rPr>
              <a:t>នៅ​ពេល​ណា </a:t>
            </a:r>
            <a:r>
              <a:rPr lang="en-US" sz="2400" b="1" dirty="0">
                <a:solidFill>
                  <a:srgbClr val="7030A0"/>
                </a:solidFill>
                <a:latin typeface="Khmer MEF1" pitchFamily="2" charset="0"/>
                <a:cs typeface="Khmer MEF1" pitchFamily="2" charset="0"/>
              </a:rPr>
              <a:t>(When) </a:t>
            </a:r>
            <a:r>
              <a:rPr lang="km-KH" sz="2400" b="1" dirty="0">
                <a:solidFill>
                  <a:srgbClr val="C00000"/>
                </a:solidFill>
                <a:latin typeface="Khmer MEF1" pitchFamily="2" charset="0"/>
                <a:cs typeface="Khmer MEF1" pitchFamily="2" charset="0"/>
              </a:rPr>
              <a:t>នៅ​កន្លែងណា</a:t>
            </a:r>
            <a:r>
              <a:rPr lang="en-US" sz="2400" b="1" dirty="0">
                <a:solidFill>
                  <a:srgbClr val="C00000"/>
                </a:solidFill>
                <a:latin typeface="Khmer MEF1" pitchFamily="2" charset="0"/>
                <a:cs typeface="Khmer MEF1" pitchFamily="2" charset="0"/>
              </a:rPr>
              <a:t>(Where)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 និង</a:t>
            </a:r>
            <a:r>
              <a:rPr lang="ca-ES" sz="2400" b="1" dirty="0">
                <a:solidFill>
                  <a:srgbClr val="00B050"/>
                </a:solidFill>
                <a:latin typeface="Khmer MEF1" pitchFamily="2" charset="0"/>
                <a:cs typeface="Khmer MEF1" pitchFamily="2" charset="0"/>
              </a:rPr>
              <a:t>អ្នក</a:t>
            </a:r>
            <a:r>
              <a:rPr lang="km-KH" sz="2400" b="1" dirty="0">
                <a:solidFill>
                  <a:srgbClr val="00B050"/>
                </a:solidFill>
                <a:latin typeface="Khmer MEF1" pitchFamily="2" charset="0"/>
                <a:cs typeface="Khmer MEF1" pitchFamily="2" charset="0"/>
              </a:rPr>
              <a:t>ណា</a:t>
            </a:r>
            <a:r>
              <a:rPr lang="en-US" sz="2400" b="1" dirty="0">
                <a:solidFill>
                  <a:srgbClr val="00B050"/>
                </a:solidFill>
                <a:latin typeface="Khmer MEF1" pitchFamily="2" charset="0"/>
                <a:cs typeface="Khmer MEF1" pitchFamily="2" charset="0"/>
              </a:rPr>
              <a:t>(Who) </a:t>
            </a:r>
            <a:r>
              <a:rPr lang="en-US" sz="2400" dirty="0" err="1">
                <a:latin typeface="Khmer MEF1" pitchFamily="2" charset="0"/>
                <a:cs typeface="Khmer MEF1" pitchFamily="2" charset="0"/>
              </a:rPr>
              <a:t>និង</a:t>
            </a:r>
            <a:r>
              <a:rPr lang="km-KH" sz="2400" dirty="0">
                <a:latin typeface="Khmer MEF1" pitchFamily="2" charset="0"/>
                <a:cs typeface="Khmer MEF1" pitchFamily="2" charset="0"/>
              </a:rPr>
              <a:t>ដោយបំពេញ​បន្ថែម​តាមរយៈការ​ពិភាក្សា​ជា​មួយ​សវនដ្ឋាន។</a:t>
            </a:r>
            <a:endParaRPr lang="en-GB" sz="2400" dirty="0">
              <a:latin typeface="Khmer MEF1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118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410" y="1364174"/>
            <a:ext cx="946404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៣</a:t>
            </a:r>
            <a:r>
              <a:rPr lang="en-US" sz="2700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</a:t>
            </a:r>
            <a:r>
              <a:rPr lang="km-KH" sz="2700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km-KH" sz="2700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ការវាយតម្លៃសមិទ្ធកម្មនៃដំណើរការ</a:t>
            </a:r>
            <a:r>
              <a:rPr lang="ca-ES" sz="2700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km-KH" sz="2700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និងកុងត្រូល</a:t>
            </a:r>
            <a:r>
              <a:rPr lang="ca-ES" sz="2700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ខ្វះ</a:t>
            </a:r>
            <a:r>
              <a:rPr lang="ca-ES" sz="2700" u="sng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ចន្លោះ</a:t>
            </a:r>
            <a:r>
              <a:rPr lang="km-KH" sz="2700" u="sng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ca-E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(</a:t>
            </a:r>
            <a:r>
              <a:rPr lang="ca-ES" sz="2700" b="1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ត)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950" y="2072641"/>
            <a:ext cx="771144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​គោលបំណង</a:t>
            </a:r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កុងត្រូលនៅក្នុងដំណើរការ</a:t>
            </a:r>
            <a:endParaRPr lang="en-US" sz="2700" b="1" dirty="0">
              <a:solidFill>
                <a:srgbClr val="0000CC"/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4690" y="2595860"/>
            <a:ext cx="9583060" cy="1192942"/>
          </a:xfrm>
          <a:prstGeom prst="rect">
            <a:avLst/>
          </a:prstGeom>
          <a:noFill/>
        </p:spPr>
        <p:txBody>
          <a:bodyPr wrap="square" lIns="104498" tIns="52249" rIns="104498" bIns="52249">
            <a:spAutoFit/>
          </a:bodyPr>
          <a:lstStyle/>
          <a:p>
            <a:pPr marL="391866" indent="-391866" eaLnBrk="0" hangingPunct="0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700" dirty="0" err="1">
                <a:latin typeface="Khmer MEF1" pitchFamily="2" charset="0"/>
                <a:cs typeface="Khmer MEF1" pitchFamily="2" charset="0"/>
              </a:rPr>
              <a:t>គោលបំណងកុងត្រូល</a:t>
            </a:r>
            <a:r>
              <a:rPr lang="en-GB" sz="27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GB" sz="2700" dirty="0" err="1">
                <a:latin typeface="Khmer MEF1" pitchFamily="2" charset="0"/>
                <a:cs typeface="Khmer MEF1" pitchFamily="2" charset="0"/>
              </a:rPr>
              <a:t>ដែលសវនករគួរយកចិត្តទុកដាក់មានដូចខាងក្រោម</a:t>
            </a:r>
            <a:r>
              <a:rPr lang="en-GB" sz="2700" dirty="0">
                <a:latin typeface="Khmer MEF1" pitchFamily="2" charset="0"/>
                <a:cs typeface="Khmer MEF1" pitchFamily="2" charset="0"/>
              </a:rPr>
              <a:t>៖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3164" y="3807802"/>
            <a:ext cx="9554286" cy="3291006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3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ca-ES" sz="23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អាទិ</a:t>
            </a:r>
            <a:r>
              <a:rPr lang="km-KH" sz="23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ភាព </a:t>
            </a:r>
            <a:r>
              <a:rPr lang="ca-ES" sz="23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/</a:t>
            </a:r>
            <a:r>
              <a:rPr lang="km-KH" sz="23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សុពលភាព</a:t>
            </a:r>
            <a:r>
              <a:rPr lang="en-GB" sz="2300" b="1" dirty="0">
                <a:solidFill>
                  <a:srgbClr val="0000FF"/>
                </a:solidFill>
              </a:rPr>
              <a:t>  (</a:t>
            </a:r>
            <a:r>
              <a:rPr lang="en-GB" sz="2300" b="1" dirty="0">
                <a:solidFill>
                  <a:srgbClr val="0000CC"/>
                </a:solidFill>
              </a:rPr>
              <a:t>Existence /Validity)</a:t>
            </a:r>
            <a:r>
              <a:rPr lang="en-US" sz="2300" dirty="0">
                <a:latin typeface="Khmer MEF1" pitchFamily="2" charset="0"/>
                <a:cs typeface="Khmer MEF1" pitchFamily="2" charset="0"/>
              </a:rPr>
              <a:t>: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 ដំណើរការ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មានសុពលភាព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 (ឧ. គ្មានប្រតិបត្តិការដែលគ្មានសុពលភាព) 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គឺ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មានការអនុម័តជា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មុន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ពី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មន្ត្រីមានសិទ្ធអនុញ្ញាត 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។</a:t>
            </a:r>
            <a:endParaRPr lang="en-GB" sz="2300" dirty="0">
              <a:latin typeface="Khmer MEF1" pitchFamily="2" charset="0"/>
              <a:cs typeface="Khmer MEF1" pitchFamily="2" charset="0"/>
            </a:endParaRPr>
          </a:p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300" b="1" dirty="0">
                <a:solidFill>
                  <a:srgbClr val="C00000"/>
                </a:solidFill>
                <a:latin typeface="Khmer MEF1" pitchFamily="2" charset="0"/>
                <a:cs typeface="Khmer MEF1" pitchFamily="2" charset="0"/>
              </a:rPr>
              <a:t>ការកើតឡើង</a:t>
            </a:r>
            <a:r>
              <a:rPr lang="ca-ES" sz="2300" b="1" dirty="0">
                <a:solidFill>
                  <a:srgbClr val="C00000"/>
                </a:solidFill>
                <a:latin typeface="Khmer MEF1" pitchFamily="2" charset="0"/>
                <a:cs typeface="Khmer MEF1" pitchFamily="2" charset="0"/>
              </a:rPr>
              <a:t> (</a:t>
            </a:r>
            <a:r>
              <a:rPr lang="en-US" sz="2300" b="1" dirty="0">
                <a:solidFill>
                  <a:srgbClr val="C00000"/>
                </a:solidFill>
                <a:latin typeface="Khmer MEF1" pitchFamily="2" charset="0"/>
                <a:cs typeface="Khmer MEF1" pitchFamily="2" charset="0"/>
              </a:rPr>
              <a:t> Occurrence)</a:t>
            </a:r>
            <a:r>
              <a:rPr lang="en-US" sz="2300" dirty="0">
                <a:latin typeface="Khmer MEF1" pitchFamily="2" charset="0"/>
                <a:cs typeface="Khmer MEF1" pitchFamily="2" charset="0"/>
              </a:rPr>
              <a:t>: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ប្រតិបត្តិការទាំងឡាយគឺ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កើតមានពិតប្រាកដ</a:t>
            </a:r>
            <a:r>
              <a:rPr lang="en-US" sz="2300" dirty="0">
                <a:latin typeface="Khmer MEF1" pitchFamily="2" charset="0"/>
                <a:cs typeface="Khmer MEF1" pitchFamily="2" charset="0"/>
              </a:rPr>
              <a:t> ។</a:t>
            </a:r>
            <a:endParaRPr lang="en-GB" sz="2300" dirty="0">
              <a:latin typeface="Khmer MEF1" pitchFamily="2" charset="0"/>
              <a:cs typeface="Khmer MEF1" pitchFamily="2" charset="0"/>
            </a:endParaRPr>
          </a:p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300" b="1" dirty="0">
                <a:solidFill>
                  <a:srgbClr val="7030A0"/>
                </a:solidFill>
                <a:latin typeface="Khmer MEF1" pitchFamily="2" charset="0"/>
                <a:cs typeface="Khmer MEF1" pitchFamily="2" charset="0"/>
              </a:rPr>
              <a:t>ការកាត់តម្រឹមពេលវេលា</a:t>
            </a:r>
            <a:r>
              <a:rPr lang="ca-ES" sz="2300" b="1" dirty="0">
                <a:solidFill>
                  <a:srgbClr val="7030A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en-US" sz="2300" b="1" dirty="0">
                <a:solidFill>
                  <a:srgbClr val="7030A0"/>
                </a:solidFill>
                <a:latin typeface="Khmer MEF1" pitchFamily="2" charset="0"/>
                <a:cs typeface="Khmer MEF1" pitchFamily="2" charset="0"/>
              </a:rPr>
              <a:t> (Cutoff)</a:t>
            </a:r>
            <a:r>
              <a:rPr lang="en-US" sz="2300" dirty="0">
                <a:solidFill>
                  <a:srgbClr val="7030A0"/>
                </a:solidFill>
                <a:latin typeface="Khmer MEF1" pitchFamily="2" charset="0"/>
                <a:cs typeface="Khmer MEF1" pitchFamily="2" charset="0"/>
              </a:rPr>
              <a:t>: 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ប្រតិបត្តិការទាំងឡាយ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ត្រូវបានដំណើរការ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ទាន់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ពេល និងកត់ត្រាបានត្រឹមត្រូវក្នុង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គ្រា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គណនេយ្យ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។</a:t>
            </a:r>
            <a:endParaRPr lang="en-GB" sz="2300" dirty="0">
              <a:latin typeface="Khmer MEF1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10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410" y="1364174"/>
            <a:ext cx="946404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៣</a:t>
            </a:r>
            <a:r>
              <a:rPr lang="en-US" sz="2700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</a:t>
            </a:r>
            <a:r>
              <a:rPr lang="km-KH" sz="2700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km-KH" sz="2700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ការវាយតម្លៃសមិទ្ធកម្មនៃដំណើរការ</a:t>
            </a:r>
            <a:r>
              <a:rPr lang="ca-ES" sz="2700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km-KH" sz="2700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និងកុងត្រូល</a:t>
            </a:r>
            <a:r>
              <a:rPr lang="ca-ES" sz="2700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ខ្វះ</a:t>
            </a:r>
            <a:r>
              <a:rPr lang="ca-ES" sz="2700" u="sng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ចន្លោះ</a:t>
            </a:r>
            <a:r>
              <a:rPr lang="km-KH" sz="2700" u="sng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ca-E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(</a:t>
            </a:r>
            <a:r>
              <a:rPr lang="ca-ES" sz="2700" b="1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ត)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950" y="2072641"/>
            <a:ext cx="771144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​គោលបំណង</a:t>
            </a:r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កុងត្រូលនៅក្នុងដំណើរការ</a:t>
            </a:r>
            <a:endParaRPr lang="en-US" sz="2700" b="1" dirty="0">
              <a:solidFill>
                <a:srgbClr val="0000CC"/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0958" y="2849881"/>
            <a:ext cx="9436573" cy="3897990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ca-ES" sz="2300" b="1" dirty="0">
                <a:solidFill>
                  <a:srgbClr val="00B050"/>
                </a:solidFill>
                <a:latin typeface="Khmer MEF1" pitchFamily="2" charset="0"/>
                <a:cs typeface="Khmer MEF1" pitchFamily="2" charset="0"/>
              </a:rPr>
              <a:t>ភាព</a:t>
            </a:r>
            <a:r>
              <a:rPr lang="km-KH" sz="2300" b="1" dirty="0">
                <a:solidFill>
                  <a:srgbClr val="00B050"/>
                </a:solidFill>
                <a:latin typeface="Khmer MEF1" pitchFamily="2" charset="0"/>
                <a:cs typeface="Khmer MEF1" pitchFamily="2" charset="0"/>
              </a:rPr>
              <a:t>ពេញលេញ និង</a:t>
            </a:r>
            <a:r>
              <a:rPr lang="ca-ES" sz="2300" b="1" dirty="0">
                <a:solidFill>
                  <a:srgbClr val="00B050"/>
                </a:solidFill>
                <a:latin typeface="Khmer MEF1" pitchFamily="2" charset="0"/>
                <a:cs typeface="Khmer MEF1" pitchFamily="2" charset="0"/>
              </a:rPr>
              <a:t>ឯក</a:t>
            </a:r>
            <a:r>
              <a:rPr lang="km-KH" sz="2300" b="1" dirty="0">
                <a:solidFill>
                  <a:srgbClr val="00B050"/>
                </a:solidFill>
                <a:latin typeface="Khmer MEF1" pitchFamily="2" charset="0"/>
                <a:cs typeface="Khmer MEF1" pitchFamily="2" charset="0"/>
              </a:rPr>
              <a:t>ភាព</a:t>
            </a:r>
            <a:r>
              <a:rPr lang="en-US" sz="2300" b="1" dirty="0">
                <a:solidFill>
                  <a:srgbClr val="00B050"/>
                </a:solidFill>
                <a:latin typeface="Khmer MEF1" pitchFamily="2" charset="0"/>
                <a:cs typeface="Khmer MEF1" pitchFamily="2" charset="0"/>
              </a:rPr>
              <a:t> (Completeness and Unique</a:t>
            </a:r>
            <a:r>
              <a:rPr lang="en-US" sz="2300" b="1" dirty="0">
                <a:latin typeface="Khmer MEF1" pitchFamily="2" charset="0"/>
                <a:cs typeface="Khmer MEF1" pitchFamily="2" charset="0"/>
              </a:rPr>
              <a:t>)</a:t>
            </a:r>
            <a:r>
              <a:rPr lang="en-US" sz="2300" dirty="0">
                <a:latin typeface="Khmer MEF1" pitchFamily="2" charset="0"/>
                <a:cs typeface="Khmer MEF1" pitchFamily="2" charset="0"/>
              </a:rPr>
              <a:t>: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គ្រប់ប្រតិបត្តិការ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មានសុពលភាពត្រូវបានកត់ត្រាក្នុងបញ្ជីគណនេយ្យដោយគ្មានការលុបចោល ឬការជាន់គ្នា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។</a:t>
            </a:r>
            <a:endParaRPr lang="en-GB" sz="2300" dirty="0">
              <a:latin typeface="Khmer MEF1" pitchFamily="2" charset="0"/>
              <a:cs typeface="Khmer MEF1" pitchFamily="2" charset="0"/>
            </a:endParaRPr>
          </a:p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300" b="1" dirty="0">
                <a:latin typeface="Khmer MEF1" pitchFamily="2" charset="0"/>
                <a:cs typeface="Khmer MEF1" pitchFamily="2" charset="0"/>
              </a:rPr>
              <a:t>ការវាយតម្លៃ</a:t>
            </a:r>
            <a:r>
              <a:rPr lang="ca-ES" sz="2300" b="1" dirty="0">
                <a:latin typeface="Khmer MEF1" pitchFamily="2" charset="0"/>
                <a:cs typeface="Khmer MEF1" pitchFamily="2" charset="0"/>
              </a:rPr>
              <a:t> </a:t>
            </a:r>
            <a:r>
              <a:rPr lang="en-US" sz="2300" b="1" dirty="0">
                <a:latin typeface="Khmer MEF1" pitchFamily="2" charset="0"/>
                <a:cs typeface="Khmer MEF1" pitchFamily="2" charset="0"/>
              </a:rPr>
              <a:t>(Valuation)</a:t>
            </a:r>
            <a:r>
              <a:rPr lang="en-US" sz="2300" dirty="0">
                <a:latin typeface="Khmer MEF1" pitchFamily="2" charset="0"/>
                <a:cs typeface="Khmer MEF1" pitchFamily="2" charset="0"/>
              </a:rPr>
              <a:t>: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គ្រប់ប្រតិបត្តិការ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មានសុភលភាពត្រូវបានគណនាដោយប្រើប្រាស់វិធីសាស្រ្ត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សមស្រប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និងសង្គតិភាពជាមួយទិន្នន័យដើម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។</a:t>
            </a:r>
            <a:endParaRPr lang="ca-ES" sz="2300" dirty="0">
              <a:solidFill>
                <a:schemeClr val="accent6">
                  <a:lumMod val="50000"/>
                </a:schemeClr>
              </a:solidFill>
              <a:latin typeface="Khmer MEF1" pitchFamily="2" charset="0"/>
              <a:cs typeface="Khmer MEF1" pitchFamily="2" charset="0"/>
            </a:endParaRPr>
          </a:p>
          <a:p>
            <a:pPr marL="391866" indent="-391866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300" b="1" dirty="0">
                <a:solidFill>
                  <a:schemeClr val="accent6">
                    <a:lumMod val="50000"/>
                  </a:schemeClr>
                </a:solidFill>
                <a:latin typeface="Khmer MEF1" pitchFamily="2" charset="0"/>
                <a:cs typeface="Khmer MEF1" pitchFamily="2" charset="0"/>
              </a:rPr>
              <a:t>ភាពសមហេតុផល</a:t>
            </a:r>
            <a:r>
              <a:rPr lang="ca-ES" sz="2300" b="1" dirty="0">
                <a:solidFill>
                  <a:schemeClr val="accent6">
                    <a:lumMod val="50000"/>
                  </a:schemeClr>
                </a:solidFill>
                <a:latin typeface="Khmer MEF1" pitchFamily="2" charset="0"/>
                <a:cs typeface="Khmer MEF1" pitchFamily="2" charset="0"/>
              </a:rPr>
              <a:t>(</a:t>
            </a:r>
            <a:r>
              <a:rPr lang="en-GB" sz="2300" b="1" dirty="0">
                <a:solidFill>
                  <a:schemeClr val="accent6">
                    <a:lumMod val="50000"/>
                  </a:schemeClr>
                </a:solidFill>
              </a:rPr>
              <a:t>Reasonableness )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៖ 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ប្រតិបត្តិការ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ឬលទ្ធផលបង្ហាញនូវទំនាក់ទំនង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គ្នា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សមហេតុផល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ជាមួយ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ទិន្នន័យ ឬនិន្នាការផ្សេងៗទៀត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។</a:t>
            </a:r>
            <a:endParaRPr lang="en-GB" sz="2300" dirty="0">
              <a:latin typeface="Khmer MEF1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536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410" y="1364174"/>
            <a:ext cx="946404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៣</a:t>
            </a:r>
            <a:r>
              <a:rPr lang="en-US" sz="2700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</a:t>
            </a:r>
            <a:r>
              <a:rPr lang="km-KH" sz="2700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km-KH" sz="2700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ការវាយតម្លៃសមិទ្ធកម្មនៃដំណើរការ</a:t>
            </a:r>
            <a:r>
              <a:rPr lang="ca-ES" sz="2700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km-KH" sz="2700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និងកុងត្រូល</a:t>
            </a:r>
            <a:r>
              <a:rPr lang="ca-ES" sz="2700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ខ្វះ</a:t>
            </a:r>
            <a:r>
              <a:rPr lang="ca-ES" sz="2700" u="sng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ចន្លោះ</a:t>
            </a:r>
            <a:r>
              <a:rPr lang="km-KH" sz="2700" u="sng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ca-E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(</a:t>
            </a:r>
            <a:r>
              <a:rPr lang="ca-ES" sz="2700" b="1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ត)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950" y="2072641"/>
            <a:ext cx="771144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​គោលបំណង</a:t>
            </a:r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កុងត្រូលនៅក្នុងដំណើរការ</a:t>
            </a:r>
            <a:endParaRPr lang="en-US" sz="2700" b="1" dirty="0">
              <a:solidFill>
                <a:srgbClr val="0000CC"/>
              </a:solidFill>
              <a:latin typeface="Khmer MEF1" pitchFamily="2" charset="0"/>
              <a:cs typeface="Khmer MEF1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877" y="2849880"/>
            <a:ext cx="9436573" cy="4421210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pPr marL="391866" indent="-391866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300" b="1" dirty="0">
                <a:solidFill>
                  <a:schemeClr val="accent3">
                    <a:lumMod val="50000"/>
                  </a:schemeClr>
                </a:solidFill>
                <a:latin typeface="Khmer MEF1" pitchFamily="2" charset="0"/>
                <a:cs typeface="Khmer MEF1" pitchFamily="2" charset="0"/>
              </a:rPr>
              <a:t>សិទ្ធ</a:t>
            </a:r>
            <a:r>
              <a:rPr lang="ca-ES" sz="2300" b="1" dirty="0">
                <a:solidFill>
                  <a:schemeClr val="accent3">
                    <a:lumMod val="50000"/>
                  </a:schemeClr>
                </a:solidFill>
                <a:latin typeface="Khmer MEF1" pitchFamily="2" charset="0"/>
                <a:cs typeface="Khmer MEF1" pitchFamily="2" charset="0"/>
              </a:rPr>
              <a:t>ិ</a:t>
            </a:r>
            <a:r>
              <a:rPr lang="km-KH" sz="2300" b="1" dirty="0">
                <a:solidFill>
                  <a:schemeClr val="accent3">
                    <a:lumMod val="50000"/>
                  </a:schemeClr>
                </a:solidFill>
                <a:latin typeface="Khmer MEF1" pitchFamily="2" charset="0"/>
                <a:cs typeface="Khmer MEF1" pitchFamily="2" charset="0"/>
              </a:rPr>
              <a:t> និងកាតព្វកិច្ច</a:t>
            </a:r>
            <a:r>
              <a:rPr lang="ca-ES" sz="2300" b="1" dirty="0">
                <a:solidFill>
                  <a:schemeClr val="accent3">
                    <a:lumMod val="50000"/>
                  </a:schemeClr>
                </a:solidFill>
                <a:latin typeface="Khmer MEF1" pitchFamily="2" charset="0"/>
                <a:cs typeface="Khmer MEF1" pitchFamily="2" charset="0"/>
              </a:rPr>
              <a:t>(</a:t>
            </a:r>
            <a:r>
              <a:rPr lang="en-GB" sz="2300" b="1" dirty="0">
                <a:solidFill>
                  <a:schemeClr val="accent3">
                    <a:lumMod val="50000"/>
                  </a:schemeClr>
                </a:solidFill>
              </a:rPr>
              <a:t>Rights &amp; Obligations)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៖ ទ្រព្យសម្បត្តិតំណាងឱ្យជាសិទ្ធ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ិ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របស់អង្គភាព</a:t>
            </a:r>
            <a:r>
              <a:rPr lang="en-US" sz="23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និងបំណុលតំណាងឱ្យជាកាតព្វកិច្ចរបស់អង្គភាព។</a:t>
            </a:r>
            <a:endParaRPr lang="en-GB" sz="2300" dirty="0">
              <a:latin typeface="Khmer MEF1" pitchFamily="2" charset="0"/>
              <a:cs typeface="Khmer MEF1" pitchFamily="2" charset="0"/>
            </a:endParaRPr>
          </a:p>
          <a:p>
            <a:pPr marL="391866" indent="-391866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300" b="1" dirty="0">
                <a:solidFill>
                  <a:srgbClr val="002060"/>
                </a:solidFill>
                <a:latin typeface="Khmer MEF1" pitchFamily="2" charset="0"/>
                <a:cs typeface="Khmer MEF1" pitchFamily="2" charset="0"/>
              </a:rPr>
              <a:t>ការបង្ហាញ និងលាតត្រដាងព័ត៌មាន</a:t>
            </a:r>
            <a:r>
              <a:rPr lang="ca-ES" sz="2300" b="1" dirty="0">
                <a:solidFill>
                  <a:srgbClr val="002060"/>
                </a:solidFill>
                <a:latin typeface="Khmer MEF1" pitchFamily="2" charset="0"/>
                <a:cs typeface="Khmer MEF1" pitchFamily="2" charset="0"/>
              </a:rPr>
              <a:t>(</a:t>
            </a:r>
            <a:r>
              <a:rPr lang="en-GB" sz="2300" b="1" dirty="0">
                <a:solidFill>
                  <a:srgbClr val="002060"/>
                </a:solidFill>
              </a:rPr>
              <a:t>Presentation &amp; Disclosure)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៖ 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សមាសធាតុ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នៃរបាយការណ៍ហិរញ្ញវត្ថុ ឬរបាយការណ៏ដ៏ទែទៀត ត្រូវ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បានចាត់ថ្នាក់យ៉ាងសមស្រប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 (តាមប្រភេទ ឬគណនី) និងពិព៌ណនា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យ៉ាង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ត្រឹមត្រូវ។</a:t>
            </a:r>
            <a:endParaRPr lang="en-GB" sz="2300" dirty="0">
              <a:latin typeface="Khmer MEF1" pitchFamily="2" charset="0"/>
              <a:cs typeface="Khmer MEF1" pitchFamily="2" charset="0"/>
            </a:endParaRPr>
          </a:p>
          <a:p>
            <a:pPr marL="391866" indent="-391866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300" b="1" dirty="0">
                <a:solidFill>
                  <a:srgbClr val="00B0F0"/>
                </a:solidFill>
                <a:latin typeface="Khmer MEF1" pitchFamily="2" charset="0"/>
                <a:cs typeface="Khmer MEF1" pitchFamily="2" charset="0"/>
              </a:rPr>
              <a:t>ដំណោះស្រាយលើកំហុស</a:t>
            </a:r>
            <a:r>
              <a:rPr lang="ca-ES" sz="2300" b="1" dirty="0">
                <a:solidFill>
                  <a:srgbClr val="00B0F0"/>
                </a:solidFill>
                <a:latin typeface="Khmer MEF1" pitchFamily="2" charset="0"/>
                <a:cs typeface="Khmer MEF1" pitchFamily="2" charset="0"/>
              </a:rPr>
              <a:t>(</a:t>
            </a:r>
            <a:r>
              <a:rPr lang="en-GB" sz="2300" b="1" dirty="0">
                <a:solidFill>
                  <a:srgbClr val="00B0F0"/>
                </a:solidFill>
              </a:rPr>
              <a:t>Error Handling)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៖ កំហុសដែលរកឃើញក្នុងជំហាន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ណាមួយ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នៃដំណើរការ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ត្រូវ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បាន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ធ្វើការកែតម្រូវភ្លាមៗ និងរាយកាណ៏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ជូន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ដល់ថ្នាក់គ្រប់គ្រង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តាមលំដាប់ថ្នាក់សមស្រប 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។</a:t>
            </a:r>
            <a:endParaRPr lang="en-GB" sz="2300" dirty="0">
              <a:latin typeface="Khmer MEF1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336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3464" y="431800"/>
            <a:ext cx="7851387" cy="592983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km-KH" sz="3200" dirty="0" smtClean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ខ. </a:t>
            </a:r>
            <a:r>
              <a:rPr lang="ca-ES" sz="3200" dirty="0">
                <a:solidFill>
                  <a:srgbClr val="0000CC"/>
                </a:solidFill>
                <a:latin typeface="Khmer MEF2" pitchFamily="2" charset="0"/>
                <a:cs typeface="Khmer MEF2" pitchFamily="2" charset="0"/>
              </a:rPr>
              <a:t>ជំហាននៃការអនុវត្តសវនកម្ម (ត)</a:t>
            </a:r>
            <a:endParaRPr lang="en-US" sz="3200" dirty="0">
              <a:solidFill>
                <a:srgbClr val="0000CC"/>
              </a:solidFill>
              <a:latin typeface="Khmer MEF2" pitchFamily="2" charset="0"/>
              <a:cs typeface="Khmer MEF2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410" y="1364174"/>
            <a:ext cx="946404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pPr marL="0" lvl="2"/>
            <a:r>
              <a:rPr lang="km-KH" sz="2700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៣</a:t>
            </a:r>
            <a:r>
              <a:rPr lang="en-US" sz="2700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.</a:t>
            </a:r>
            <a:r>
              <a:rPr lang="km-KH" sz="2700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km-KH" sz="2700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ការវាយតម្លៃសមិទ្ធកម្មនៃដំណើរការ</a:t>
            </a:r>
            <a:r>
              <a:rPr lang="ca-ES" sz="2700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km-KH" sz="2700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និងកុងត្រូល</a:t>
            </a:r>
            <a:r>
              <a:rPr lang="ca-ES" sz="2700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ខ្វះ</a:t>
            </a:r>
            <a:r>
              <a:rPr lang="ca-ES" sz="2700" u="sng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ចន្លោះ</a:t>
            </a:r>
            <a:r>
              <a:rPr lang="km-KH" sz="2700" u="sng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r>
              <a:rPr lang="ca-ES" sz="2700" b="1" dirty="0" smtClean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(</a:t>
            </a:r>
            <a:r>
              <a:rPr lang="ca-ES" sz="2700" b="1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ត)</a:t>
            </a:r>
            <a:r>
              <a:rPr lang="ca-ES" sz="2700" b="1" u="sng" dirty="0">
                <a:solidFill>
                  <a:srgbClr val="FF0000"/>
                </a:solidFill>
                <a:latin typeface="Khmer MEF1" pitchFamily="2" charset="0"/>
                <a:cs typeface="Khmer MEF1" pitchFamily="2" charset="0"/>
              </a:rPr>
              <a:t> 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950" y="2072641"/>
            <a:ext cx="7711440" cy="523220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  <a:sym typeface="Wingdings"/>
              </a:rPr>
              <a:t>​គោលបំណង</a:t>
            </a:r>
            <a:r>
              <a:rPr lang="ca-E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កុងត្រូលសម្រាប់ </a:t>
            </a:r>
            <a:r>
              <a:rPr lang="en-US" sz="27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 IT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0877" y="2849881"/>
            <a:ext cx="9436573" cy="3821920"/>
          </a:xfrm>
          <a:prstGeom prst="rect">
            <a:avLst/>
          </a:prstGeom>
        </p:spPr>
        <p:txBody>
          <a:bodyPr wrap="square" lIns="104498" tIns="52249" rIns="104498" bIns="52249">
            <a:spAutoFit/>
          </a:bodyPr>
          <a:lstStyle/>
          <a:p>
            <a:pPr marL="391866" indent="-391866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300" b="1" dirty="0">
                <a:latin typeface="Khmer MEF1" pitchFamily="2" charset="0"/>
                <a:cs typeface="Khmer MEF1" pitchFamily="2" charset="0"/>
              </a:rPr>
              <a:t>ការសម្ងាត់</a:t>
            </a:r>
            <a:r>
              <a:rPr lang="en-US" sz="2300" b="1" dirty="0">
                <a:latin typeface="Khmer MEF1" pitchFamily="2" charset="0"/>
                <a:cs typeface="Khmer MEF1" pitchFamily="2" charset="0"/>
              </a:rPr>
              <a:t>(</a:t>
            </a:r>
            <a:r>
              <a:rPr lang="en-GB" sz="2300" b="1" dirty="0"/>
              <a:t>Confidentiality)</a:t>
            </a:r>
            <a:r>
              <a:rPr lang="en-US" sz="2300" dirty="0">
                <a:latin typeface="Khmer MEF1" pitchFamily="2" charset="0"/>
                <a:cs typeface="Khmer MEF1" pitchFamily="2" charset="0"/>
              </a:rPr>
              <a:t>: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ទិន្នន័យគឺអាចចូលដំណើរការបានដោយមន្រ្តីដែលផ្តល់សិទ្ធតែប៉ុណ្ណោះ</a:t>
            </a:r>
            <a:r>
              <a:rPr lang="en-US" sz="23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។</a:t>
            </a:r>
            <a:endParaRPr lang="en-GB" sz="2300" dirty="0">
              <a:latin typeface="Khmer MEF1" pitchFamily="2" charset="0"/>
              <a:cs typeface="Khmer MEF1" pitchFamily="2" charset="0"/>
            </a:endParaRPr>
          </a:p>
          <a:p>
            <a:pPr marL="391866" indent="-391866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300" b="1" dirty="0">
                <a:solidFill>
                  <a:srgbClr val="7030A0"/>
                </a:solidFill>
                <a:latin typeface="Khmer MEF1" pitchFamily="2" charset="0"/>
                <a:cs typeface="Khmer MEF1" pitchFamily="2" charset="0"/>
              </a:rPr>
              <a:t>ភាពប្រើប្រាស់បាន</a:t>
            </a:r>
            <a:r>
              <a:rPr lang="en-US" sz="2300" b="1" dirty="0">
                <a:solidFill>
                  <a:srgbClr val="7030A0"/>
                </a:solidFill>
                <a:latin typeface="Khmer MEF1" pitchFamily="2" charset="0"/>
                <a:cs typeface="Khmer MEF1" pitchFamily="2" charset="0"/>
              </a:rPr>
              <a:t>(</a:t>
            </a:r>
            <a:r>
              <a:rPr lang="en-GB" sz="2300" b="1" dirty="0">
                <a:solidFill>
                  <a:srgbClr val="7030A0"/>
                </a:solidFill>
              </a:rPr>
              <a:t>Availability)</a:t>
            </a:r>
            <a:r>
              <a:rPr lang="en-US" sz="2300" dirty="0">
                <a:latin typeface="Khmer MEF1" pitchFamily="2" charset="0"/>
                <a:cs typeface="Khmer MEF1" pitchFamily="2" charset="0"/>
              </a:rPr>
              <a:t>: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ឧបករណ៍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ដំណើរការព័ត៌មានគឺអាចប្រើប្រាស់បាននៅពេលដែលមានតម្រូវការ</a:t>
            </a:r>
            <a:r>
              <a:rPr lang="en-US" sz="2300" dirty="0">
                <a:latin typeface="Khmer MEF1" pitchFamily="2" charset="0"/>
                <a:cs typeface="Khmer MEF1" pitchFamily="2" charset="0"/>
              </a:rPr>
              <a:t> 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។</a:t>
            </a:r>
            <a:endParaRPr lang="en-GB" sz="2300" dirty="0">
              <a:latin typeface="Khmer MEF1" pitchFamily="2" charset="0"/>
              <a:cs typeface="Khmer MEF1" pitchFamily="2" charset="0"/>
            </a:endParaRPr>
          </a:p>
          <a:p>
            <a:pPr marL="391866" indent="-391866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m-KH" sz="23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ការមិនបដិសេធ</a:t>
            </a:r>
            <a:r>
              <a:rPr lang="ca-ES" sz="2300" b="1" dirty="0">
                <a:solidFill>
                  <a:srgbClr val="0000CC"/>
                </a:solidFill>
                <a:latin typeface="Khmer MEF1" pitchFamily="2" charset="0"/>
                <a:cs typeface="Khmer MEF1" pitchFamily="2" charset="0"/>
              </a:rPr>
              <a:t>(</a:t>
            </a:r>
            <a:r>
              <a:rPr lang="en-GB" sz="2300" b="1" dirty="0">
                <a:solidFill>
                  <a:srgbClr val="0000CC"/>
                </a:solidFill>
              </a:rPr>
              <a:t>Non-repudiation)</a:t>
            </a:r>
            <a:r>
              <a:rPr lang="en-GB" sz="2300" b="1" dirty="0">
                <a:solidFill>
                  <a:srgbClr val="00B050"/>
                </a:solidFill>
              </a:rPr>
              <a:t> </a:t>
            </a:r>
            <a:r>
              <a:rPr lang="en-US" sz="2300" dirty="0">
                <a:latin typeface="Khmer MEF1" pitchFamily="2" charset="0"/>
                <a:cs typeface="Khmer MEF1" pitchFamily="2" charset="0"/>
              </a:rPr>
              <a:t>: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 មន្រ្តីម្នាក់ដែលដំណើរការនូវប្រតិបត្តិការ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ណា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មួយ មិនអាច</a:t>
            </a:r>
            <a:r>
              <a:rPr lang="ca-ES" sz="2300" dirty="0">
                <a:latin typeface="Khmer MEF1" pitchFamily="2" charset="0"/>
                <a:cs typeface="Khmer MEF1" pitchFamily="2" charset="0"/>
              </a:rPr>
              <a:t>បញ្ជាក់ថា </a:t>
            </a:r>
            <a:r>
              <a:rPr lang="km-KH" sz="2300" dirty="0">
                <a:latin typeface="Khmer MEF1" pitchFamily="2" charset="0"/>
                <a:cs typeface="Khmer MEF1" pitchFamily="2" charset="0"/>
              </a:rPr>
              <a:t>ពួកគេមិនបានអនុវត្តនោះទេ។</a:t>
            </a:r>
          </a:p>
          <a:p>
            <a:pPr marL="391866" indent="-391866" algn="just">
              <a:lnSpc>
                <a:spcPct val="150000"/>
              </a:lnSpc>
              <a:buFont typeface="Arial" pitchFamily="34" charset="0"/>
              <a:buChar char="•"/>
            </a:pPr>
            <a:endParaRPr lang="en-GB" sz="2300" dirty="0">
              <a:latin typeface="Khmer MEF1" pitchFamily="2" charset="0"/>
              <a:cs typeface="Khmer MEF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118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solidFill>
            <a:srgbClr val="000000"/>
          </a:solidFill>
          <a:miter lim="800000"/>
          <a:headEnd/>
          <a:tailEnd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lIns="104498" tIns="52249" rIns="104498" bIns="52249"/>
      <a:lstStyle>
        <a:defPPr eaLnBrk="1" hangingPunct="1">
          <a:defRPr sz="2700" dirty="0">
            <a:solidFill>
              <a:srgbClr val="0000CC"/>
            </a:solidFill>
            <a:latin typeface="Khmer MEF2" pitchFamily="2" charset="0"/>
            <a:cs typeface="Khmer MEF2" pitchFamily="2" charset="0"/>
            <a:sym typeface="Wingding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5165</TotalTime>
  <Words>20986</Words>
  <Application>Microsoft Office PowerPoint</Application>
  <PresentationFormat>Custom</PresentationFormat>
  <Paragraphs>2349</Paragraphs>
  <Slides>209</Slides>
  <Notes>75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209</vt:i4>
      </vt:variant>
    </vt:vector>
  </HeadingPairs>
  <TitlesOfParts>
    <vt:vector size="210" baseType="lpstr">
      <vt:lpstr>Office Theme</vt:lpstr>
      <vt:lpstr>ដំណើរការនិងនីតិវិធីសវនកម្មផ្ទៃក្នុង</vt:lpstr>
      <vt:lpstr>មាតិកា</vt:lpstr>
      <vt:lpstr>PowerPoint Presentation</vt:lpstr>
      <vt:lpstr>    I. សេចក្តីផ្តើម   </vt:lpstr>
      <vt:lpstr> ការគ្រប់គ្រងផ្ទៃក្នុង (កុងត្រូល)</vt:lpstr>
      <vt:lpstr>ក្របខណ្ឌគ្រប់គ្រងផ្ទៃក្នុងតាម ​ COSO</vt:lpstr>
      <vt:lpstr>គោលបំណងដំណើរការ  ហានិភ័យ  និងកុងត្រូល</vt:lpstr>
      <vt:lpstr>មុខងារធុរកិច្ច</vt:lpstr>
      <vt:lpstr>ដំណើរការធុរកិច្ច (ដំណើរការ)</vt:lpstr>
      <vt:lpstr> មុខងារ ដំណើរការ  និងអនុដំណើរការ</vt:lpstr>
      <vt:lpstr> ហានិភ័យ</vt:lpstr>
      <vt:lpstr>ហានិភ័យដាច់ខាត និងហានិភ័យសំណល់</vt:lpstr>
      <vt:lpstr>សមាសធាតុនៃការគ្រប់គ្រងហានិភ័យ</vt:lpstr>
      <vt:lpstr>ការគ្រប់គ្រងហានិភ័យ</vt:lpstr>
      <vt:lpstr>ការវាយតម្លៃហានិភ័យ</vt:lpstr>
      <vt:lpstr>ហានិភ័យល្មមយក </vt:lpstr>
      <vt:lpstr>ការឆ្លើយតបចំពោះហានិភ័យ</vt:lpstr>
      <vt:lpstr>    I. សេចក្តីផ្តើម ២. និយមន័យ សញ្ញាណ និងពាក្យគន្លឹះ   </vt:lpstr>
      <vt:lpstr>PowerPoint Presentation</vt:lpstr>
      <vt:lpstr>    II. ផែនការសវនកម្មផ្ទៃក្នុង   ​  </vt:lpstr>
      <vt:lpstr>    II. ផែនការសវនកម្មផ្ទៃក្នុង   ​  </vt:lpstr>
      <vt:lpstr>  ក. សេចក្តីផ្តើម ​  ​ </vt:lpstr>
      <vt:lpstr>PowerPoint Presentation</vt:lpstr>
      <vt:lpstr> ក. និយមន័យ</vt:lpstr>
      <vt:lpstr> ខ. គោលបំណង </vt:lpstr>
      <vt:lpstr> គ. សារៈសំខាន់ </vt:lpstr>
      <vt:lpstr> ឃ. អត្ថប្រយោជន៍ </vt:lpstr>
      <vt:lpstr> ង. ស្តង់ដាអនុវត្ត </vt:lpstr>
      <vt:lpstr> ២. ផែនការយុទ្ធសាស្រ្តសវនកម្ម  (SAP) </vt:lpstr>
      <vt:lpstr> ២​. ផែនការយុទ្ធសាស្រ្តសវនកម្ម  (SAP) </vt:lpstr>
      <vt:lpstr> ២​. ផែនការយុទ្ធសាស្រ្តសវនកម្ម  (SAP) </vt:lpstr>
      <vt:lpstr> ៣​. ផែនការសវនកម្មប្រចាំឆ្នាំ (AAP)-សង្ខេប </vt:lpstr>
      <vt:lpstr> ៣. ផែនការវនកម្មប្រចាំឆ្នាំ (AAP)-សង្ខេប </vt:lpstr>
      <vt:lpstr> ៣​. ផែនការសវនកម្មប្រចាំឆ្នាំ (AAP)-សង្ខេប </vt:lpstr>
      <vt:lpstr>PowerPoint Presentation</vt:lpstr>
      <vt:lpstr>PowerPoint Presentation</vt:lpstr>
      <vt:lpstr>PowerPoint Presentation</vt:lpstr>
      <vt:lpstr>PowerPoint Presentation</vt:lpstr>
      <vt:lpstr> ៣​. ផែនការសវនកម្មប្រចាំឆ្នាំ  (AAP) </vt:lpstr>
      <vt:lpstr>៤. ផែនការចុះសវនកម្ម</vt:lpstr>
      <vt:lpstr>៤. ផែនការចុះសវនកម្ម (ត)</vt:lpstr>
      <vt:lpstr>៤. ផែនការចុះសវនកម្ម (ត)</vt:lpstr>
      <vt:lpstr>៤. ផែនការចុះសវនកម្ម (ត)</vt:lpstr>
      <vt:lpstr>៤. ផែនការចុះសវនកម្ម (ត)</vt:lpstr>
      <vt:lpstr>៤. ផែនការចុះសវនកម្ម (ត)</vt:lpstr>
      <vt:lpstr>៤. ផែនការចុះសវនកម្ម (ត)</vt:lpstr>
      <vt:lpstr>៤. ផែនការចុះសវនកម្ម (ត)</vt:lpstr>
      <vt:lpstr>៤. ផែនការចុះសវនកម្ម (ត)</vt:lpstr>
      <vt:lpstr>៤. ផែនការចុះសវនកម្ម (ត)</vt:lpstr>
      <vt:lpstr>៤. ផែនការចុះសវនកម្ម (ត)</vt:lpstr>
      <vt:lpstr>៤. ផែនការចុះសវនកម្ម (ត)</vt:lpstr>
      <vt:lpstr>៤. ផែនការចុះសវនកម្ម (ត)</vt:lpstr>
      <vt:lpstr>៤. ផែនការចុះសវនកម្ម (ត)</vt:lpstr>
      <vt:lpstr>៤. ផែនការចុះសវនកម្ម (ត)</vt:lpstr>
      <vt:lpstr>៤. ផែនការចុះសវនកម្ម (ត)</vt:lpstr>
      <vt:lpstr>៤. ផែនការចុះសវនកម្ម</vt:lpstr>
      <vt:lpstr>៤. ផែនការចុះសវនកម្ម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និមិត្តសញ្ញាទូទៅនៃផែនទីដំណើរការ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វិធីសាស្រ្តវាយតម្លៃហានិភ័យ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ក. សេចក្តីផ្តើម</vt:lpstr>
      <vt:lpstr>ខ. និយមន័យរបាយការណ៍សវនកម្ម</vt:lpstr>
      <vt:lpstr>គ. ហេតុអ្វីចាំបាច់ត្រូវចេញផ្សាយរបាយការណ៍សវនកម្ម</vt:lpstr>
      <vt:lpstr>ឃ. ការពិចារណាលើការសរសេររបាយការណ៍</vt:lpstr>
      <vt:lpstr>ង. ពេលរៀបចំសេចក្តីព្រាងរបាយការណ៍</vt:lpstr>
      <vt:lpstr>ច. គុណភាពនៃរបាយការណ៍សវនកម្មដែលល្អ</vt:lpstr>
      <vt:lpstr> របាយការណ៍ត្រូវតែច្បាស់លាស់ (Clear)</vt:lpstr>
      <vt:lpstr>ចៀសវាង</vt:lpstr>
      <vt:lpstr> របាយការណ៍គួរតែខ្លីតែខ្លឹម (Concise)</vt:lpstr>
      <vt:lpstr>ចៀសវាង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ឆ.ជំហាននៃការសរសេររបាយការណ៍សវនកម្ម</vt:lpstr>
      <vt:lpstr>១. របាយការណ៍សវនកម្មព្រាង</vt:lpstr>
      <vt:lpstr>២. ពិនិត្យឡើងវិញ និងពិគ្រោះយោបល់</vt:lpstr>
      <vt:lpstr>២. ពិនិត្យឡើងវិញ និងពិគ្រោះយោបល់ (ត)</vt:lpstr>
      <vt:lpstr>២. ពិនិត្យឡើងវិញ និងពិគ្រោះយោបល់ (ត)</vt:lpstr>
      <vt:lpstr>ឆ. ជំហាននៃការសរសេររបាយការណ៍សវនកម្ម</vt:lpstr>
      <vt:lpstr>ឆ. ជំហាននៃការសរសេររបាយការណ៍សវនកម្ម</vt:lpstr>
      <vt:lpstr>PowerPoint Presentation</vt:lpstr>
      <vt:lpstr>ឆ. ជំហាននៃការសរសេររបាយការណ៍សវនកម្ម</vt:lpstr>
      <vt:lpstr>ឆ. ជំហាននៃការសរសេររបាយការណ៍សវនកម្ម</vt:lpstr>
      <vt:lpstr>ឆ. ជំហាននៃការសរសេររបាយការណ៍សវនកម្ម</vt:lpstr>
      <vt:lpstr> ជ. ទម្រង់ស្តង់ដារបាយការណ៍សវនកម្មផ្ទៃក្នុង</vt:lpstr>
      <vt:lpstr>១. អំពីក្របមុខ</vt:lpstr>
      <vt:lpstr>២. ព័ត៌មានស្តីពីឯកសារ</vt:lpstr>
      <vt:lpstr>២. ព័ត៌មានស្តីពីឯកសារ (ត)</vt:lpstr>
      <vt:lpstr>៣.មាតិកា</vt:lpstr>
      <vt:lpstr>៣.មាតិកា</vt:lpstr>
      <vt:lpstr>៤. ផ្នែក ក : ខ្លឹមសារសង្ខេប</vt:lpstr>
      <vt:lpstr>1.សាវតារសវនកម្ម</vt:lpstr>
      <vt:lpstr>2-ហានិភ័យគន្លឹះ</vt:lpstr>
      <vt:lpstr>3-វិសាលភាពសវនកម្ម</vt:lpstr>
      <vt:lpstr>4-គោលបំណងសវនកម្ម និងការត្រួតពិនិត្យ</vt:lpstr>
      <vt:lpstr>4-គោលបំណងសវនកម្ម និងការត្រួតពិនិត្យ(ត)</vt:lpstr>
      <vt:lpstr>5.អភិក្រមសវកម្ម</vt:lpstr>
      <vt:lpstr>5.សង្ខេបលទ្ធផលគន្លឹះ</vt:lpstr>
      <vt:lpstr>7. សេចក្តីសន្និដ្ឋាន</vt:lpstr>
      <vt:lpstr>8. សកម្មភាពដែលត្រូវកែលម្អ</vt:lpstr>
      <vt:lpstr>8.សកម្មភាពដែលត្រូវកែលម្អ(ត)</vt:lpstr>
      <vt:lpstr>9. អំណរគុណ</vt:lpstr>
      <vt:lpstr>  ៥. ផ្នែក ខ : លទ្ធផលសវនកម្មលម្អិត</vt:lpstr>
      <vt:lpstr>1.សមាសភាពប្រតិភូសវនកម្ម និងខណៈគោលសំខាន់ៗ</vt:lpstr>
      <vt:lpstr>1.សមាសភាពប្រតិភូសវនកម្ម និងខណៈគោលសំខាន់ៗ(ត)</vt:lpstr>
      <vt:lpstr>2.ទិដ្ឋភាពរួមសវនកម្មផ្ទៃក្នុង</vt:lpstr>
      <vt:lpstr>3.ការពិនិត្យការគ្រប់គ្រងផ្ទៃក្នុង</vt:lpstr>
      <vt:lpstr>4. ​ព័ត៌មានអំពីសវនដ្ឋាន</vt:lpstr>
      <vt:lpstr>5.លទ្ធផលសវនកម្ម</vt:lpstr>
      <vt:lpstr>5.1​ ផ្នែកប្រសិទ្ធភាពប្រតិបត្តិការ</vt:lpstr>
      <vt:lpstr>5.1​ ផ្នែកប្រសិទ្ធភាពប្រតិបត្តិការ(ត)</vt:lpstr>
      <vt:lpstr>5.1​ ផ្នែកប្រសិទ្ធភាពប្រតិបត្តិការ(ត)</vt:lpstr>
      <vt:lpstr>5.1​ ផ្នែកប្រសិទ្ធភាពប្រតិបត្តិការ(ត)</vt:lpstr>
      <vt:lpstr>5.1​ ផ្នែកប្រសិទ្ធភាពប្រតិបត្តិការ(ត)</vt:lpstr>
      <vt:lpstr>5.1​ ផ្នែកប្រសិទ្ធភាពប្រតិបត្តិការ(ត)</vt:lpstr>
      <vt:lpstr>5.1​ ផ្នែកប្រសិទ្ធភាពប្រតិបត្តិការ(ត)</vt:lpstr>
      <vt:lpstr>5.2 ផ្នែកព័ត៌មានហិរញ្ញវត្ថុ</vt:lpstr>
      <vt:lpstr>5.3 ផ្នែកអនុលោមភាព</vt:lpstr>
      <vt:lpstr>6. ផែនការសកម្មភាពកែលម្អ</vt:lpstr>
      <vt:lpstr>7.ការសន្និដ្ឋានសវនកម្មទូទៅ</vt:lpstr>
      <vt:lpstr>៦. ឧបសម្ព័ន្ធ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VI. ការតាមដានការអនុវត្តអនុសាសន៍សវនកម្ម</vt:lpstr>
      <vt:lpstr>VI. ការតាមដានការអនុវត្តអនុសាសន៍សវនកម្ម</vt:lpstr>
      <vt:lpstr>VI. ការតាមដានការអនុវត្តអនុសាសន៍សវនកម្ម(ត)</vt:lpstr>
      <vt:lpstr>VI. ការតាមដានការអនុវត្តអនុសាសន៍សវនកម្ម (តចប់)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Mr.CHEA VUTHNA</cp:lastModifiedBy>
  <cp:revision>495</cp:revision>
  <dcterms:created xsi:type="dcterms:W3CDTF">2014-10-30T08:04:23Z</dcterms:created>
  <dcterms:modified xsi:type="dcterms:W3CDTF">2016-04-24T02:22:11Z</dcterms:modified>
</cp:coreProperties>
</file>